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tags/tag77.xml" ContentType="application/vnd.openxmlformats-officedocument.presentationml.tags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Default Extension="gif" ContentType="image/gif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11" r:id="rId2"/>
    <p:sldId id="312" r:id="rId3"/>
    <p:sldId id="323" r:id="rId4"/>
    <p:sldId id="324" r:id="rId5"/>
    <p:sldId id="333" r:id="rId6"/>
    <p:sldId id="335" r:id="rId7"/>
    <p:sldId id="316" r:id="rId8"/>
    <p:sldId id="315" r:id="rId9"/>
    <p:sldId id="309" r:id="rId10"/>
    <p:sldId id="270" r:id="rId11"/>
    <p:sldId id="272" r:id="rId12"/>
    <p:sldId id="317" r:id="rId13"/>
    <p:sldId id="325" r:id="rId14"/>
    <p:sldId id="261" r:id="rId15"/>
    <p:sldId id="266" r:id="rId16"/>
    <p:sldId id="318" r:id="rId17"/>
    <p:sldId id="263" r:id="rId18"/>
    <p:sldId id="281" r:id="rId19"/>
    <p:sldId id="280" r:id="rId20"/>
    <p:sldId id="279" r:id="rId21"/>
    <p:sldId id="278" r:id="rId22"/>
    <p:sldId id="277" r:id="rId23"/>
    <p:sldId id="276" r:id="rId24"/>
    <p:sldId id="285" r:id="rId25"/>
    <p:sldId id="319" r:id="rId26"/>
    <p:sldId id="297" r:id="rId27"/>
    <p:sldId id="292" r:id="rId28"/>
    <p:sldId id="328" r:id="rId29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Decio\Documents\Previd&#234;ncia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ser>
          <c:idx val="1"/>
          <c:order val="1"/>
          <c:tx>
            <c:strRef>
              <c:f>Plan1!$D$14</c:f>
              <c:strCache>
                <c:ptCount val="1"/>
                <c:pt idx="0">
                  <c:v>Receita Patronal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Plan1!$B$15:$B$23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Plan1!$D$15:$D$23</c:f>
              <c:numCache>
                <c:formatCode>_(* #,##0.00_);_(* \(#,##0.00\);_(* "-"??_);_(@_)</c:formatCode>
                <c:ptCount val="9"/>
                <c:pt idx="0">
                  <c:v>300000000</c:v>
                </c:pt>
                <c:pt idx="1">
                  <c:v>300000000</c:v>
                </c:pt>
                <c:pt idx="2">
                  <c:v>500000000</c:v>
                </c:pt>
                <c:pt idx="3">
                  <c:v>500000000</c:v>
                </c:pt>
                <c:pt idx="4">
                  <c:v>600000000</c:v>
                </c:pt>
                <c:pt idx="5">
                  <c:v>700000000</c:v>
                </c:pt>
                <c:pt idx="6">
                  <c:v>700000000</c:v>
                </c:pt>
                <c:pt idx="7">
                  <c:v>800000000</c:v>
                </c:pt>
                <c:pt idx="8">
                  <c:v>900000000</c:v>
                </c:pt>
              </c:numCache>
            </c:numRef>
          </c:val>
        </c:ser>
        <c:ser>
          <c:idx val="2"/>
          <c:order val="2"/>
          <c:tx>
            <c:strRef>
              <c:f>Plan1!$E$14</c:f>
              <c:strCache>
                <c:ptCount val="1"/>
                <c:pt idx="0">
                  <c:v>Receita servidores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Plan1!$B$15:$B$23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Plan1!$E$15:$E$23</c:f>
              <c:numCache>
                <c:formatCode>_(* #,##0.00_);_(* \(#,##0.00\);_(* "-"??_);_(@_)</c:formatCode>
                <c:ptCount val="9"/>
                <c:pt idx="0">
                  <c:v>200000000</c:v>
                </c:pt>
                <c:pt idx="1">
                  <c:v>300000000</c:v>
                </c:pt>
                <c:pt idx="2">
                  <c:v>300000000.00000006</c:v>
                </c:pt>
                <c:pt idx="3">
                  <c:v>400000000</c:v>
                </c:pt>
                <c:pt idx="4">
                  <c:v>400000000</c:v>
                </c:pt>
                <c:pt idx="5">
                  <c:v>500000000</c:v>
                </c:pt>
                <c:pt idx="6">
                  <c:v>600000000.00000012</c:v>
                </c:pt>
                <c:pt idx="7">
                  <c:v>599999999.99999988</c:v>
                </c:pt>
                <c:pt idx="8">
                  <c:v>700000000.00000012</c:v>
                </c:pt>
              </c:numCache>
            </c:numRef>
          </c:val>
        </c:ser>
        <c:dLbls/>
        <c:axId val="83521920"/>
        <c:axId val="83523456"/>
      </c:areaChart>
      <c:lineChart>
        <c:grouping val="standard"/>
        <c:ser>
          <c:idx val="0"/>
          <c:order val="0"/>
          <c:tx>
            <c:strRef>
              <c:f>Plan1!$C$14</c:f>
              <c:strCache>
                <c:ptCount val="1"/>
                <c:pt idx="0">
                  <c:v>Despesa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Plan1!$B$15:$B$23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Plan1!$C$15:$C$23</c:f>
              <c:numCache>
                <c:formatCode>_(* #,##0.00_);_(* \(#,##0.00\);_(* "-"??_);_(@_)</c:formatCode>
                <c:ptCount val="9"/>
                <c:pt idx="0">
                  <c:v>1400000000</c:v>
                </c:pt>
                <c:pt idx="1">
                  <c:v>1500000000</c:v>
                </c:pt>
                <c:pt idx="2">
                  <c:v>1900000000</c:v>
                </c:pt>
                <c:pt idx="3">
                  <c:v>2000000000</c:v>
                </c:pt>
                <c:pt idx="4">
                  <c:v>2400000000</c:v>
                </c:pt>
                <c:pt idx="5">
                  <c:v>2800000000</c:v>
                </c:pt>
                <c:pt idx="6">
                  <c:v>3200000000</c:v>
                </c:pt>
                <c:pt idx="7">
                  <c:v>3600000000</c:v>
                </c:pt>
                <c:pt idx="8">
                  <c:v>4200000000</c:v>
                </c:pt>
              </c:numCache>
            </c:numRef>
          </c:val>
        </c:ser>
        <c:ser>
          <c:idx val="3"/>
          <c:order val="3"/>
          <c:tx>
            <c:strRef>
              <c:f>Plan1!$F$14</c:f>
              <c:strCache>
                <c:ptCount val="1"/>
                <c:pt idx="0">
                  <c:v>Receita Total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Plan1!$F$15:$F$23</c:f>
              <c:numCache>
                <c:formatCode>_(* #,##0.00_);_(* \(#,##0.00\);_(* "-"??_);_(@_)</c:formatCode>
                <c:ptCount val="9"/>
                <c:pt idx="0">
                  <c:v>500000000</c:v>
                </c:pt>
                <c:pt idx="1">
                  <c:v>600000000</c:v>
                </c:pt>
                <c:pt idx="2">
                  <c:v>800000000</c:v>
                </c:pt>
                <c:pt idx="3">
                  <c:v>900000000</c:v>
                </c:pt>
                <c:pt idx="4">
                  <c:v>1000000000</c:v>
                </c:pt>
                <c:pt idx="5">
                  <c:v>1200000000</c:v>
                </c:pt>
                <c:pt idx="6">
                  <c:v>1300000000</c:v>
                </c:pt>
                <c:pt idx="7">
                  <c:v>1400000000</c:v>
                </c:pt>
                <c:pt idx="8">
                  <c:v>1600000000</c:v>
                </c:pt>
              </c:numCache>
            </c:numRef>
          </c:val>
        </c:ser>
        <c:dLbls/>
        <c:marker val="1"/>
        <c:axId val="83521920"/>
        <c:axId val="83523456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spPr>
                  <a:ln w="34925" cap="rnd">
                    <a:solidFill>
                      <a:schemeClr val="accent5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Plan1!$B$15:$B$23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2006</c:v>
                      </c:pt>
                      <c:pt idx="1">
                        <c:v>2007</c:v>
                      </c:pt>
                      <c:pt idx="2">
                        <c:v>2008</c:v>
                      </c:pt>
                      <c:pt idx="3">
                        <c:v>2009</c:v>
                      </c:pt>
                      <c:pt idx="4">
                        <c:v>2010</c:v>
                      </c:pt>
                      <c:pt idx="5">
                        <c:v>2011</c:v>
                      </c:pt>
                      <c:pt idx="6">
                        <c:v>2012</c:v>
                      </c:pt>
                      <c:pt idx="7">
                        <c:v>2013</c:v>
                      </c:pt>
                      <c:pt idx="8">
                        <c:v>2014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Plan1!$E$15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200000000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835219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3523456"/>
        <c:crosses val="autoZero"/>
        <c:auto val="1"/>
        <c:lblAlgn val="ctr"/>
        <c:lblOffset val="100"/>
      </c:catAx>
      <c:valAx>
        <c:axId val="835234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3521920"/>
        <c:crosses val="autoZero"/>
        <c:crossBetween val="between"/>
        <c:dispUnits>
          <c:builtInUnit val="b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2"/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E49F5B-C539-447D-A6F5-055B0C5CADA4}" type="doc">
      <dgm:prSet loTypeId="urn:microsoft.com/office/officeart/2005/8/layout/equation1" loCatId="process" qsTypeId="urn:microsoft.com/office/officeart/2005/8/quickstyle/3d3" qsCatId="3D" csTypeId="urn:microsoft.com/office/officeart/2005/8/colors/accent6_5" csCatId="accent6" phldr="1"/>
      <dgm:spPr/>
    </dgm:pt>
    <dgm:pt modelId="{57191AB9-5DE2-47B6-9D98-5E811015349B}">
      <dgm:prSet custT="1"/>
      <dgm:spPr>
        <a:xfrm>
          <a:off x="4265" y="368134"/>
          <a:ext cx="1613517" cy="1613517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lnSpc>
              <a:spcPct val="150000"/>
            </a:lnSpc>
          </a:pPr>
          <a:r>
            <a:rPr lang="pt-BR" sz="1400" b="1" dirty="0" smtClean="0">
              <a:solidFill>
                <a:srgbClr val="FFFFFF"/>
              </a:solidFill>
              <a:latin typeface="+mn-lt"/>
              <a:ea typeface="Tahoma" pitchFamily="34" charset="0"/>
              <a:cs typeface="Tahoma" pitchFamily="34" charset="0"/>
            </a:rPr>
            <a:t>Contribuição Participante</a:t>
          </a:r>
          <a:endParaRPr lang="pt-BR" sz="1400" b="1" dirty="0">
            <a:solidFill>
              <a:srgbClr val="FFFFFF"/>
            </a:solidFill>
            <a:latin typeface="+mn-lt"/>
            <a:ea typeface="Tahoma" pitchFamily="34" charset="0"/>
            <a:cs typeface="Tahoma" pitchFamily="34" charset="0"/>
          </a:endParaRPr>
        </a:p>
      </dgm:t>
    </dgm:pt>
    <dgm:pt modelId="{612D00B3-8A76-4EDA-86FB-7E225648AA75}" type="parTrans" cxnId="{EEF011A3-8D8F-45E4-886A-0B2EFDA353F9}">
      <dgm:prSet/>
      <dgm:spPr/>
      <dgm:t>
        <a:bodyPr/>
        <a:lstStyle/>
        <a:p>
          <a:endParaRPr lang="pt-BR"/>
        </a:p>
      </dgm:t>
    </dgm:pt>
    <dgm:pt modelId="{E7274F73-EFC0-4A7F-8941-80FBFD61D2AF}" type="sibTrans" cxnId="{EEF011A3-8D8F-45E4-886A-0B2EFDA353F9}">
      <dgm:prSet/>
      <dgm:spPr>
        <a:xfrm>
          <a:off x="1748800" y="869678"/>
          <a:ext cx="659318" cy="610429"/>
        </a:xfrm>
        <a:prstGeom prst="mathPlus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pt-BR">
            <a:solidFill>
              <a:srgbClr val="FFFFFF"/>
            </a:solidFill>
            <a:latin typeface="Arial Narrow"/>
            <a:ea typeface="+mn-ea"/>
            <a:cs typeface="+mn-cs"/>
          </a:endParaRPr>
        </a:p>
      </dgm:t>
    </dgm:pt>
    <dgm:pt modelId="{74B0C6B7-6E73-4F00-AB33-12E42513C7F6}">
      <dgm:prSet custT="1"/>
      <dgm:spPr>
        <a:xfrm>
          <a:off x="7665872" y="133246"/>
          <a:ext cx="2020430" cy="2083293"/>
        </a:xfrm>
        <a:prstGeom prst="ellipse">
          <a:avLst/>
        </a:prstGeom>
        <a:solidFill>
          <a:schemeClr val="accent1">
            <a:lumMod val="75000"/>
            <a:alpha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lnSpc>
              <a:spcPct val="150000"/>
            </a:lnSpc>
          </a:pPr>
          <a:r>
            <a:rPr lang="pt-BR" sz="1400" b="1" dirty="0" smtClean="0">
              <a:solidFill>
                <a:srgbClr val="FFFFFF"/>
              </a:solidFill>
              <a:latin typeface="+mn-lt"/>
              <a:ea typeface="Tahoma" pitchFamily="34" charset="0"/>
              <a:cs typeface="Tahoma" pitchFamily="34" charset="0"/>
            </a:rPr>
            <a:t>Reserva Participante</a:t>
          </a:r>
          <a:endParaRPr lang="pt-BR" sz="1400" b="1" dirty="0">
            <a:solidFill>
              <a:srgbClr val="FFFFFF"/>
            </a:solidFill>
            <a:latin typeface="+mn-lt"/>
            <a:ea typeface="Tahoma" pitchFamily="34" charset="0"/>
            <a:cs typeface="Tahoma" pitchFamily="34" charset="0"/>
          </a:endParaRPr>
        </a:p>
      </dgm:t>
    </dgm:pt>
    <dgm:pt modelId="{B2195AF2-9919-4B19-9E88-6C8A8627F993}" type="sibTrans" cxnId="{3BC98515-49C9-48B0-8D02-39D9513D0FA2}">
      <dgm:prSet/>
      <dgm:spPr/>
      <dgm:t>
        <a:bodyPr/>
        <a:lstStyle/>
        <a:p>
          <a:endParaRPr lang="pt-BR"/>
        </a:p>
      </dgm:t>
    </dgm:pt>
    <dgm:pt modelId="{3E0973D7-EAA8-43B3-B811-1C2E1A932C86}" type="parTrans" cxnId="{3BC98515-49C9-48B0-8D02-39D9513D0FA2}">
      <dgm:prSet/>
      <dgm:spPr/>
      <dgm:t>
        <a:bodyPr/>
        <a:lstStyle/>
        <a:p>
          <a:endParaRPr lang="pt-BR"/>
        </a:p>
      </dgm:t>
    </dgm:pt>
    <dgm:pt modelId="{1DB7E15B-F859-47CB-B2C3-E7C9FCCCF596}">
      <dgm:prSet custT="1"/>
      <dgm:spPr>
        <a:xfrm>
          <a:off x="5174834" y="367981"/>
          <a:ext cx="1725221" cy="1613823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pt-BR" sz="1400" b="1" smtClean="0">
              <a:solidFill>
                <a:srgbClr val="FFFFFF"/>
              </a:solidFill>
              <a:latin typeface="+mn-lt"/>
              <a:ea typeface="Tahoma" pitchFamily="34" charset="0"/>
              <a:cs typeface="Tahoma" pitchFamily="34" charset="0"/>
            </a:rPr>
            <a:t>Rentabilidade</a:t>
          </a:r>
          <a:endParaRPr lang="pt-BR" sz="1400" b="1" dirty="0">
            <a:solidFill>
              <a:srgbClr val="FFFFFF"/>
            </a:solidFill>
            <a:latin typeface="+mn-lt"/>
            <a:ea typeface="Tahoma" pitchFamily="34" charset="0"/>
            <a:cs typeface="Tahoma" pitchFamily="34" charset="0"/>
          </a:endParaRPr>
        </a:p>
      </dgm:t>
    </dgm:pt>
    <dgm:pt modelId="{FC1EB14A-3BF7-49F5-B574-BF2CA495CE4D}" type="sibTrans" cxnId="{42B68FE1-4D16-40CF-A234-7234BA1CCFFE}">
      <dgm:prSet/>
      <dgm:spPr>
        <a:xfrm>
          <a:off x="7031073" y="811043"/>
          <a:ext cx="503781" cy="727699"/>
        </a:xfrm>
        <a:prstGeom prst="mathEqual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pt-BR">
            <a:solidFill>
              <a:srgbClr val="FFFFFF"/>
            </a:solidFill>
            <a:latin typeface="Arial Narrow"/>
            <a:ea typeface="+mn-ea"/>
            <a:cs typeface="+mn-cs"/>
          </a:endParaRPr>
        </a:p>
      </dgm:t>
    </dgm:pt>
    <dgm:pt modelId="{39D13FA8-8C79-4FAD-A5F5-345DBBAF0393}" type="parTrans" cxnId="{42B68FE1-4D16-40CF-A234-7234BA1CCFFE}">
      <dgm:prSet/>
      <dgm:spPr/>
      <dgm:t>
        <a:bodyPr/>
        <a:lstStyle/>
        <a:p>
          <a:endParaRPr lang="pt-BR"/>
        </a:p>
      </dgm:t>
    </dgm:pt>
    <dgm:pt modelId="{F1843174-4CC8-45D7-9864-5A72AF667C94}">
      <dgm:prSet custT="1"/>
      <dgm:spPr>
        <a:xfrm>
          <a:off x="2488581" y="391304"/>
          <a:ext cx="1613517" cy="1613517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lnSpc>
              <a:spcPct val="150000"/>
            </a:lnSpc>
          </a:pPr>
          <a:r>
            <a:rPr lang="pt-BR" sz="1400" b="1" smtClean="0">
              <a:solidFill>
                <a:srgbClr val="FFFFFF"/>
              </a:solidFill>
              <a:latin typeface="+mn-lt"/>
              <a:ea typeface="Tahoma" pitchFamily="34" charset="0"/>
              <a:cs typeface="Tahoma" pitchFamily="34" charset="0"/>
            </a:rPr>
            <a:t>Contribuição Normal do Patrocinador</a:t>
          </a:r>
          <a:endParaRPr lang="pt-BR" sz="1400" b="1" dirty="0">
            <a:solidFill>
              <a:srgbClr val="FFFFFF"/>
            </a:solidFill>
            <a:latin typeface="+mn-lt"/>
            <a:ea typeface="Tahoma" pitchFamily="34" charset="0"/>
            <a:cs typeface="Tahoma" pitchFamily="34" charset="0"/>
          </a:endParaRPr>
        </a:p>
      </dgm:t>
    </dgm:pt>
    <dgm:pt modelId="{0C7168C0-1674-4947-82A8-6E59F6F763CC}" type="sibTrans" cxnId="{3C8B993D-C12B-4951-B7AA-440D95E3D164}">
      <dgm:prSet/>
      <dgm:spPr>
        <a:xfrm rot="5400000">
          <a:off x="4283671" y="793594"/>
          <a:ext cx="760145" cy="762597"/>
        </a:xfrm>
        <a:prstGeom prst="mathPlus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pt-BR">
            <a:solidFill>
              <a:srgbClr val="FFFFFF"/>
            </a:solidFill>
            <a:latin typeface="Arial Narrow"/>
            <a:ea typeface="+mn-ea"/>
            <a:cs typeface="+mn-cs"/>
          </a:endParaRPr>
        </a:p>
      </dgm:t>
    </dgm:pt>
    <dgm:pt modelId="{537B164B-35D8-43AF-9FBD-B487A58F3580}" type="parTrans" cxnId="{3C8B993D-C12B-4951-B7AA-440D95E3D164}">
      <dgm:prSet/>
      <dgm:spPr/>
      <dgm:t>
        <a:bodyPr/>
        <a:lstStyle/>
        <a:p>
          <a:endParaRPr lang="pt-BR"/>
        </a:p>
      </dgm:t>
    </dgm:pt>
    <dgm:pt modelId="{C23EDAA1-0E28-45FD-9291-FA922FED2EC8}" type="pres">
      <dgm:prSet presAssocID="{F5E49F5B-C539-447D-A6F5-055B0C5CADA4}" presName="linearFlow" presStyleCnt="0">
        <dgm:presLayoutVars>
          <dgm:dir/>
          <dgm:resizeHandles val="exact"/>
        </dgm:presLayoutVars>
      </dgm:prSet>
      <dgm:spPr/>
    </dgm:pt>
    <dgm:pt modelId="{67577010-44E3-4A19-BA3F-B2649BB2D560}" type="pres">
      <dgm:prSet presAssocID="{57191AB9-5DE2-47B6-9D98-5E811015349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DF93BC-1C17-45E8-BEF1-2E4220E00A6A}" type="pres">
      <dgm:prSet presAssocID="{E7274F73-EFC0-4A7F-8941-80FBFD61D2AF}" presName="spacerL" presStyleCnt="0"/>
      <dgm:spPr/>
    </dgm:pt>
    <dgm:pt modelId="{A559B804-991B-4269-AB4F-5FF5A2D4869D}" type="pres">
      <dgm:prSet presAssocID="{E7274F73-EFC0-4A7F-8941-80FBFD61D2AF}" presName="sibTrans" presStyleLbl="sibTrans2D1" presStyleIdx="0" presStyleCnt="3" custScaleX="70452" custScaleY="65228"/>
      <dgm:spPr/>
      <dgm:t>
        <a:bodyPr/>
        <a:lstStyle/>
        <a:p>
          <a:endParaRPr lang="pt-BR"/>
        </a:p>
      </dgm:t>
    </dgm:pt>
    <dgm:pt modelId="{C7BCD0B6-5876-4885-A6FA-7B48D2CB9772}" type="pres">
      <dgm:prSet presAssocID="{E7274F73-EFC0-4A7F-8941-80FBFD61D2AF}" presName="spacerR" presStyleCnt="0"/>
      <dgm:spPr/>
    </dgm:pt>
    <dgm:pt modelId="{CC1CFEB8-76F6-4BB5-8F97-F9FF5DBAE970}" type="pres">
      <dgm:prSet presAssocID="{F1843174-4CC8-45D7-9864-5A72AF667C94}" presName="node" presStyleLbl="node1" presStyleIdx="1" presStyleCnt="4" custLinFactNeighborX="-38586" custLinFactNeighborY="143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0F7A89-7112-4EA1-A4A9-BA0F254F60E5}" type="pres">
      <dgm:prSet presAssocID="{0C7168C0-1674-4947-82A8-6E59F6F763CC}" presName="spacerL" presStyleCnt="0"/>
      <dgm:spPr/>
    </dgm:pt>
    <dgm:pt modelId="{66D55E00-369A-4DF5-95E6-A432BF42D1BF}" type="pres">
      <dgm:prSet presAssocID="{0C7168C0-1674-4947-82A8-6E59F6F763CC}" presName="sibTrans" presStyleLbl="sibTrans2D1" presStyleIdx="1" presStyleCnt="3" custAng="5400000" custScaleX="81226" custScaleY="81488"/>
      <dgm:spPr/>
      <dgm:t>
        <a:bodyPr/>
        <a:lstStyle/>
        <a:p>
          <a:endParaRPr lang="pt-BR"/>
        </a:p>
      </dgm:t>
    </dgm:pt>
    <dgm:pt modelId="{8984D183-D4A2-4E0A-B5CA-E8BE4947A9A8}" type="pres">
      <dgm:prSet presAssocID="{0C7168C0-1674-4947-82A8-6E59F6F763CC}" presName="spacerR" presStyleCnt="0"/>
      <dgm:spPr/>
    </dgm:pt>
    <dgm:pt modelId="{EF888A90-E8A0-4F1D-B590-D55BBAA6D751}" type="pres">
      <dgm:prSet presAssocID="{1DB7E15B-F859-47CB-B2C3-E7C9FCCCF596}" presName="node" presStyleLbl="node1" presStyleIdx="2" presStyleCnt="4" custScaleX="106923" custScaleY="1000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709897-5D38-4F24-A571-A3743C118E55}" type="pres">
      <dgm:prSet presAssocID="{FC1EB14A-3BF7-49F5-B574-BF2CA495CE4D}" presName="spacerL" presStyleCnt="0"/>
      <dgm:spPr/>
    </dgm:pt>
    <dgm:pt modelId="{E6158749-44AC-418C-BE7C-AF5C33113B76}" type="pres">
      <dgm:prSet presAssocID="{FC1EB14A-3BF7-49F5-B574-BF2CA495CE4D}" presName="sibTrans" presStyleLbl="sibTrans2D1" presStyleIdx="2" presStyleCnt="3" custScaleX="53832" custScaleY="77759"/>
      <dgm:spPr/>
      <dgm:t>
        <a:bodyPr/>
        <a:lstStyle/>
        <a:p>
          <a:endParaRPr lang="pt-BR"/>
        </a:p>
      </dgm:t>
    </dgm:pt>
    <dgm:pt modelId="{0019075B-139A-4D71-B4BD-ED2334C560D8}" type="pres">
      <dgm:prSet presAssocID="{FC1EB14A-3BF7-49F5-B574-BF2CA495CE4D}" presName="spacerR" presStyleCnt="0"/>
      <dgm:spPr/>
    </dgm:pt>
    <dgm:pt modelId="{297511B5-8789-48D4-964B-83665E496E40}" type="pres">
      <dgm:prSet presAssocID="{74B0C6B7-6E73-4F00-AB33-12E42513C7F6}" presName="node" presStyleLbl="node1" presStyleIdx="3" presStyleCnt="4" custScaleX="125219" custScaleY="1291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E8E1008-03C2-4E64-9135-AF214B6BBF71}" type="presOf" srcId="{F1843174-4CC8-45D7-9864-5A72AF667C94}" destId="{CC1CFEB8-76F6-4BB5-8F97-F9FF5DBAE970}" srcOrd="0" destOrd="0" presId="urn:microsoft.com/office/officeart/2005/8/layout/equation1"/>
    <dgm:cxn modelId="{76EDA5BF-8EAC-4CCD-AF9F-1DA8942F9697}" type="presOf" srcId="{E7274F73-EFC0-4A7F-8941-80FBFD61D2AF}" destId="{A559B804-991B-4269-AB4F-5FF5A2D4869D}" srcOrd="0" destOrd="0" presId="urn:microsoft.com/office/officeart/2005/8/layout/equation1"/>
    <dgm:cxn modelId="{42B68FE1-4D16-40CF-A234-7234BA1CCFFE}" srcId="{F5E49F5B-C539-447D-A6F5-055B0C5CADA4}" destId="{1DB7E15B-F859-47CB-B2C3-E7C9FCCCF596}" srcOrd="2" destOrd="0" parTransId="{39D13FA8-8C79-4FAD-A5F5-345DBBAF0393}" sibTransId="{FC1EB14A-3BF7-49F5-B574-BF2CA495CE4D}"/>
    <dgm:cxn modelId="{AC314197-460A-4A8B-B4C8-D1AF6C74DB44}" type="presOf" srcId="{74B0C6B7-6E73-4F00-AB33-12E42513C7F6}" destId="{297511B5-8789-48D4-964B-83665E496E40}" srcOrd="0" destOrd="0" presId="urn:microsoft.com/office/officeart/2005/8/layout/equation1"/>
    <dgm:cxn modelId="{3BC98515-49C9-48B0-8D02-39D9513D0FA2}" srcId="{F5E49F5B-C539-447D-A6F5-055B0C5CADA4}" destId="{74B0C6B7-6E73-4F00-AB33-12E42513C7F6}" srcOrd="3" destOrd="0" parTransId="{3E0973D7-EAA8-43B3-B811-1C2E1A932C86}" sibTransId="{B2195AF2-9919-4B19-9E88-6C8A8627F993}"/>
    <dgm:cxn modelId="{B13DA221-543C-4A98-B5D7-B5A8C5EAA874}" type="presOf" srcId="{57191AB9-5DE2-47B6-9D98-5E811015349B}" destId="{67577010-44E3-4A19-BA3F-B2649BB2D560}" srcOrd="0" destOrd="0" presId="urn:microsoft.com/office/officeart/2005/8/layout/equation1"/>
    <dgm:cxn modelId="{651E42AA-69C1-46EE-A52E-A6B4E3D469B9}" type="presOf" srcId="{1DB7E15B-F859-47CB-B2C3-E7C9FCCCF596}" destId="{EF888A90-E8A0-4F1D-B590-D55BBAA6D751}" srcOrd="0" destOrd="0" presId="urn:microsoft.com/office/officeart/2005/8/layout/equation1"/>
    <dgm:cxn modelId="{3C8B993D-C12B-4951-B7AA-440D95E3D164}" srcId="{F5E49F5B-C539-447D-A6F5-055B0C5CADA4}" destId="{F1843174-4CC8-45D7-9864-5A72AF667C94}" srcOrd="1" destOrd="0" parTransId="{537B164B-35D8-43AF-9FBD-B487A58F3580}" sibTransId="{0C7168C0-1674-4947-82A8-6E59F6F763CC}"/>
    <dgm:cxn modelId="{66D57E88-F30B-474A-A274-64B422504119}" type="presOf" srcId="{0C7168C0-1674-4947-82A8-6E59F6F763CC}" destId="{66D55E00-369A-4DF5-95E6-A432BF42D1BF}" srcOrd="0" destOrd="0" presId="urn:microsoft.com/office/officeart/2005/8/layout/equation1"/>
    <dgm:cxn modelId="{EEF011A3-8D8F-45E4-886A-0B2EFDA353F9}" srcId="{F5E49F5B-C539-447D-A6F5-055B0C5CADA4}" destId="{57191AB9-5DE2-47B6-9D98-5E811015349B}" srcOrd="0" destOrd="0" parTransId="{612D00B3-8A76-4EDA-86FB-7E225648AA75}" sibTransId="{E7274F73-EFC0-4A7F-8941-80FBFD61D2AF}"/>
    <dgm:cxn modelId="{5FC13D3E-01CB-4E92-B679-B7CAF3004404}" type="presOf" srcId="{F5E49F5B-C539-447D-A6F5-055B0C5CADA4}" destId="{C23EDAA1-0E28-45FD-9291-FA922FED2EC8}" srcOrd="0" destOrd="0" presId="urn:microsoft.com/office/officeart/2005/8/layout/equation1"/>
    <dgm:cxn modelId="{C8B210EB-4F0B-4D2A-AB14-54E0F24568FA}" type="presOf" srcId="{FC1EB14A-3BF7-49F5-B574-BF2CA495CE4D}" destId="{E6158749-44AC-418C-BE7C-AF5C33113B76}" srcOrd="0" destOrd="0" presId="urn:microsoft.com/office/officeart/2005/8/layout/equation1"/>
    <dgm:cxn modelId="{AF3CA4E8-D55B-463F-A1F5-EBAB1E57BA42}" type="presParOf" srcId="{C23EDAA1-0E28-45FD-9291-FA922FED2EC8}" destId="{67577010-44E3-4A19-BA3F-B2649BB2D560}" srcOrd="0" destOrd="0" presId="urn:microsoft.com/office/officeart/2005/8/layout/equation1"/>
    <dgm:cxn modelId="{BD92C74D-7D32-4BA4-B2C3-7B68599293A3}" type="presParOf" srcId="{C23EDAA1-0E28-45FD-9291-FA922FED2EC8}" destId="{95DF93BC-1C17-45E8-BEF1-2E4220E00A6A}" srcOrd="1" destOrd="0" presId="urn:microsoft.com/office/officeart/2005/8/layout/equation1"/>
    <dgm:cxn modelId="{B09BD6D2-B6C5-4263-B6C2-911BC56B27CB}" type="presParOf" srcId="{C23EDAA1-0E28-45FD-9291-FA922FED2EC8}" destId="{A559B804-991B-4269-AB4F-5FF5A2D4869D}" srcOrd="2" destOrd="0" presId="urn:microsoft.com/office/officeart/2005/8/layout/equation1"/>
    <dgm:cxn modelId="{3F74CE6F-B334-4A8E-9F5D-D35DE7E1921D}" type="presParOf" srcId="{C23EDAA1-0E28-45FD-9291-FA922FED2EC8}" destId="{C7BCD0B6-5876-4885-A6FA-7B48D2CB9772}" srcOrd="3" destOrd="0" presId="urn:microsoft.com/office/officeart/2005/8/layout/equation1"/>
    <dgm:cxn modelId="{7069F197-C58F-473F-BCE9-418120CFE9BD}" type="presParOf" srcId="{C23EDAA1-0E28-45FD-9291-FA922FED2EC8}" destId="{CC1CFEB8-76F6-4BB5-8F97-F9FF5DBAE970}" srcOrd="4" destOrd="0" presId="urn:microsoft.com/office/officeart/2005/8/layout/equation1"/>
    <dgm:cxn modelId="{39C51B5E-B040-4E38-A6BC-27203D7A8571}" type="presParOf" srcId="{C23EDAA1-0E28-45FD-9291-FA922FED2EC8}" destId="{E80F7A89-7112-4EA1-A4A9-BA0F254F60E5}" srcOrd="5" destOrd="0" presId="urn:microsoft.com/office/officeart/2005/8/layout/equation1"/>
    <dgm:cxn modelId="{DD822E5C-34B9-429E-97E2-CE25AC876131}" type="presParOf" srcId="{C23EDAA1-0E28-45FD-9291-FA922FED2EC8}" destId="{66D55E00-369A-4DF5-95E6-A432BF42D1BF}" srcOrd="6" destOrd="0" presId="urn:microsoft.com/office/officeart/2005/8/layout/equation1"/>
    <dgm:cxn modelId="{BD8922E1-F286-4263-937D-940BD9287176}" type="presParOf" srcId="{C23EDAA1-0E28-45FD-9291-FA922FED2EC8}" destId="{8984D183-D4A2-4E0A-B5CA-E8BE4947A9A8}" srcOrd="7" destOrd="0" presId="urn:microsoft.com/office/officeart/2005/8/layout/equation1"/>
    <dgm:cxn modelId="{21CF3626-09F0-4D39-9550-102C1462468A}" type="presParOf" srcId="{C23EDAA1-0E28-45FD-9291-FA922FED2EC8}" destId="{EF888A90-E8A0-4F1D-B590-D55BBAA6D751}" srcOrd="8" destOrd="0" presId="urn:microsoft.com/office/officeart/2005/8/layout/equation1"/>
    <dgm:cxn modelId="{92DD160B-481A-4CFE-8212-CC9E30E27985}" type="presParOf" srcId="{C23EDAA1-0E28-45FD-9291-FA922FED2EC8}" destId="{EB709897-5D38-4F24-A571-A3743C118E55}" srcOrd="9" destOrd="0" presId="urn:microsoft.com/office/officeart/2005/8/layout/equation1"/>
    <dgm:cxn modelId="{74E3113C-1405-443B-B113-18F7557A3FA6}" type="presParOf" srcId="{C23EDAA1-0E28-45FD-9291-FA922FED2EC8}" destId="{E6158749-44AC-418C-BE7C-AF5C33113B76}" srcOrd="10" destOrd="0" presId="urn:microsoft.com/office/officeart/2005/8/layout/equation1"/>
    <dgm:cxn modelId="{555D9BE5-F011-4CBF-9EFA-E96E813E2677}" type="presParOf" srcId="{C23EDAA1-0E28-45FD-9291-FA922FED2EC8}" destId="{0019075B-139A-4D71-B4BD-ED2334C560D8}" srcOrd="11" destOrd="0" presId="urn:microsoft.com/office/officeart/2005/8/layout/equation1"/>
    <dgm:cxn modelId="{E7E98F98-206C-4F3C-9645-261757123344}" type="presParOf" srcId="{C23EDAA1-0E28-45FD-9291-FA922FED2EC8}" destId="{297511B5-8789-48D4-964B-83665E496E40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577010-44E3-4A19-BA3F-B2649BB2D560}">
      <dsp:nvSpPr>
        <dsp:cNvPr id="0" name=""/>
        <dsp:cNvSpPr/>
      </dsp:nvSpPr>
      <dsp:spPr>
        <a:xfrm>
          <a:off x="3742" y="398082"/>
          <a:ext cx="1415542" cy="1415542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rgbClr val="FFFFFF"/>
              </a:solidFill>
              <a:latin typeface="+mn-lt"/>
              <a:ea typeface="Tahoma" pitchFamily="34" charset="0"/>
              <a:cs typeface="Tahoma" pitchFamily="34" charset="0"/>
            </a:rPr>
            <a:t>Contribuição Participante</a:t>
          </a:r>
          <a:endParaRPr lang="pt-BR" sz="1400" b="1" kern="1200" dirty="0">
            <a:solidFill>
              <a:srgbClr val="FFFFFF"/>
            </a:solidFill>
            <a:latin typeface="+mn-lt"/>
            <a:ea typeface="Tahoma" pitchFamily="34" charset="0"/>
            <a:cs typeface="Tahoma" pitchFamily="34" charset="0"/>
          </a:endParaRPr>
        </a:p>
      </dsp:txBody>
      <dsp:txXfrm>
        <a:off x="3742" y="398082"/>
        <a:ext cx="1415542" cy="1415542"/>
      </dsp:txXfrm>
    </dsp:sp>
    <dsp:sp modelId="{A559B804-991B-4269-AB4F-5FF5A2D4869D}">
      <dsp:nvSpPr>
        <dsp:cNvPr id="0" name=""/>
        <dsp:cNvSpPr/>
      </dsp:nvSpPr>
      <dsp:spPr>
        <a:xfrm>
          <a:off x="1534226" y="838087"/>
          <a:ext cx="578421" cy="535531"/>
        </a:xfrm>
        <a:prstGeom prst="mathPlus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kern="1200">
            <a:solidFill>
              <a:srgbClr val="FFFFFF"/>
            </a:solidFill>
            <a:latin typeface="Arial Narrow"/>
            <a:ea typeface="+mn-ea"/>
            <a:cs typeface="+mn-cs"/>
          </a:endParaRPr>
        </a:p>
      </dsp:txBody>
      <dsp:txXfrm>
        <a:off x="1534226" y="838087"/>
        <a:ext cx="578421" cy="535531"/>
      </dsp:txXfrm>
    </dsp:sp>
    <dsp:sp modelId="{CC1CFEB8-76F6-4BB5-8F97-F9FF5DBAE970}">
      <dsp:nvSpPr>
        <dsp:cNvPr id="0" name=""/>
        <dsp:cNvSpPr/>
      </dsp:nvSpPr>
      <dsp:spPr>
        <a:xfrm>
          <a:off x="2183237" y="418409"/>
          <a:ext cx="1415542" cy="1415542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smtClean="0">
              <a:solidFill>
                <a:srgbClr val="FFFFFF"/>
              </a:solidFill>
              <a:latin typeface="+mn-lt"/>
              <a:ea typeface="Tahoma" pitchFamily="34" charset="0"/>
              <a:cs typeface="Tahoma" pitchFamily="34" charset="0"/>
            </a:rPr>
            <a:t>Contribuição Normal do Patrocinador</a:t>
          </a:r>
          <a:endParaRPr lang="pt-BR" sz="1400" b="1" kern="1200" dirty="0">
            <a:solidFill>
              <a:srgbClr val="FFFFFF"/>
            </a:solidFill>
            <a:latin typeface="+mn-lt"/>
            <a:ea typeface="Tahoma" pitchFamily="34" charset="0"/>
            <a:cs typeface="Tahoma" pitchFamily="34" charset="0"/>
          </a:endParaRPr>
        </a:p>
      </dsp:txBody>
      <dsp:txXfrm>
        <a:off x="2183237" y="418409"/>
        <a:ext cx="1415542" cy="1415542"/>
      </dsp:txXfrm>
    </dsp:sp>
    <dsp:sp modelId="{66D55E00-369A-4DF5-95E6-A432BF42D1BF}">
      <dsp:nvSpPr>
        <dsp:cNvPr id="0" name=""/>
        <dsp:cNvSpPr/>
      </dsp:nvSpPr>
      <dsp:spPr>
        <a:xfrm rot="5400000">
          <a:off x="3758073" y="771339"/>
          <a:ext cx="666877" cy="669028"/>
        </a:xfrm>
        <a:prstGeom prst="mathPlus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>
            <a:solidFill>
              <a:srgbClr val="FFFFFF"/>
            </a:solidFill>
            <a:latin typeface="Arial Narrow"/>
            <a:ea typeface="+mn-ea"/>
            <a:cs typeface="+mn-cs"/>
          </a:endParaRPr>
        </a:p>
      </dsp:txBody>
      <dsp:txXfrm rot="5400000">
        <a:off x="3758073" y="771339"/>
        <a:ext cx="666877" cy="669028"/>
      </dsp:txXfrm>
    </dsp:sp>
    <dsp:sp modelId="{EF888A90-E8A0-4F1D-B590-D55BBAA6D751}">
      <dsp:nvSpPr>
        <dsp:cNvPr id="0" name=""/>
        <dsp:cNvSpPr/>
      </dsp:nvSpPr>
      <dsp:spPr>
        <a:xfrm>
          <a:off x="4539892" y="397947"/>
          <a:ext cx="1513540" cy="1415811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smtClean="0">
              <a:solidFill>
                <a:srgbClr val="FFFFFF"/>
              </a:solidFill>
              <a:latin typeface="+mn-lt"/>
              <a:ea typeface="Tahoma" pitchFamily="34" charset="0"/>
              <a:cs typeface="Tahoma" pitchFamily="34" charset="0"/>
            </a:rPr>
            <a:t>Rentabilidade</a:t>
          </a:r>
          <a:endParaRPr lang="pt-BR" sz="1400" b="1" kern="1200" dirty="0">
            <a:solidFill>
              <a:srgbClr val="FFFFFF"/>
            </a:solidFill>
            <a:latin typeface="+mn-lt"/>
            <a:ea typeface="Tahoma" pitchFamily="34" charset="0"/>
            <a:cs typeface="Tahoma" pitchFamily="34" charset="0"/>
          </a:endParaRPr>
        </a:p>
      </dsp:txBody>
      <dsp:txXfrm>
        <a:off x="4539892" y="397947"/>
        <a:ext cx="1513540" cy="1415811"/>
      </dsp:txXfrm>
    </dsp:sp>
    <dsp:sp modelId="{E6158749-44AC-418C-BE7C-AF5C33113B76}">
      <dsp:nvSpPr>
        <dsp:cNvPr id="0" name=""/>
        <dsp:cNvSpPr/>
      </dsp:nvSpPr>
      <dsp:spPr>
        <a:xfrm>
          <a:off x="6168374" y="786647"/>
          <a:ext cx="441968" cy="638412"/>
        </a:xfrm>
        <a:prstGeom prst="mathEqual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>
            <a:solidFill>
              <a:srgbClr val="FFFFFF"/>
            </a:solidFill>
            <a:latin typeface="Arial Narrow"/>
            <a:ea typeface="+mn-ea"/>
            <a:cs typeface="+mn-cs"/>
          </a:endParaRPr>
        </a:p>
      </dsp:txBody>
      <dsp:txXfrm>
        <a:off x="6168374" y="786647"/>
        <a:ext cx="441968" cy="638412"/>
      </dsp:txXfrm>
    </dsp:sp>
    <dsp:sp modelId="{297511B5-8789-48D4-964B-83665E496E40}">
      <dsp:nvSpPr>
        <dsp:cNvPr id="0" name=""/>
        <dsp:cNvSpPr/>
      </dsp:nvSpPr>
      <dsp:spPr>
        <a:xfrm>
          <a:off x="6725285" y="192014"/>
          <a:ext cx="1772527" cy="1827677"/>
        </a:xfrm>
        <a:prstGeom prst="ellipse">
          <a:avLst/>
        </a:prstGeom>
        <a:solidFill>
          <a:schemeClr val="accent1">
            <a:lumMod val="75000"/>
            <a:alpha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rgbClr val="FFFFFF"/>
              </a:solidFill>
              <a:latin typeface="+mn-lt"/>
              <a:ea typeface="Tahoma" pitchFamily="34" charset="0"/>
              <a:cs typeface="Tahoma" pitchFamily="34" charset="0"/>
            </a:rPr>
            <a:t>Reserva Participante</a:t>
          </a:r>
          <a:endParaRPr lang="pt-BR" sz="1400" b="1" kern="1200" dirty="0">
            <a:solidFill>
              <a:srgbClr val="FFFFFF"/>
            </a:solidFill>
            <a:latin typeface="+mn-lt"/>
            <a:ea typeface="Tahoma" pitchFamily="34" charset="0"/>
            <a:cs typeface="Tahoma" pitchFamily="34" charset="0"/>
          </a:endParaRPr>
        </a:p>
      </dsp:txBody>
      <dsp:txXfrm>
        <a:off x="6725285" y="192014"/>
        <a:ext cx="1772527" cy="1827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0.12486</cdr:x>
      <cdr:y>0.14482</cdr:y>
    </cdr:from>
    <cdr:to>
      <cdr:x>0.36697</cdr:x>
      <cdr:y>0.41142</cdr:y>
    </cdr:to>
    <cdr:sp macro="" textlink="">
      <cdr:nvSpPr>
        <cdr:cNvPr id="3" name="Texto explicativo retangular com cantos arredondados 2"/>
        <cdr:cNvSpPr/>
      </cdr:nvSpPr>
      <cdr:spPr>
        <a:xfrm xmlns:a="http://schemas.openxmlformats.org/drawingml/2006/main">
          <a:off x="980010" y="719625"/>
          <a:ext cx="1900310" cy="1324737"/>
        </a:xfrm>
        <a:prstGeom xmlns:a="http://schemas.openxmlformats.org/drawingml/2006/main" prst="wedgeRoundRectCallou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pt-BR" sz="1800" b="1" dirty="0" smtClean="0"/>
            <a:t>O déficit acumulado desde 2006 é de R$ 13,7 bi</a:t>
          </a:r>
          <a:endParaRPr lang="pt-BR" sz="1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69BF0-B292-4D3D-A9DD-A2AB5774426D}" type="datetimeFigureOut">
              <a:rPr lang="pt-BR" smtClean="0"/>
              <a:pPr/>
              <a:t>28/09/2015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79823-15AB-42DA-80C1-5CCB2FC491B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85667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7D1C1-39EB-4DFD-B91E-B24044A6BEFE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19314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7D1C1-39EB-4DFD-B91E-B24044A6BEFE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42082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7D1C1-39EB-4DFD-B91E-B24044A6BEFE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42082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5CE1-913F-4320-A574-1B53C43302C2}" type="datetime1">
              <a:rPr lang="pt-BR" smtClean="0"/>
              <a:pPr/>
              <a:t>28/09/2015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12D7-520E-4CC9-AE48-04016A0C26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35340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6E806-5F21-44BF-A936-A92F7E03C132}" type="datetime1">
              <a:rPr lang="pt-BR" smtClean="0"/>
              <a:pPr/>
              <a:t>28/09/2015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12D7-520E-4CC9-AE48-04016A0C26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1754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EEAA-3A1D-4628-B1E3-B4A672732715}" type="datetime1">
              <a:rPr lang="pt-BR" smtClean="0"/>
              <a:pPr/>
              <a:t>28/09/2015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12D7-520E-4CC9-AE48-04016A0C26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0039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7E59-FCF9-4454-A7B2-F405DC36B873}" type="datetime1">
              <a:rPr lang="pt-BR" smtClean="0"/>
              <a:pPr/>
              <a:t>28/09/2015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12D7-520E-4CC9-AE48-04016A0C26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9144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D578-3F0C-45D7-8EAD-42E63C585EB5}" type="datetime1">
              <a:rPr lang="pt-BR" smtClean="0"/>
              <a:pPr/>
              <a:t>28/09/2015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12D7-520E-4CC9-AE48-04016A0C26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7827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B35E-999F-4966-AD26-B692EBF60139}" type="datetime1">
              <a:rPr lang="pt-BR" smtClean="0"/>
              <a:pPr/>
              <a:t>28/09/2015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12D7-520E-4CC9-AE48-04016A0C26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2319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68CF-2DAB-4E0C-9A29-176B0B26DBB3}" type="datetime1">
              <a:rPr lang="pt-BR" smtClean="0"/>
              <a:pPr/>
              <a:t>28/09/2015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12D7-520E-4CC9-AE48-04016A0C26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91513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0AE5-3944-431C-8A75-59105B56AB18}" type="datetime1">
              <a:rPr lang="pt-BR" smtClean="0"/>
              <a:pPr/>
              <a:t>28/09/2015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12D7-520E-4CC9-AE48-04016A0C26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5523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57B7-6A8B-453C-812E-1D8F26760423}" type="datetime1">
              <a:rPr lang="pt-BR" smtClean="0"/>
              <a:pPr/>
              <a:t>28/09/2015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12D7-520E-4CC9-AE48-04016A0C26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98595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B5A-40BF-4589-91BC-A64D0E26CB20}" type="datetime1">
              <a:rPr lang="pt-BR" smtClean="0"/>
              <a:pPr/>
              <a:t>28/09/2015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12D7-520E-4CC9-AE48-04016A0C26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5354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E0476-BD13-49B4-A7AE-D99201BDFEE7}" type="datetime1">
              <a:rPr lang="pt-BR" smtClean="0"/>
              <a:pPr/>
              <a:t>28/09/2015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12D7-520E-4CC9-AE48-04016A0C26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2099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F32FD-AF9B-4F38-955A-6549B174318D}" type="datetime1">
              <a:rPr lang="pt-BR" smtClean="0"/>
              <a:pPr/>
              <a:t>28/09/2015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D12D7-520E-4CC9-AE48-04016A0C26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3249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26" Type="http://schemas.openxmlformats.org/officeDocument/2006/relationships/tags" Target="../tags/tag25.xml"/><Relationship Id="rId39" Type="http://schemas.openxmlformats.org/officeDocument/2006/relationships/tags" Target="../tags/tag38.xml"/><Relationship Id="rId21" Type="http://schemas.openxmlformats.org/officeDocument/2006/relationships/tags" Target="../tags/tag20.xml"/><Relationship Id="rId34" Type="http://schemas.openxmlformats.org/officeDocument/2006/relationships/tags" Target="../tags/tag33.xml"/><Relationship Id="rId42" Type="http://schemas.openxmlformats.org/officeDocument/2006/relationships/tags" Target="../tags/tag41.xml"/><Relationship Id="rId47" Type="http://schemas.openxmlformats.org/officeDocument/2006/relationships/tags" Target="../tags/tag46.xml"/><Relationship Id="rId50" Type="http://schemas.openxmlformats.org/officeDocument/2006/relationships/tags" Target="../tags/tag49.xml"/><Relationship Id="rId55" Type="http://schemas.openxmlformats.org/officeDocument/2006/relationships/tags" Target="../tags/tag54.xml"/><Relationship Id="rId63" Type="http://schemas.openxmlformats.org/officeDocument/2006/relationships/tags" Target="../tags/tag62.xml"/><Relationship Id="rId68" Type="http://schemas.openxmlformats.org/officeDocument/2006/relationships/tags" Target="../tags/tag67.xml"/><Relationship Id="rId76" Type="http://schemas.openxmlformats.org/officeDocument/2006/relationships/tags" Target="../tags/tag75.xml"/><Relationship Id="rId84" Type="http://schemas.openxmlformats.org/officeDocument/2006/relationships/tags" Target="../tags/tag83.xml"/><Relationship Id="rId89" Type="http://schemas.openxmlformats.org/officeDocument/2006/relationships/image" Target="../media/image5.png"/><Relationship Id="rId7" Type="http://schemas.openxmlformats.org/officeDocument/2006/relationships/tags" Target="../tags/tag6.xml"/><Relationship Id="rId71" Type="http://schemas.openxmlformats.org/officeDocument/2006/relationships/tags" Target="../tags/tag70.xml"/><Relationship Id="rId92" Type="http://schemas.openxmlformats.org/officeDocument/2006/relationships/image" Target="../media/image8.png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9" Type="http://schemas.openxmlformats.org/officeDocument/2006/relationships/tags" Target="../tags/tag28.xml"/><Relationship Id="rId11" Type="http://schemas.openxmlformats.org/officeDocument/2006/relationships/tags" Target="../tags/tag10.xml"/><Relationship Id="rId24" Type="http://schemas.openxmlformats.org/officeDocument/2006/relationships/tags" Target="../tags/tag23.xml"/><Relationship Id="rId32" Type="http://schemas.openxmlformats.org/officeDocument/2006/relationships/tags" Target="../tags/tag31.xml"/><Relationship Id="rId37" Type="http://schemas.openxmlformats.org/officeDocument/2006/relationships/tags" Target="../tags/tag36.xml"/><Relationship Id="rId40" Type="http://schemas.openxmlformats.org/officeDocument/2006/relationships/tags" Target="../tags/tag39.xml"/><Relationship Id="rId45" Type="http://schemas.openxmlformats.org/officeDocument/2006/relationships/tags" Target="../tags/tag44.xml"/><Relationship Id="rId53" Type="http://schemas.openxmlformats.org/officeDocument/2006/relationships/tags" Target="../tags/tag52.xml"/><Relationship Id="rId58" Type="http://schemas.openxmlformats.org/officeDocument/2006/relationships/tags" Target="../tags/tag57.xml"/><Relationship Id="rId66" Type="http://schemas.openxmlformats.org/officeDocument/2006/relationships/tags" Target="../tags/tag65.xml"/><Relationship Id="rId74" Type="http://schemas.openxmlformats.org/officeDocument/2006/relationships/tags" Target="../tags/tag73.xml"/><Relationship Id="rId79" Type="http://schemas.openxmlformats.org/officeDocument/2006/relationships/tags" Target="../tags/tag78.xml"/><Relationship Id="rId87" Type="http://schemas.openxmlformats.org/officeDocument/2006/relationships/image" Target="../media/image4.png"/><Relationship Id="rId5" Type="http://schemas.openxmlformats.org/officeDocument/2006/relationships/tags" Target="../tags/tag4.xml"/><Relationship Id="rId61" Type="http://schemas.openxmlformats.org/officeDocument/2006/relationships/tags" Target="../tags/tag60.xml"/><Relationship Id="rId82" Type="http://schemas.openxmlformats.org/officeDocument/2006/relationships/tags" Target="../tags/tag81.xml"/><Relationship Id="rId90" Type="http://schemas.openxmlformats.org/officeDocument/2006/relationships/image" Target="../media/image6.png"/><Relationship Id="rId95" Type="http://schemas.openxmlformats.org/officeDocument/2006/relationships/image" Target="../media/image10.png"/><Relationship Id="rId19" Type="http://schemas.openxmlformats.org/officeDocument/2006/relationships/tags" Target="../tags/tag18.xml"/><Relationship Id="rId14" Type="http://schemas.openxmlformats.org/officeDocument/2006/relationships/tags" Target="../tags/tag13.xml"/><Relationship Id="rId22" Type="http://schemas.openxmlformats.org/officeDocument/2006/relationships/tags" Target="../tags/tag21.xml"/><Relationship Id="rId27" Type="http://schemas.openxmlformats.org/officeDocument/2006/relationships/tags" Target="../tags/tag26.xml"/><Relationship Id="rId30" Type="http://schemas.openxmlformats.org/officeDocument/2006/relationships/tags" Target="../tags/tag29.xml"/><Relationship Id="rId35" Type="http://schemas.openxmlformats.org/officeDocument/2006/relationships/tags" Target="../tags/tag34.xml"/><Relationship Id="rId43" Type="http://schemas.openxmlformats.org/officeDocument/2006/relationships/tags" Target="../tags/tag42.xml"/><Relationship Id="rId48" Type="http://schemas.openxmlformats.org/officeDocument/2006/relationships/tags" Target="../tags/tag47.xml"/><Relationship Id="rId56" Type="http://schemas.openxmlformats.org/officeDocument/2006/relationships/tags" Target="../tags/tag55.xml"/><Relationship Id="rId64" Type="http://schemas.openxmlformats.org/officeDocument/2006/relationships/tags" Target="../tags/tag63.xml"/><Relationship Id="rId69" Type="http://schemas.openxmlformats.org/officeDocument/2006/relationships/tags" Target="../tags/tag68.xml"/><Relationship Id="rId77" Type="http://schemas.openxmlformats.org/officeDocument/2006/relationships/tags" Target="../tags/tag76.xml"/><Relationship Id="rId8" Type="http://schemas.openxmlformats.org/officeDocument/2006/relationships/tags" Target="../tags/tag7.xml"/><Relationship Id="rId51" Type="http://schemas.openxmlformats.org/officeDocument/2006/relationships/tags" Target="../tags/tag50.xml"/><Relationship Id="rId72" Type="http://schemas.openxmlformats.org/officeDocument/2006/relationships/tags" Target="../tags/tag71.xml"/><Relationship Id="rId80" Type="http://schemas.openxmlformats.org/officeDocument/2006/relationships/tags" Target="../tags/tag79.xml"/><Relationship Id="rId85" Type="http://schemas.openxmlformats.org/officeDocument/2006/relationships/slideLayout" Target="../slideLayouts/slideLayout2.xml"/><Relationship Id="rId93" Type="http://schemas.openxmlformats.org/officeDocument/2006/relationships/oleObject" Target="../embeddings/Planilha_do_Microsoft_Office_Excel_97-20031.xls"/><Relationship Id="rId3" Type="http://schemas.openxmlformats.org/officeDocument/2006/relationships/tags" Target="../tags/tag2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tags" Target="../tags/tag24.xml"/><Relationship Id="rId33" Type="http://schemas.openxmlformats.org/officeDocument/2006/relationships/tags" Target="../tags/tag32.xml"/><Relationship Id="rId38" Type="http://schemas.openxmlformats.org/officeDocument/2006/relationships/tags" Target="../tags/tag37.xml"/><Relationship Id="rId46" Type="http://schemas.openxmlformats.org/officeDocument/2006/relationships/tags" Target="../tags/tag45.xml"/><Relationship Id="rId59" Type="http://schemas.openxmlformats.org/officeDocument/2006/relationships/tags" Target="../tags/tag58.xml"/><Relationship Id="rId67" Type="http://schemas.openxmlformats.org/officeDocument/2006/relationships/tags" Target="../tags/tag66.xml"/><Relationship Id="rId20" Type="http://schemas.openxmlformats.org/officeDocument/2006/relationships/tags" Target="../tags/tag19.xml"/><Relationship Id="rId41" Type="http://schemas.openxmlformats.org/officeDocument/2006/relationships/tags" Target="../tags/tag40.xml"/><Relationship Id="rId54" Type="http://schemas.openxmlformats.org/officeDocument/2006/relationships/tags" Target="../tags/tag53.xml"/><Relationship Id="rId62" Type="http://schemas.openxmlformats.org/officeDocument/2006/relationships/tags" Target="../tags/tag61.xml"/><Relationship Id="rId70" Type="http://schemas.openxmlformats.org/officeDocument/2006/relationships/tags" Target="../tags/tag69.xml"/><Relationship Id="rId75" Type="http://schemas.openxmlformats.org/officeDocument/2006/relationships/tags" Target="../tags/tag74.xml"/><Relationship Id="rId83" Type="http://schemas.openxmlformats.org/officeDocument/2006/relationships/tags" Target="../tags/tag82.xml"/><Relationship Id="rId88" Type="http://schemas.openxmlformats.org/officeDocument/2006/relationships/oleObject" Target="../embeddings/oleObject1.bin"/><Relationship Id="rId91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5" Type="http://schemas.openxmlformats.org/officeDocument/2006/relationships/tags" Target="../tags/tag14.xml"/><Relationship Id="rId23" Type="http://schemas.openxmlformats.org/officeDocument/2006/relationships/tags" Target="../tags/tag22.xml"/><Relationship Id="rId28" Type="http://schemas.openxmlformats.org/officeDocument/2006/relationships/tags" Target="../tags/tag27.xml"/><Relationship Id="rId36" Type="http://schemas.openxmlformats.org/officeDocument/2006/relationships/tags" Target="../tags/tag35.xml"/><Relationship Id="rId49" Type="http://schemas.openxmlformats.org/officeDocument/2006/relationships/tags" Target="../tags/tag48.xml"/><Relationship Id="rId57" Type="http://schemas.openxmlformats.org/officeDocument/2006/relationships/tags" Target="../tags/tag56.xml"/><Relationship Id="rId10" Type="http://schemas.openxmlformats.org/officeDocument/2006/relationships/tags" Target="../tags/tag9.xml"/><Relationship Id="rId31" Type="http://schemas.openxmlformats.org/officeDocument/2006/relationships/tags" Target="../tags/tag30.xml"/><Relationship Id="rId44" Type="http://schemas.openxmlformats.org/officeDocument/2006/relationships/tags" Target="../tags/tag43.xml"/><Relationship Id="rId52" Type="http://schemas.openxmlformats.org/officeDocument/2006/relationships/tags" Target="../tags/tag51.xml"/><Relationship Id="rId60" Type="http://schemas.openxmlformats.org/officeDocument/2006/relationships/tags" Target="../tags/tag59.xml"/><Relationship Id="rId65" Type="http://schemas.openxmlformats.org/officeDocument/2006/relationships/tags" Target="../tags/tag64.xml"/><Relationship Id="rId73" Type="http://schemas.openxmlformats.org/officeDocument/2006/relationships/tags" Target="../tags/tag72.xml"/><Relationship Id="rId78" Type="http://schemas.openxmlformats.org/officeDocument/2006/relationships/tags" Target="../tags/tag77.xml"/><Relationship Id="rId81" Type="http://schemas.openxmlformats.org/officeDocument/2006/relationships/tags" Target="../tags/tag80.xml"/><Relationship Id="rId86" Type="http://schemas.openxmlformats.org/officeDocument/2006/relationships/notesSlide" Target="../notesSlides/notesSlide1.xml"/><Relationship Id="rId94" Type="http://schemas.openxmlformats.org/officeDocument/2006/relationships/image" Target="../media/image9.gif"/><Relationship Id="rId4" Type="http://schemas.openxmlformats.org/officeDocument/2006/relationships/tags" Target="../tags/tag3.xml"/><Relationship Id="rId9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536" y="0"/>
            <a:ext cx="9456144" cy="6867163"/>
          </a:xfrm>
        </p:spPr>
      </p:pic>
      <p:sp>
        <p:nvSpPr>
          <p:cNvPr id="4" name="CaixaDeTexto 3"/>
          <p:cNvSpPr txBox="1"/>
          <p:nvPr/>
        </p:nvSpPr>
        <p:spPr>
          <a:xfrm>
            <a:off x="1979816" y="2492896"/>
            <a:ext cx="7164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PREVIDÊNCIA DOS SERVIDORES DO ESTADO DE SANTA CATARINA</a:t>
            </a: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860032" y="6361856"/>
            <a:ext cx="507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Florianópolis, 28 de setembro de 2015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43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91157"/>
            <a:ext cx="9144000" cy="76623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3020" y="6309319"/>
            <a:ext cx="481955" cy="576617"/>
          </a:xfrm>
          <a:prstGeom prst="rect">
            <a:avLst/>
          </a:prstGeom>
        </p:spPr>
      </p:pic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933495"/>
              </p:ext>
            </p:extLst>
          </p:nvPr>
        </p:nvGraphicFramePr>
        <p:xfrm>
          <a:off x="468240" y="836712"/>
          <a:ext cx="8395757" cy="4072024"/>
        </p:xfrm>
        <a:graphic>
          <a:graphicData uri="http://schemas.openxmlformats.org/drawingml/2006/table">
            <a:tbl>
              <a:tblPr/>
              <a:tblGrid>
                <a:gridCol w="3131607"/>
                <a:gridCol w="1470025"/>
                <a:gridCol w="1625600"/>
                <a:gridCol w="2168525"/>
              </a:tblGrid>
              <a:tr h="739000">
                <a:tc rowSpan="2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Ente</a:t>
                      </a:r>
                      <a:endParaRPr kumimoji="0" lang="pt-BR" alt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Federação</a:t>
                      </a:r>
                      <a:endParaRPr kumimoji="0" lang="pt-BR" alt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Ano 2014 </a:t>
                      </a:r>
                      <a:r>
                        <a:rPr kumimoji="0" lang="pt-BR" alt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– Valores R$ bilhões</a:t>
                      </a:r>
                      <a:endParaRPr kumimoji="0" lang="pt-BR" alt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7133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Receitas</a:t>
                      </a:r>
                      <a:endParaRPr kumimoji="0" lang="pt-BR" altLang="pt-B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Despesas</a:t>
                      </a:r>
                      <a:endParaRPr kumimoji="0" lang="pt-BR" altLang="pt-B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Resultado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Previdenciário</a:t>
                      </a:r>
                      <a:endParaRPr kumimoji="0" lang="pt-BR" alt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1082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Santa Catarina 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791" marB="46791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0,7 </a:t>
                      </a:r>
                    </a:p>
                  </a:txBody>
                  <a:tcPr marL="90000" marR="90000" marT="46791" marB="46791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4,2 </a:t>
                      </a:r>
                    </a:p>
                  </a:txBody>
                  <a:tcPr marL="90000" marR="90000" marT="46791" marB="46791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   (3,5)</a:t>
                      </a:r>
                    </a:p>
                  </a:txBody>
                  <a:tcPr marL="90000" marR="90000" marT="46791" marB="46791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9471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União (civis e militares)</a:t>
                      </a:r>
                    </a:p>
                  </a:txBody>
                  <a:tcPr marL="90000" marR="90000" marT="46791" marB="46791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29,2 </a:t>
                      </a:r>
                    </a:p>
                  </a:txBody>
                  <a:tcPr marL="90000" marR="90000" marT="46791" marB="46791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96,0 </a:t>
                      </a:r>
                    </a:p>
                  </a:txBody>
                  <a:tcPr marL="90000" marR="90000" marT="46791" marB="46791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   (66,8)</a:t>
                      </a:r>
                    </a:p>
                  </a:txBody>
                  <a:tcPr marL="90000" marR="90000" marT="46791" marB="46791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621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Estados e DF*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791" marB="46791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 42,7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791" marB="46791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 85,9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791" marB="46791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charset="0"/>
                        </a:rPr>
                        <a:t>      (43,2)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791" marB="46791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737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Capitais*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791" marB="46791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    7,8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791" marB="46791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    11,3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791" marB="46791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charset="0"/>
                        </a:rPr>
                        <a:t>            (3,5)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791" marB="46791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165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Demais Municípios com RPPS*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791" marB="46791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    17,1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791" marB="46791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  11,4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791" marB="46791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       5,7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791" marB="46791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05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           Total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791" marB="46791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96,8</a:t>
                      </a:r>
                    </a:p>
                  </a:txBody>
                  <a:tcPr marL="90000" marR="90000" marT="46791" marB="46791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204,6</a:t>
                      </a:r>
                    </a:p>
                  </a:txBody>
                  <a:tcPr marL="90000" marR="90000" marT="46791" marB="46791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charset="0"/>
                        </a:rPr>
                        <a:t>(107,8)</a:t>
                      </a:r>
                    </a:p>
                  </a:txBody>
                  <a:tcPr marL="90000" marR="90000" marT="46791" marB="46791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323528" y="194490"/>
            <a:ext cx="842493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pt-BR" altLang="pt-BR" sz="2400" b="1" dirty="0" smtClean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</a:rPr>
              <a:t>Sistema de Previdência Social Brasileiro</a:t>
            </a:r>
          </a:p>
          <a:p>
            <a:pPr>
              <a:lnSpc>
                <a:spcPct val="90000"/>
              </a:lnSpc>
            </a:pPr>
            <a:endParaRPr kumimoji="1" lang="pt-BR" altLang="pt-BR" sz="2400" b="1" dirty="0">
              <a:solidFill>
                <a:schemeClr val="accent1">
                  <a:lumMod val="50000"/>
                </a:schemeClr>
              </a:solidFill>
              <a:ea typeface="MS PGothic" pitchFamily="34" charset="-128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4971600"/>
              </p:ext>
            </p:extLst>
          </p:nvPr>
        </p:nvGraphicFramePr>
        <p:xfrm>
          <a:off x="395536" y="5085184"/>
          <a:ext cx="5943600" cy="1048244"/>
        </p:xfrm>
        <a:graphic>
          <a:graphicData uri="http://schemas.openxmlformats.org/drawingml/2006/table">
            <a:tbl>
              <a:tblPr/>
              <a:tblGrid>
                <a:gridCol w="5943600"/>
              </a:tblGrid>
              <a:tr h="871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Calibri" panose="020F0502020204030204" pitchFamily="34" charset="0"/>
                        </a:rPr>
                        <a:t>Fonte: </a:t>
                      </a:r>
                      <a:r>
                        <a:rPr lang="pt-BR" sz="1100" b="1" u="none" strike="noStrike" dirty="0" smtClean="0">
                          <a:effectLst/>
                          <a:latin typeface="Calibri" panose="020F0502020204030204" pitchFamily="34" charset="0"/>
                        </a:rPr>
                        <a:t>União</a:t>
                      </a:r>
                      <a:r>
                        <a:rPr lang="pt-BR" sz="110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– Relatório Resumido da Execução Orçamentária – Dez 2014 (site STN)</a:t>
                      </a:r>
                      <a:endParaRPr lang="pt-BR" sz="110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Estados e Municípios*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pt-B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Anuário Estatístico da Previdência Social – MPS 2013 (*Dados de 2013)</a:t>
                      </a:r>
                    </a:p>
                    <a:p>
                      <a:pPr algn="l" fontAlgn="b"/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</a:t>
                      </a:r>
                      <a:r>
                        <a:rPr lang="pt-B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Catarina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Receita = contribuição do ativo, inativo e pensão.</a:t>
                      </a:r>
                    </a:p>
                    <a:p>
                      <a:pPr algn="l" fontAlgn="b"/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Despesa = contribuição patronal + insuficiência financeira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369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971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369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5989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91157"/>
            <a:ext cx="9144000" cy="76623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3020" y="6309319"/>
            <a:ext cx="481955" cy="576617"/>
          </a:xfrm>
          <a:prstGeom prst="rect">
            <a:avLst/>
          </a:prstGeom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0967214"/>
              </p:ext>
            </p:extLst>
          </p:nvPr>
        </p:nvGraphicFramePr>
        <p:xfrm>
          <a:off x="280662" y="3104960"/>
          <a:ext cx="8790864" cy="2496330"/>
        </p:xfrm>
        <a:graphic>
          <a:graphicData uri="http://schemas.openxmlformats.org/drawingml/2006/table">
            <a:tbl>
              <a:tblPr firstRow="1" firstCol="1" bandRow="1"/>
              <a:tblGrid>
                <a:gridCol w="2929545"/>
                <a:gridCol w="3020818"/>
                <a:gridCol w="2840501"/>
              </a:tblGrid>
              <a:tr h="3391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Obrigatório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Obrigatório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Facultativo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19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Repartição Simples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Repartição Simples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Capitalização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86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Beneficiários: </a:t>
                      </a: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32,1 milhões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União </a:t>
                      </a:r>
                      <a:r>
                        <a:rPr lang="pt-B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Assistidos: </a:t>
                      </a: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939 </a:t>
                      </a:r>
                      <a:r>
                        <a:rPr lang="pt-B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mil*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População: 3,25 milhões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86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Déficit total: R$ 56,7 Bilhões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Resultados Previdenciários: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Patrimônio: 704,17 </a:t>
                      </a:r>
                      <a:r>
                        <a:rPr lang="pt-B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bilhões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86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Urbana: R$ 25,3 bilhões </a:t>
                      </a:r>
                      <a:r>
                        <a:rPr lang="pt-BR" sz="18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União: R$ 66,8 bilhões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19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Estados e DF: R$ 43,2 bilhões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12,75% PIB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73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Municípios: R$ 2,20 bilhões</a:t>
                      </a: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8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tângulo 13"/>
          <p:cNvSpPr>
            <a:spLocks noChangeArrowheads="1"/>
          </p:cNvSpPr>
          <p:nvPr/>
        </p:nvSpPr>
        <p:spPr bwMode="auto">
          <a:xfrm>
            <a:off x="93452" y="5743087"/>
            <a:ext cx="85295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100" b="1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Fontes: </a:t>
            </a:r>
            <a:r>
              <a:rPr lang="pt-BR" altLang="pt-BR" sz="11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RGPS: Resultado do Regime Geral de Previdência Social (RGPS) - Dezembro 2014 / RPPS: </a:t>
            </a:r>
            <a:r>
              <a:rPr lang="pt-BR" altLang="pt-BR" sz="1100" dirty="0" smtClean="0">
                <a:solidFill>
                  <a:srgbClr val="000000"/>
                </a:solidFill>
                <a:latin typeface="Calibri" pitchFamily="34" charset="0"/>
              </a:rPr>
              <a:t>Relatório Resumido da Execução Orçamentária – Ministério da Fazenda / </a:t>
            </a:r>
            <a:r>
              <a:rPr lang="pt-BR" altLang="pt-BR" sz="11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RPC: Relatórios </a:t>
            </a:r>
            <a:r>
              <a:rPr lang="pt-BR" altLang="pt-BR" sz="1100" dirty="0" err="1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Report</a:t>
            </a:r>
            <a:r>
              <a:rPr lang="pt-BR" altLang="pt-BR" sz="11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 Service / *</a:t>
            </a:r>
            <a:r>
              <a:rPr lang="pt-BR" altLang="pt-BR" sz="1100" dirty="0" smtClean="0">
                <a:solidFill>
                  <a:srgbClr val="000000"/>
                </a:solidFill>
                <a:latin typeface="Calibri" pitchFamily="34" charset="0"/>
              </a:rPr>
              <a:t>Boletim Estatístico de Pessoal e Informações Organizacionais (SEGEP/MP)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353136" y="332655"/>
            <a:ext cx="8365424" cy="2815437"/>
            <a:chOff x="662999" y="332655"/>
            <a:chExt cx="8323440" cy="2815437"/>
          </a:xfrm>
        </p:grpSpPr>
        <p:grpSp>
          <p:nvGrpSpPr>
            <p:cNvPr id="10" name="Grupo 9"/>
            <p:cNvGrpSpPr/>
            <p:nvPr/>
          </p:nvGrpSpPr>
          <p:grpSpPr>
            <a:xfrm>
              <a:off x="2231740" y="332655"/>
              <a:ext cx="4680520" cy="1152128"/>
              <a:chOff x="1691680" y="332656"/>
              <a:chExt cx="4680520" cy="1152128"/>
            </a:xfrm>
          </p:grpSpPr>
          <p:sp>
            <p:nvSpPr>
              <p:cNvPr id="3" name="Retângulo 2"/>
              <p:cNvSpPr/>
              <p:nvPr/>
            </p:nvSpPr>
            <p:spPr>
              <a:xfrm>
                <a:off x="1691680" y="332656"/>
                <a:ext cx="4680520" cy="1152128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CaixaDeTexto 8"/>
              <p:cNvSpPr txBox="1"/>
              <p:nvPr/>
            </p:nvSpPr>
            <p:spPr>
              <a:xfrm>
                <a:off x="1691680" y="616332"/>
                <a:ext cx="46805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Regime de Previdência</a:t>
                </a:r>
                <a:endParaRPr lang="pt-BR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1" name="Retângulo 10"/>
            <p:cNvSpPr/>
            <p:nvPr/>
          </p:nvSpPr>
          <p:spPr>
            <a:xfrm>
              <a:off x="3507985" y="1844821"/>
              <a:ext cx="2649865" cy="12601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662999" y="1832945"/>
              <a:ext cx="2649865" cy="12601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6336574" y="1844821"/>
              <a:ext cx="2649865" cy="12601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971854" y="1850476"/>
              <a:ext cx="20162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Regime Geral</a:t>
              </a:r>
            </a:p>
            <a:p>
              <a:pPr algn="ctr"/>
              <a:r>
                <a:rPr lang="pt-B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RGPS</a:t>
              </a:r>
              <a:endPara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3707920" y="1850476"/>
              <a:ext cx="24101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Regimes Próprios</a:t>
              </a:r>
            </a:p>
            <a:p>
              <a:pPr algn="ctr"/>
              <a:r>
                <a:rPr lang="pt-B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RPPS</a:t>
              </a:r>
              <a:endPara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6472626" y="1850476"/>
              <a:ext cx="23903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Previdência Complementar</a:t>
              </a:r>
              <a:endPara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4" name="Conector reto 23"/>
            <p:cNvCxnSpPr>
              <a:stCxn id="3" idx="2"/>
            </p:cNvCxnSpPr>
            <p:nvPr/>
          </p:nvCxnSpPr>
          <p:spPr>
            <a:xfrm>
              <a:off x="4572000" y="1484783"/>
              <a:ext cx="0" cy="360038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/>
          </p:nvCxnSpPr>
          <p:spPr>
            <a:xfrm>
              <a:off x="1403648" y="1658864"/>
              <a:ext cx="655272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/>
            <p:cNvCxnSpPr/>
            <p:nvPr/>
          </p:nvCxnSpPr>
          <p:spPr>
            <a:xfrm>
              <a:off x="7956376" y="1652551"/>
              <a:ext cx="0" cy="19227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/>
            <p:cNvCxnSpPr/>
            <p:nvPr/>
          </p:nvCxnSpPr>
          <p:spPr>
            <a:xfrm>
              <a:off x="1403648" y="1658864"/>
              <a:ext cx="0" cy="17408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aixaDeTexto 34"/>
            <p:cNvSpPr txBox="1"/>
            <p:nvPr/>
          </p:nvSpPr>
          <p:spPr>
            <a:xfrm>
              <a:off x="3485859" y="2778760"/>
              <a:ext cx="26498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solidFill>
                    <a:schemeClr val="bg1"/>
                  </a:solidFill>
                </a:rPr>
                <a:t>CF/1988 art. 201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681236" y="2778760"/>
              <a:ext cx="26498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solidFill>
                    <a:schemeClr val="bg1"/>
                  </a:solidFill>
                </a:rPr>
                <a:t>CF/1988 art. 201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6312694" y="2778760"/>
              <a:ext cx="26498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solidFill>
                    <a:schemeClr val="bg1"/>
                  </a:solidFill>
                </a:rPr>
                <a:t>CF/1988 art. 202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15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96552" y="-666843"/>
            <a:ext cx="9810328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24632">
            <a:off x="27070" y="559775"/>
            <a:ext cx="8737572" cy="707866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91157"/>
            <a:ext cx="9144000" cy="76623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3020" y="6309319"/>
            <a:ext cx="481955" cy="57661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764704"/>
            <a:ext cx="6475648" cy="86409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0192" y="16453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Previdência Complementar </a:t>
            </a:r>
          </a:p>
          <a:p>
            <a:pPr algn="ctr"/>
            <a:r>
              <a:rPr lang="pt-BR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 Servidor Público</a:t>
            </a:r>
            <a:endParaRPr lang="pt-BR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18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91157"/>
            <a:ext cx="9144000" cy="76623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3020" y="6309319"/>
            <a:ext cx="481955" cy="576617"/>
          </a:xfrm>
          <a:prstGeom prst="rect">
            <a:avLst/>
          </a:prstGeom>
        </p:spPr>
      </p:pic>
      <p:sp>
        <p:nvSpPr>
          <p:cNvPr id="11" name="CaixaDeTexto 39"/>
          <p:cNvSpPr txBox="1">
            <a:spLocks noChangeArrowheads="1"/>
          </p:cNvSpPr>
          <p:nvPr/>
        </p:nvSpPr>
        <p:spPr bwMode="auto">
          <a:xfrm>
            <a:off x="6901140" y="3373426"/>
            <a:ext cx="20369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400" b="1" dirty="0" smtClean="0">
                <a:solidFill>
                  <a:srgbClr val="000000"/>
                </a:solidFill>
                <a:latin typeface="+mn-lt"/>
              </a:rPr>
              <a:t>Projeto de Lei</a:t>
            </a:r>
          </a:p>
        </p:txBody>
      </p:sp>
      <p:sp>
        <p:nvSpPr>
          <p:cNvPr id="12" name="CaixaDeTexto 40"/>
          <p:cNvSpPr txBox="1">
            <a:spLocks noChangeArrowheads="1"/>
          </p:cNvSpPr>
          <p:nvPr/>
        </p:nvSpPr>
        <p:spPr bwMode="auto">
          <a:xfrm>
            <a:off x="6901140" y="3945462"/>
            <a:ext cx="16099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400" b="1" dirty="0" smtClean="0">
                <a:solidFill>
                  <a:srgbClr val="000000"/>
                </a:solidFill>
                <a:latin typeface="+mn-lt"/>
              </a:rPr>
              <a:t>Em estudo</a:t>
            </a:r>
          </a:p>
        </p:txBody>
      </p:sp>
      <p:sp>
        <p:nvSpPr>
          <p:cNvPr id="14" name="CaixaDeTexto 38"/>
          <p:cNvSpPr txBox="1">
            <a:spLocks noChangeArrowheads="1"/>
          </p:cNvSpPr>
          <p:nvPr/>
        </p:nvSpPr>
        <p:spPr bwMode="auto">
          <a:xfrm>
            <a:off x="6901140" y="2751016"/>
            <a:ext cx="19390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400" b="1" dirty="0" smtClean="0">
                <a:solidFill>
                  <a:srgbClr val="000000"/>
                </a:solidFill>
                <a:latin typeface="+mn-lt"/>
              </a:rPr>
              <a:t>Lei aprovada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63394" y="194490"/>
            <a:ext cx="842493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pt-BR" altLang="pt-BR" sz="2400" b="1" dirty="0" smtClean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</a:rPr>
              <a:t>Situação da Previdência Complementar no Brasil</a:t>
            </a:r>
            <a:endParaRPr kumimoji="1" lang="pt-BR" altLang="pt-BR" sz="2400" b="1" dirty="0">
              <a:solidFill>
                <a:schemeClr val="accent2">
                  <a:lumMod val="75000"/>
                </a:schemeClr>
              </a:solidFill>
              <a:ea typeface="MS PGothic" pitchFamily="34" charset="-128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643" y="577534"/>
            <a:ext cx="5818635" cy="558797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5678" y="3914313"/>
            <a:ext cx="520196" cy="493453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5677" y="3340244"/>
            <a:ext cx="524509" cy="493453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5677" y="2751016"/>
            <a:ext cx="524508" cy="50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531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91157"/>
            <a:ext cx="9144000" cy="76623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3020" y="6309319"/>
            <a:ext cx="481955" cy="576617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171949" y="953393"/>
            <a:ext cx="5485406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lnSpc>
                <a:spcPct val="90000"/>
              </a:lnSpc>
              <a:buFont typeface="Arial Narrow" pitchFamily="34" charset="0"/>
              <a:buChar char="•"/>
              <a:tabLst>
                <a:tab pos="177800" algn="l"/>
                <a:tab pos="622300" algn="l"/>
              </a:tabLst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1pPr>
            <a:lvl2pPr eaLnBrk="0" hangingPunct="0">
              <a:lnSpc>
                <a:spcPct val="90000"/>
              </a:lnSpc>
              <a:spcBef>
                <a:spcPts val="1200"/>
              </a:spcBef>
              <a:buFont typeface="Arial Narrow" pitchFamily="34" charset="0"/>
              <a:buChar char="&gt;"/>
              <a:tabLst>
                <a:tab pos="177800" algn="l"/>
                <a:tab pos="622300" algn="l"/>
              </a:tabLst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400"/>
              </a:spcBef>
              <a:buFont typeface="Arial Narrow" pitchFamily="34" charset="0"/>
              <a:buChar char="–"/>
              <a:tabLst>
                <a:tab pos="177800" algn="l"/>
                <a:tab pos="622300" algn="l"/>
              </a:tabLst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200"/>
              </a:spcBef>
              <a:buFont typeface="Arial Narrow" pitchFamily="34" charset="0"/>
              <a:buChar char="-"/>
              <a:tabLst>
                <a:tab pos="177800" algn="l"/>
                <a:tab pos="622300" algn="l"/>
              </a:tabLst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4pPr>
            <a:lvl5pPr marL="2057400" indent="-228600" eaLnBrk="0" hangingPunct="0">
              <a:lnSpc>
                <a:spcPct val="93000"/>
              </a:lnSpc>
              <a:buFont typeface="Arial Narrow" pitchFamily="34" charset="0"/>
              <a:buChar char="»"/>
              <a:tabLst>
                <a:tab pos="177800" algn="l"/>
                <a:tab pos="622300" algn="l"/>
              </a:tabLst>
              <a:defRPr sz="17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tabLst>
                <a:tab pos="177800" algn="l"/>
                <a:tab pos="622300" algn="l"/>
              </a:tabLst>
              <a:defRPr sz="17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tabLst>
                <a:tab pos="177800" algn="l"/>
                <a:tab pos="622300" algn="l"/>
              </a:tabLst>
              <a:defRPr sz="17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tabLst>
                <a:tab pos="177800" algn="l"/>
                <a:tab pos="622300" algn="l"/>
              </a:tabLst>
              <a:defRPr sz="17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tabLst>
                <a:tab pos="177800" algn="l"/>
                <a:tab pos="622300" algn="l"/>
              </a:tabLst>
              <a:defRPr sz="17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pt-BR" altLang="pt-BR" sz="2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QUEM VAI PARTICIPAR DO NOVO </a:t>
            </a:r>
            <a:r>
              <a:rPr lang="pt-BR" altLang="pt-BR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REGIME?</a:t>
            </a:r>
            <a:br>
              <a:rPr lang="pt-BR" altLang="pt-BR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pt-BR" altLang="pt-BR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Quem </a:t>
            </a:r>
            <a:r>
              <a:rPr lang="pt-BR" altLang="pt-BR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entrar no s</a:t>
            </a:r>
            <a:r>
              <a:rPr lang="pt-BR" altLang="pt-BR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erviço público </a:t>
            </a:r>
            <a:r>
              <a:rPr lang="pt-BR" altLang="pt-BR" sz="2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após o início </a:t>
            </a:r>
            <a:r>
              <a:rPr lang="pt-BR" altLang="pt-BR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do funcionamento </a:t>
            </a:r>
            <a:r>
              <a:rPr lang="pt-BR" altLang="pt-BR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da Previdência Complementar.</a:t>
            </a:r>
            <a:endParaRPr lang="pt-BR" altLang="pt-BR" sz="2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0" lvl="1" algn="ctr" eaLnBrk="1" hangingPunct="1">
              <a:buFontTx/>
              <a:buNone/>
            </a:pPr>
            <a:endParaRPr lang="pt-BR" altLang="pt-BR" sz="2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2636912"/>
            <a:ext cx="6672006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r">
              <a:tabLst>
                <a:tab pos="177800" algn="l"/>
                <a:tab pos="622300" algn="l"/>
              </a:tabLst>
              <a:defRPr/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Trabalhar e c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ontribuir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para a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Previdência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durante os tempos definidos na Constituição.</a:t>
            </a:r>
          </a:p>
          <a:p>
            <a:pPr marL="342900" lvl="1" indent="-342900" algn="r">
              <a:buFont typeface="Wingdings" panose="05000000000000000000" pitchFamily="2" charset="2"/>
              <a:buChar char="v"/>
              <a:tabLst>
                <a:tab pos="177800" algn="l"/>
                <a:tab pos="622300" algn="l"/>
              </a:tabLst>
              <a:defRPr/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Atualmente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35 anos (homem) e 30 anos (mulher)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de contribuição.</a:t>
            </a:r>
            <a:endParaRPr lang="pt-BR" sz="2000" kern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987824" y="4711197"/>
            <a:ext cx="65532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90000"/>
              </a:lnSpc>
              <a:buFont typeface="Arial Narrow" pitchFamily="34" charset="0"/>
              <a:buChar char="•"/>
              <a:tabLst>
                <a:tab pos="177800" algn="l"/>
                <a:tab pos="622300" algn="l"/>
              </a:tabLst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1pPr>
            <a:lvl2pPr eaLnBrk="0" hangingPunct="0">
              <a:lnSpc>
                <a:spcPct val="90000"/>
              </a:lnSpc>
              <a:spcBef>
                <a:spcPts val="1200"/>
              </a:spcBef>
              <a:buFont typeface="Arial Narrow" pitchFamily="34" charset="0"/>
              <a:buChar char="&gt;"/>
              <a:tabLst>
                <a:tab pos="177800" algn="l"/>
                <a:tab pos="622300" algn="l"/>
              </a:tabLst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400"/>
              </a:spcBef>
              <a:buFont typeface="Arial Narrow" pitchFamily="34" charset="0"/>
              <a:buChar char="–"/>
              <a:tabLst>
                <a:tab pos="177800" algn="l"/>
                <a:tab pos="622300" algn="l"/>
              </a:tabLst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200"/>
              </a:spcBef>
              <a:buFont typeface="Arial Narrow" pitchFamily="34" charset="0"/>
              <a:buChar char="-"/>
              <a:tabLst>
                <a:tab pos="177800" algn="l"/>
                <a:tab pos="622300" algn="l"/>
              </a:tabLst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4pPr>
            <a:lvl5pPr marL="2057400" indent="-228600" eaLnBrk="0" hangingPunct="0">
              <a:lnSpc>
                <a:spcPct val="93000"/>
              </a:lnSpc>
              <a:buFont typeface="Arial Narrow" pitchFamily="34" charset="0"/>
              <a:buChar char="»"/>
              <a:tabLst>
                <a:tab pos="177800" algn="l"/>
                <a:tab pos="622300" algn="l"/>
              </a:tabLst>
              <a:defRPr sz="17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tabLst>
                <a:tab pos="177800" algn="l"/>
                <a:tab pos="622300" algn="l"/>
              </a:tabLst>
              <a:defRPr sz="17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tabLst>
                <a:tab pos="177800" algn="l"/>
                <a:tab pos="622300" algn="l"/>
              </a:tabLst>
              <a:defRPr sz="17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tabLst>
                <a:tab pos="177800" algn="l"/>
                <a:tab pos="622300" algn="l"/>
              </a:tabLst>
              <a:defRPr sz="17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tabLst>
                <a:tab pos="177800" algn="l"/>
                <a:tab pos="622300" algn="l"/>
              </a:tabLst>
              <a:defRPr sz="17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0" lv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PERSPECTIVA DE APOSENTADORIA</a:t>
            </a:r>
          </a:p>
          <a:p>
            <a:pPr marL="0" lv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 </a:t>
            </a:r>
            <a:r>
              <a:rPr lang="pt-BR" altLang="pt-BR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partir de 2050/2045</a:t>
            </a:r>
          </a:p>
          <a:p>
            <a:pPr marL="342900" lvl="1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pt-BR" altLang="pt-BR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Atualmente 60 anos (homem) e 55 anos (mulher</a:t>
            </a:r>
            <a:r>
              <a:rPr lang="pt-BR" altLang="pt-BR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).</a:t>
            </a:r>
            <a:endParaRPr lang="pt-BR" altLang="pt-BR" sz="2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" name="Imagem 12" descr="tempo_contribuica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5534" y="2362363"/>
            <a:ext cx="1868463" cy="1783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323528" y="194490"/>
            <a:ext cx="842493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pt-BR" altLang="pt-BR" sz="2400" b="1" dirty="0" smtClean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</a:rPr>
              <a:t>Previdência Complementar</a:t>
            </a:r>
            <a:endParaRPr kumimoji="1" lang="pt-BR" altLang="pt-BR" sz="2400" b="1" dirty="0">
              <a:solidFill>
                <a:schemeClr val="accent1">
                  <a:lumMod val="50000"/>
                </a:schemeClr>
              </a:solidFill>
              <a:ea typeface="MS PGothic" pitchFamily="34" charset="-128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560" y="4562564"/>
            <a:ext cx="1968691" cy="1305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619222"/>
            <a:ext cx="1454772" cy="211420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151629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65057"/>
            <a:ext cx="9144000" cy="79233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3020" y="6309319"/>
            <a:ext cx="481955" cy="576617"/>
          </a:xfrm>
          <a:prstGeom prst="rect">
            <a:avLst/>
          </a:prstGeom>
        </p:spPr>
      </p:pic>
      <p:sp>
        <p:nvSpPr>
          <p:cNvPr id="6" name="Fluxograma: Processo alternativo 5"/>
          <p:cNvSpPr/>
          <p:nvPr/>
        </p:nvSpPr>
        <p:spPr>
          <a:xfrm>
            <a:off x="395536" y="1203899"/>
            <a:ext cx="1929371" cy="862217"/>
          </a:xfrm>
          <a:prstGeom prst="flowChartAlternateProcess">
            <a:avLst/>
          </a:prstGeom>
          <a:solidFill>
            <a:schemeClr val="tx2">
              <a:lumMod val="50000"/>
              <a:alpha val="62000"/>
            </a:schemeClr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Ativos, aposentados, pensionistas atuais do Fundo Financeiro</a:t>
            </a:r>
          </a:p>
        </p:txBody>
      </p:sp>
      <p:sp>
        <p:nvSpPr>
          <p:cNvPr id="7" name="Fluxograma: Processo alternativo 6"/>
          <p:cNvSpPr/>
          <p:nvPr/>
        </p:nvSpPr>
        <p:spPr>
          <a:xfrm>
            <a:off x="395536" y="2427862"/>
            <a:ext cx="1929371" cy="862218"/>
          </a:xfrm>
          <a:prstGeom prst="flowChartAlternateProcess">
            <a:avLst/>
          </a:prstGeom>
          <a:solidFill>
            <a:schemeClr val="accent1">
              <a:lumMod val="75000"/>
              <a:alpha val="83000"/>
            </a:schemeClr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Ativos, aposentados, pensionistas atuais do Fundo Previdenciário</a:t>
            </a:r>
          </a:p>
        </p:txBody>
      </p:sp>
      <p:sp>
        <p:nvSpPr>
          <p:cNvPr id="9" name="Fluxograma: Processo alternativo 8"/>
          <p:cNvSpPr/>
          <p:nvPr/>
        </p:nvSpPr>
        <p:spPr>
          <a:xfrm>
            <a:off x="395536" y="3651824"/>
            <a:ext cx="1929371" cy="862217"/>
          </a:xfrm>
          <a:prstGeom prst="flowChartAlternateProcess">
            <a:avLst/>
          </a:prstGeom>
          <a:solidFill>
            <a:schemeClr val="tx2">
              <a:lumMod val="60000"/>
              <a:lumOff val="40000"/>
              <a:alpha val="92000"/>
            </a:schemeClr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Futuros </a:t>
            </a: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servidores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com remuneração abaixo do teto do RGPS</a:t>
            </a:r>
          </a:p>
        </p:txBody>
      </p:sp>
      <p:sp>
        <p:nvSpPr>
          <p:cNvPr id="10" name="Fluxograma: Processo alternativo 9"/>
          <p:cNvSpPr/>
          <p:nvPr/>
        </p:nvSpPr>
        <p:spPr>
          <a:xfrm>
            <a:off x="395536" y="4875787"/>
            <a:ext cx="1929371" cy="862218"/>
          </a:xfrm>
          <a:prstGeom prst="flowChartAlternateProcess">
            <a:avLst/>
          </a:prstGeom>
          <a:solidFill>
            <a:srgbClr val="0070C0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Futuros </a:t>
            </a: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servidores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com remuneração acima do teto do RGPS</a:t>
            </a:r>
          </a:p>
        </p:txBody>
      </p:sp>
      <p:sp>
        <p:nvSpPr>
          <p:cNvPr id="11" name="Seta para a direita listrada 10"/>
          <p:cNvSpPr/>
          <p:nvPr/>
        </p:nvSpPr>
        <p:spPr>
          <a:xfrm>
            <a:off x="2627073" y="1372380"/>
            <a:ext cx="970381" cy="792162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3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2" name="Seta para a direita listrada 11"/>
          <p:cNvSpPr/>
          <p:nvPr/>
        </p:nvSpPr>
        <p:spPr>
          <a:xfrm rot="1256904">
            <a:off x="2627073" y="2631334"/>
            <a:ext cx="970381" cy="792163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3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3" name="Seta para a direita listrada 12"/>
          <p:cNvSpPr/>
          <p:nvPr/>
        </p:nvSpPr>
        <p:spPr>
          <a:xfrm rot="20145041">
            <a:off x="2627073" y="3686851"/>
            <a:ext cx="970381" cy="792162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3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4" name="Seta para a direita listrada 13"/>
          <p:cNvSpPr/>
          <p:nvPr/>
        </p:nvSpPr>
        <p:spPr>
          <a:xfrm>
            <a:off x="2627073" y="4934390"/>
            <a:ext cx="970381" cy="792162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3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5" name="Fluxograma: Processo alternativo 14"/>
          <p:cNvSpPr/>
          <p:nvPr/>
        </p:nvSpPr>
        <p:spPr>
          <a:xfrm>
            <a:off x="4008267" y="1302325"/>
            <a:ext cx="1930527" cy="862217"/>
          </a:xfrm>
          <a:prstGeom prst="flowChartAlternateProcess">
            <a:avLst/>
          </a:prstGeom>
          <a:solidFill>
            <a:schemeClr val="tx2">
              <a:lumMod val="50000"/>
              <a:alpha val="62000"/>
            </a:schemeClr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Repartição </a:t>
            </a:r>
            <a: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Simples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(Até junho 2008)</a:t>
            </a:r>
            <a:endParaRPr kumimoji="0" lang="pt-BR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sp>
        <p:nvSpPr>
          <p:cNvPr id="16" name="Fluxograma: Processo alternativo 15"/>
          <p:cNvSpPr/>
          <p:nvPr/>
        </p:nvSpPr>
        <p:spPr>
          <a:xfrm>
            <a:off x="3997155" y="4875787"/>
            <a:ext cx="2303037" cy="862218"/>
          </a:xfrm>
          <a:prstGeom prst="flowChartAlternateProcess">
            <a:avLst/>
          </a:prstGeom>
          <a:solidFill>
            <a:schemeClr val="accent1">
              <a:lumMod val="75000"/>
              <a:alpha val="83000"/>
            </a:schemeClr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Capitalização </a:t>
            </a:r>
            <a: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Solidária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 partir da aprovação da lei)</a:t>
            </a:r>
            <a:endParaRPr kumimoji="0" lang="pt-BR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sp>
        <p:nvSpPr>
          <p:cNvPr id="17" name="Fluxograma: Processo alternativo 16"/>
          <p:cNvSpPr/>
          <p:nvPr/>
        </p:nvSpPr>
        <p:spPr>
          <a:xfrm>
            <a:off x="6934626" y="4923207"/>
            <a:ext cx="1929371" cy="862218"/>
          </a:xfrm>
          <a:prstGeom prst="flowChartAlternateProcess">
            <a:avLst/>
          </a:prstGeom>
          <a:solidFill>
            <a:srgbClr val="0070C0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Capitalização Complementar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Individual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6423074" y="1493948"/>
            <a:ext cx="2616860" cy="251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tabLst>
                <a:tab pos="177800" algn="l"/>
                <a:tab pos="622300" algn="l"/>
              </a:tabLst>
              <a:defRPr/>
            </a:pPr>
            <a:r>
              <a:rPr lang="pt-BR" sz="1600" b="1" kern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Na parte da remuneração até o teto do RGPS, todos os novos participantes continuam contribuindo com o Fundo Previdenciário (capitalização solidária) e os que ganham acima do teto passam a contribuir, sobre o excesso</a:t>
            </a:r>
            <a:r>
              <a:rPr lang="pt-BR" sz="1600" b="1" kern="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,  para o </a:t>
            </a:r>
            <a:r>
              <a:rPr lang="pt-BR" sz="1600" b="1" kern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Regime de Previdência  Complementar.</a:t>
            </a:r>
          </a:p>
        </p:txBody>
      </p:sp>
      <p:sp>
        <p:nvSpPr>
          <p:cNvPr id="19" name="Mais 18"/>
          <p:cNvSpPr/>
          <p:nvPr/>
        </p:nvSpPr>
        <p:spPr>
          <a:xfrm>
            <a:off x="6444208" y="5157192"/>
            <a:ext cx="344300" cy="360040"/>
          </a:xfrm>
          <a:prstGeom prst="mathPlus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3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20" name="Fluxograma: Processo alternativo 19"/>
          <p:cNvSpPr/>
          <p:nvPr/>
        </p:nvSpPr>
        <p:spPr>
          <a:xfrm>
            <a:off x="4008267" y="3139063"/>
            <a:ext cx="2291925" cy="862217"/>
          </a:xfrm>
          <a:prstGeom prst="flowChartAlternateProcess">
            <a:avLst/>
          </a:prstGeom>
          <a:solidFill>
            <a:schemeClr val="accent1">
              <a:lumMod val="75000"/>
              <a:alpha val="83000"/>
            </a:schemeClr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Capitalização </a:t>
            </a:r>
            <a:r>
              <a:rPr kumimoji="0" lang="pt-BR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Solidária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5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 partir de junho 2008)</a:t>
            </a:r>
            <a:endParaRPr kumimoji="0" lang="pt-BR" sz="1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23528" y="194490"/>
            <a:ext cx="842493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pt-BR" altLang="pt-BR" sz="2400" b="1" dirty="0" smtClean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</a:rPr>
              <a:t>Previdência Complementar</a:t>
            </a:r>
            <a:endParaRPr kumimoji="1" lang="pt-BR" altLang="pt-BR" sz="2400" b="1" dirty="0">
              <a:solidFill>
                <a:schemeClr val="accent1">
                  <a:lumMod val="50000"/>
                </a:schemeClr>
              </a:solidFill>
              <a:ea typeface="MS PGothic" pitchFamily="34" charset="-128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23528" y="620688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altLang="pt-BR" sz="2000" b="1" u="sng" dirty="0" smtClean="0">
                <a:solidFill>
                  <a:schemeClr val="accent1">
                    <a:lumMod val="75000"/>
                  </a:schemeClr>
                </a:solidFill>
                <a:ea typeface="MS PGothic" pitchFamily="34" charset="-128"/>
              </a:rPr>
              <a:t>Regimes de Previdência</a:t>
            </a:r>
            <a:endParaRPr lang="pt-BR" altLang="pt-BR" sz="2000" b="1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20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4139952" y="8367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4836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91157"/>
            <a:ext cx="9144000" cy="76623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3020" y="6309319"/>
            <a:ext cx="481955" cy="576617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0" y="1700808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Regras gerais do plano de benefícios da Previdência Complementar </a:t>
            </a:r>
            <a:endParaRPr lang="pt-BR" sz="6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32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91157"/>
            <a:ext cx="9144000" cy="76623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3020" y="6309319"/>
            <a:ext cx="481955" cy="576617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39552" y="2706605"/>
            <a:ext cx="4336256" cy="25193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defTabSz="215900"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21590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2159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2159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2159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2159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2159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2159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2159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pt-BR" altLang="pt-BR" sz="2000" b="0" dirty="0" smtClean="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Arial" pitchFamily="34" charset="0"/>
              </a:rPr>
              <a:t>do Poder Executivo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pt-BR" altLang="pt-BR" sz="2000" b="0" dirty="0" smtClean="0">
              <a:solidFill>
                <a:srgbClr val="000000"/>
              </a:solidFill>
              <a:latin typeface="Tahoma" pitchFamily="34" charset="0"/>
              <a:ea typeface="MS PGothic" pitchFamily="34" charset="-128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pt-BR" altLang="pt-BR" sz="2000" b="0" dirty="0" smtClean="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Arial" pitchFamily="34" charset="0"/>
              </a:rPr>
              <a:t>do Poder Legislativo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pt-BR" altLang="pt-BR" sz="2000" b="0" dirty="0" smtClean="0">
              <a:solidFill>
                <a:srgbClr val="000000"/>
              </a:solidFill>
              <a:latin typeface="Tahoma" pitchFamily="34" charset="0"/>
              <a:ea typeface="MS PGothic" pitchFamily="34" charset="-128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pt-BR" altLang="pt-BR" sz="2000" b="0" dirty="0" smtClean="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Arial" pitchFamily="34" charset="0"/>
              </a:rPr>
              <a:t>do Poder Judiciário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 sz="2000" b="0" dirty="0" smtClean="0">
              <a:solidFill>
                <a:srgbClr val="000000"/>
              </a:solidFill>
              <a:latin typeface="Tahoma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926591" y="2639930"/>
            <a:ext cx="5176044" cy="26527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defTabSz="215900" eaLnBrk="0" hangingPunct="0">
              <a:lnSpc>
                <a:spcPct val="90000"/>
              </a:lnSpc>
              <a:buFont typeface="Arial Narrow" pitchFamily="34" charset="0"/>
              <a:buChar char="•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1pPr>
            <a:lvl2pPr marL="742950" indent="-285750" defTabSz="215900" eaLnBrk="0" hangingPunct="0">
              <a:lnSpc>
                <a:spcPct val="90000"/>
              </a:lnSpc>
              <a:spcBef>
                <a:spcPts val="1200"/>
              </a:spcBef>
              <a:buFont typeface="Arial Narrow" pitchFamily="34" charset="0"/>
              <a:buChar char="&gt;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2pPr>
            <a:lvl3pPr marL="1143000" indent="-228600" defTabSz="215900" eaLnBrk="0" hangingPunct="0">
              <a:lnSpc>
                <a:spcPct val="90000"/>
              </a:lnSpc>
              <a:spcBef>
                <a:spcPts val="400"/>
              </a:spcBef>
              <a:buFont typeface="Arial Narrow" pitchFamily="34" charset="0"/>
              <a:buChar char="–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3pPr>
            <a:lvl4pPr marL="1600200" indent="-228600" defTabSz="215900" eaLnBrk="0" hangingPunct="0">
              <a:lnSpc>
                <a:spcPct val="90000"/>
              </a:lnSpc>
              <a:spcBef>
                <a:spcPts val="200"/>
              </a:spcBef>
              <a:buFont typeface="Arial Narrow" pitchFamily="34" charset="0"/>
              <a:buChar char="-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4pPr>
            <a:lvl5pPr marL="2057400" indent="-228600" defTabSz="215900" eaLnBrk="0" hangingPunct="0">
              <a:lnSpc>
                <a:spcPct val="93000"/>
              </a:lnSpc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BR" altLang="pt-BR" sz="2000" dirty="0" smtClean="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Arial" pitchFamily="34" charset="0"/>
              </a:rPr>
              <a:t>do Ministério Público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pt-BR" altLang="pt-BR" sz="2000" dirty="0" smtClean="0">
              <a:solidFill>
                <a:srgbClr val="000000"/>
              </a:solidFill>
              <a:latin typeface="Tahoma" pitchFamily="34" charset="0"/>
              <a:ea typeface="MS PGothic" pitchFamily="34" charset="-128"/>
              <a:cs typeface="Arial" pitchFamily="34" charset="0"/>
            </a:endParaRP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BR" altLang="pt-BR" sz="2000" dirty="0" smtClean="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Arial" pitchFamily="34" charset="0"/>
              </a:rPr>
              <a:t>do Tribunal de Contas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pt-BR" altLang="pt-BR" sz="2000" dirty="0" smtClean="0">
              <a:solidFill>
                <a:srgbClr val="000000"/>
              </a:solidFill>
              <a:latin typeface="Tahoma" pitchFamily="34" charset="0"/>
              <a:ea typeface="MS PGothic" pitchFamily="34" charset="-128"/>
              <a:cs typeface="Arial" pitchFamily="34" charset="0"/>
            </a:endParaRP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BR" altLang="pt-BR" sz="2000" dirty="0" smtClean="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Arial" pitchFamily="34" charset="0"/>
              </a:rPr>
              <a:t>da Defensoria Pública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pt-BR" altLang="pt-BR" sz="2000" dirty="0" smtClean="0">
              <a:solidFill>
                <a:srgbClr val="000000"/>
              </a:solidFill>
              <a:latin typeface="Tahoma" pitchFamily="34" charset="0"/>
              <a:ea typeface="MS PGothic" pitchFamily="34" charset="-128"/>
              <a:cs typeface="Arial" pitchFamily="34" charset="0"/>
            </a:endParaRP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BR" altLang="pt-BR" sz="2000" dirty="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Arial" pitchFamily="34" charset="0"/>
              </a:rPr>
              <a:t>das Autarquias e Fundações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23528" y="194490"/>
            <a:ext cx="842493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pt-BR" altLang="pt-BR" sz="2400" b="1" dirty="0" smtClean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</a:rPr>
              <a:t>Previdência Complementar</a:t>
            </a:r>
            <a:endParaRPr kumimoji="1" lang="pt-BR" altLang="pt-BR" sz="2400" b="1" dirty="0">
              <a:solidFill>
                <a:schemeClr val="accent1">
                  <a:lumMod val="50000"/>
                </a:schemeClr>
              </a:solidFill>
              <a:ea typeface="MS PGothic" pitchFamily="34" charset="-128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39552" y="1916832"/>
            <a:ext cx="198408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pt-BR" altLang="pt-BR" sz="2800" b="1" dirty="0" smtClean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</a:rPr>
              <a:t>PODERES</a:t>
            </a:r>
            <a:endParaRPr kumimoji="1" lang="pt-BR" altLang="pt-BR" sz="2800" b="1" dirty="0">
              <a:solidFill>
                <a:schemeClr val="accent1">
                  <a:lumMod val="50000"/>
                </a:schemeClr>
              </a:solidFill>
              <a:ea typeface="MS PGothic" pitchFamily="34" charset="-128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929837" y="1909112"/>
            <a:ext cx="198408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pt-BR" altLang="pt-BR" sz="2800" b="1" dirty="0" smtClean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</a:rPr>
              <a:t>ÓRGÃOS</a:t>
            </a:r>
            <a:endParaRPr kumimoji="1" lang="pt-BR" altLang="pt-BR" sz="2800" b="1" dirty="0">
              <a:solidFill>
                <a:schemeClr val="accent1">
                  <a:lumMod val="50000"/>
                </a:schemeClr>
              </a:solidFill>
              <a:ea typeface="MS PGothic" pitchFamily="34" charset="-128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12500" y="593809"/>
            <a:ext cx="8363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altLang="pt-BR" sz="2400" b="1" dirty="0" smtClean="0">
                <a:solidFill>
                  <a:schemeClr val="accent1">
                    <a:lumMod val="75000"/>
                  </a:schemeClr>
                </a:solidFill>
                <a:ea typeface="MS PGothic" pitchFamily="34" charset="-128"/>
              </a:rPr>
              <a:t>É patrocinador da EFPC, o Estado de Santa Catarina por meio:</a:t>
            </a:r>
            <a:endParaRPr lang="pt-BR" altLang="pt-B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56228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91157"/>
            <a:ext cx="9144000" cy="76623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3020" y="6309319"/>
            <a:ext cx="481955" cy="576617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12500" y="1595671"/>
            <a:ext cx="4151314" cy="28908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defTabSz="215900" eaLnBrk="0" hangingPunct="0">
              <a:lnSpc>
                <a:spcPct val="90000"/>
              </a:lnSpc>
              <a:buFont typeface="Arial Narrow" pitchFamily="34" charset="0"/>
              <a:buChar char="•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1pPr>
            <a:lvl2pPr marL="742950" indent="-285750" defTabSz="215900" eaLnBrk="0" hangingPunct="0">
              <a:lnSpc>
                <a:spcPct val="90000"/>
              </a:lnSpc>
              <a:spcBef>
                <a:spcPts val="1200"/>
              </a:spcBef>
              <a:buFont typeface="Arial Narrow" pitchFamily="34" charset="0"/>
              <a:buChar char="&gt;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2pPr>
            <a:lvl3pPr marL="1143000" indent="-228600" defTabSz="215900" eaLnBrk="0" hangingPunct="0">
              <a:lnSpc>
                <a:spcPct val="90000"/>
              </a:lnSpc>
              <a:spcBef>
                <a:spcPts val="400"/>
              </a:spcBef>
              <a:buFont typeface="Arial Narrow" pitchFamily="34" charset="0"/>
              <a:buChar char="–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3pPr>
            <a:lvl4pPr marL="1600200" indent="-228600" defTabSz="215900" eaLnBrk="0" hangingPunct="0">
              <a:lnSpc>
                <a:spcPct val="90000"/>
              </a:lnSpc>
              <a:spcBef>
                <a:spcPts val="200"/>
              </a:spcBef>
              <a:buFont typeface="Arial Narrow" pitchFamily="34" charset="0"/>
              <a:buChar char="-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4pPr>
            <a:lvl5pPr marL="2057400" indent="-228600" defTabSz="215900" eaLnBrk="0" hangingPunct="0">
              <a:lnSpc>
                <a:spcPct val="93000"/>
              </a:lnSpc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pt-BR" altLang="pt-BR" sz="18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MS PGothic" pitchFamily="34" charset="-128"/>
                <a:cs typeface="Arial" pitchFamily="34" charset="0"/>
              </a:rPr>
              <a:t>ATIVOS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pt-BR" altLang="pt-BR" sz="900" dirty="0" smtClean="0">
              <a:solidFill>
                <a:srgbClr val="000000"/>
              </a:solidFill>
              <a:latin typeface="+mn-lt"/>
              <a:ea typeface="MS PGothic" pitchFamily="34" charset="-128"/>
              <a:cs typeface="Arial" pitchFamily="34" charset="0"/>
            </a:endParaRPr>
          </a:p>
          <a:p>
            <a:pPr marL="0" indent="0" algn="just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sz="1800" dirty="0" smtClean="0">
                <a:solidFill>
                  <a:srgbClr val="000000"/>
                </a:solidFill>
                <a:latin typeface="+mn-lt"/>
                <a:ea typeface="MS PGothic" pitchFamily="34" charset="-128"/>
                <a:cs typeface="Arial" pitchFamily="34" charset="0"/>
              </a:rPr>
              <a:t>Todos os servidores em provimento de cargo efetivo do Estado de Santa Catarina admitidos a partir da data do funcionamento da Fundação com remuneração superior ao teto do INSS.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12500" y="3961177"/>
            <a:ext cx="4151314" cy="23082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defTabSz="215900" eaLnBrk="0" hangingPunct="0">
              <a:lnSpc>
                <a:spcPct val="90000"/>
              </a:lnSpc>
              <a:buFont typeface="Arial Narrow" pitchFamily="34" charset="0"/>
              <a:buChar char="•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1pPr>
            <a:lvl2pPr marL="742950" indent="-285750" defTabSz="215900" eaLnBrk="0" hangingPunct="0">
              <a:lnSpc>
                <a:spcPct val="90000"/>
              </a:lnSpc>
              <a:spcBef>
                <a:spcPts val="1200"/>
              </a:spcBef>
              <a:buFont typeface="Arial Narrow" pitchFamily="34" charset="0"/>
              <a:buChar char="&gt;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2pPr>
            <a:lvl3pPr marL="1143000" indent="-228600" defTabSz="215900" eaLnBrk="0" hangingPunct="0">
              <a:lnSpc>
                <a:spcPct val="90000"/>
              </a:lnSpc>
              <a:spcBef>
                <a:spcPts val="400"/>
              </a:spcBef>
              <a:buFont typeface="Arial Narrow" pitchFamily="34" charset="0"/>
              <a:buChar char="–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3pPr>
            <a:lvl4pPr marL="1600200" indent="-228600" defTabSz="215900" eaLnBrk="0" hangingPunct="0">
              <a:lnSpc>
                <a:spcPct val="90000"/>
              </a:lnSpc>
              <a:spcBef>
                <a:spcPts val="200"/>
              </a:spcBef>
              <a:buFont typeface="Arial Narrow" pitchFamily="34" charset="0"/>
              <a:buChar char="-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4pPr>
            <a:lvl5pPr marL="2057400" indent="-228600" defTabSz="215900" eaLnBrk="0" hangingPunct="0">
              <a:lnSpc>
                <a:spcPct val="93000"/>
              </a:lnSpc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pt-BR" altLang="pt-BR" sz="18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MS PGothic" pitchFamily="34" charset="-128"/>
                <a:cs typeface="Arial" pitchFamily="34" charset="0"/>
              </a:rPr>
              <a:t>ATIVOS FACULTATIVOS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pt-BR" altLang="pt-BR" sz="900" dirty="0" smtClean="0">
              <a:solidFill>
                <a:srgbClr val="000000"/>
              </a:solidFill>
              <a:latin typeface="+mn-lt"/>
              <a:ea typeface="MS PGothic" pitchFamily="34" charset="-128"/>
              <a:cs typeface="Arial" pitchFamily="34" charset="0"/>
            </a:endParaRPr>
          </a:p>
          <a:p>
            <a:pPr marL="0" indent="0" algn="just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sz="1800" dirty="0" smtClean="0">
                <a:solidFill>
                  <a:srgbClr val="000000"/>
                </a:solidFill>
                <a:latin typeface="+mn-lt"/>
                <a:ea typeface="MS PGothic" pitchFamily="34" charset="-128"/>
                <a:cs typeface="Arial" pitchFamily="34" charset="0"/>
              </a:rPr>
              <a:t>Os mesmos dos ATIVOS desde que tenham remuneração inferior ao teto do INSS, sem contrapartida do Estado. 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712906" y="1595671"/>
            <a:ext cx="4151313" cy="22336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defTabSz="215900" eaLnBrk="0" hangingPunct="0">
              <a:lnSpc>
                <a:spcPct val="90000"/>
              </a:lnSpc>
              <a:buFont typeface="Arial Narrow" pitchFamily="34" charset="0"/>
              <a:buChar char="•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1pPr>
            <a:lvl2pPr marL="742950" indent="-285750" defTabSz="215900" eaLnBrk="0" hangingPunct="0">
              <a:lnSpc>
                <a:spcPct val="90000"/>
              </a:lnSpc>
              <a:spcBef>
                <a:spcPts val="1200"/>
              </a:spcBef>
              <a:buFont typeface="Arial Narrow" pitchFamily="34" charset="0"/>
              <a:buChar char="&gt;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2pPr>
            <a:lvl3pPr marL="1143000" indent="-228600" defTabSz="215900" eaLnBrk="0" hangingPunct="0">
              <a:lnSpc>
                <a:spcPct val="90000"/>
              </a:lnSpc>
              <a:spcBef>
                <a:spcPts val="400"/>
              </a:spcBef>
              <a:buFont typeface="Arial Narrow" pitchFamily="34" charset="0"/>
              <a:buChar char="–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3pPr>
            <a:lvl4pPr marL="1600200" indent="-228600" defTabSz="215900" eaLnBrk="0" hangingPunct="0">
              <a:lnSpc>
                <a:spcPct val="90000"/>
              </a:lnSpc>
              <a:spcBef>
                <a:spcPts val="200"/>
              </a:spcBef>
              <a:buFont typeface="Arial Narrow" pitchFamily="34" charset="0"/>
              <a:buChar char="-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4pPr>
            <a:lvl5pPr marL="2057400" indent="-228600" defTabSz="215900" eaLnBrk="0" hangingPunct="0">
              <a:lnSpc>
                <a:spcPct val="93000"/>
              </a:lnSpc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pt-BR" altLang="pt-BR" sz="18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MS PGothic" pitchFamily="34" charset="-128"/>
                <a:cs typeface="Arial" pitchFamily="34" charset="0"/>
              </a:rPr>
              <a:t>AUTOPATROCINADOS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pt-BR" altLang="pt-BR" sz="900" dirty="0" smtClean="0">
              <a:solidFill>
                <a:srgbClr val="000000"/>
              </a:solidFill>
              <a:latin typeface="+mn-lt"/>
              <a:ea typeface="MS PGothic" pitchFamily="34" charset="-128"/>
              <a:cs typeface="Arial" pitchFamily="34" charset="0"/>
            </a:endParaRPr>
          </a:p>
          <a:p>
            <a:pPr marL="0" indent="0" algn="just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sz="1800" dirty="0" smtClean="0">
                <a:solidFill>
                  <a:srgbClr val="000000"/>
                </a:solidFill>
                <a:latin typeface="+mn-lt"/>
                <a:ea typeface="MS PGothic" pitchFamily="34" charset="-128"/>
                <a:cs typeface="Arial" pitchFamily="34" charset="0"/>
              </a:rPr>
              <a:t>Aqueles que ao perderem o vínculo com o Patrocinador optarem por permanecer inscritos no Plano de Benefícios.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712906" y="3961177"/>
            <a:ext cx="4151313" cy="19272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defTabSz="215900" eaLnBrk="0" hangingPunct="0">
              <a:lnSpc>
                <a:spcPct val="90000"/>
              </a:lnSpc>
              <a:buFont typeface="Arial Narrow" pitchFamily="34" charset="0"/>
              <a:buChar char="•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1pPr>
            <a:lvl2pPr marL="742950" indent="-285750" defTabSz="215900" eaLnBrk="0" hangingPunct="0">
              <a:lnSpc>
                <a:spcPct val="90000"/>
              </a:lnSpc>
              <a:spcBef>
                <a:spcPts val="1200"/>
              </a:spcBef>
              <a:buFont typeface="Arial Narrow" pitchFamily="34" charset="0"/>
              <a:buChar char="&gt;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2pPr>
            <a:lvl3pPr marL="1143000" indent="-228600" defTabSz="215900" eaLnBrk="0" hangingPunct="0">
              <a:lnSpc>
                <a:spcPct val="90000"/>
              </a:lnSpc>
              <a:spcBef>
                <a:spcPts val="400"/>
              </a:spcBef>
              <a:buFont typeface="Arial Narrow" pitchFamily="34" charset="0"/>
              <a:buChar char="–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3pPr>
            <a:lvl4pPr marL="1600200" indent="-228600" defTabSz="215900" eaLnBrk="0" hangingPunct="0">
              <a:lnSpc>
                <a:spcPct val="90000"/>
              </a:lnSpc>
              <a:spcBef>
                <a:spcPts val="200"/>
              </a:spcBef>
              <a:buFont typeface="Arial Narrow" pitchFamily="34" charset="0"/>
              <a:buChar char="-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4pPr>
            <a:lvl5pPr marL="2057400" indent="-228600" defTabSz="215900" eaLnBrk="0" hangingPunct="0">
              <a:lnSpc>
                <a:spcPct val="93000"/>
              </a:lnSpc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pt-BR" altLang="pt-BR" sz="18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MS PGothic" pitchFamily="34" charset="-128"/>
                <a:cs typeface="Arial" pitchFamily="34" charset="0"/>
              </a:rPr>
              <a:t>OPTANTES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pt-BR" altLang="pt-BR" sz="900" dirty="0" smtClean="0">
              <a:solidFill>
                <a:srgbClr val="000000"/>
              </a:solidFill>
              <a:latin typeface="+mn-lt"/>
              <a:ea typeface="MS PGothic" pitchFamily="34" charset="-128"/>
              <a:cs typeface="Arial" pitchFamily="34" charset="0"/>
            </a:endParaRPr>
          </a:p>
          <a:p>
            <a:pPr marL="0" indent="0" algn="just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sz="1800" dirty="0" smtClean="0">
                <a:solidFill>
                  <a:srgbClr val="000000"/>
                </a:solidFill>
                <a:latin typeface="+mn-lt"/>
                <a:ea typeface="MS PGothic" pitchFamily="34" charset="-128"/>
                <a:cs typeface="Arial" pitchFamily="34" charset="0"/>
              </a:rPr>
              <a:t>Aqueles que ao perderem o vínculo com o Patrocinador optarem pelo Benefício Proporcional Diferido.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12500" y="194490"/>
            <a:ext cx="842493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pt-BR" altLang="pt-BR" sz="2400" b="1" dirty="0" smtClean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</a:rPr>
              <a:t>Previdência Complementar</a:t>
            </a:r>
            <a:endParaRPr kumimoji="1" lang="pt-BR" altLang="pt-BR" sz="2400" b="1" dirty="0">
              <a:solidFill>
                <a:schemeClr val="accent1">
                  <a:lumMod val="50000"/>
                </a:schemeClr>
              </a:solidFill>
              <a:ea typeface="MS PGothic" pitchFamily="34" charset="-128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12500" y="593809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altLang="pt-BR" sz="2400" b="1" u="sng" dirty="0" smtClean="0">
                <a:solidFill>
                  <a:schemeClr val="accent1">
                    <a:lumMod val="75000"/>
                  </a:schemeClr>
                </a:solidFill>
                <a:ea typeface="MS PGothic" pitchFamily="34" charset="-128"/>
              </a:rPr>
              <a:t>Participantes</a:t>
            </a:r>
            <a:endParaRPr lang="pt-BR" altLang="pt-BR" sz="2400" b="1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294640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91157"/>
            <a:ext cx="9144000" cy="76623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3020" y="6309319"/>
            <a:ext cx="481955" cy="576617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3527" y="1334994"/>
            <a:ext cx="8424937" cy="1728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215900" eaLnBrk="0" hangingPunct="0">
              <a:lnSpc>
                <a:spcPct val="90000"/>
              </a:lnSpc>
              <a:buFont typeface="Arial Narrow" pitchFamily="34" charset="0"/>
              <a:buChar char="•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1pPr>
            <a:lvl2pPr marL="742950" indent="-285750" defTabSz="215900" eaLnBrk="0" hangingPunct="0">
              <a:lnSpc>
                <a:spcPct val="90000"/>
              </a:lnSpc>
              <a:spcBef>
                <a:spcPts val="1200"/>
              </a:spcBef>
              <a:buFont typeface="Arial Narrow" pitchFamily="34" charset="0"/>
              <a:buChar char="&gt;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2pPr>
            <a:lvl3pPr marL="1143000" indent="-228600" defTabSz="215900" eaLnBrk="0" hangingPunct="0">
              <a:lnSpc>
                <a:spcPct val="90000"/>
              </a:lnSpc>
              <a:spcBef>
                <a:spcPts val="400"/>
              </a:spcBef>
              <a:buFont typeface="Arial Narrow" pitchFamily="34" charset="0"/>
              <a:buChar char="–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3pPr>
            <a:lvl4pPr marL="1600200" indent="-228600" defTabSz="215900" eaLnBrk="0" hangingPunct="0">
              <a:lnSpc>
                <a:spcPct val="90000"/>
              </a:lnSpc>
              <a:spcBef>
                <a:spcPts val="200"/>
              </a:spcBef>
              <a:buFont typeface="Arial Narrow" pitchFamily="34" charset="0"/>
              <a:buChar char="-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4pPr>
            <a:lvl5pPr marL="2057400" indent="-228600" defTabSz="215900" eaLnBrk="0" hangingPunct="0">
              <a:lnSpc>
                <a:spcPct val="93000"/>
              </a:lnSpc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pt-BR" altLang="pt-BR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MS PGothic" pitchFamily="34" charset="-128"/>
                <a:cs typeface="Arial" pitchFamily="34" charset="0"/>
              </a:rPr>
              <a:t>ATIVOS FACULTATIVOS ANTIGOS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pt-BR" altLang="pt-BR" sz="2000" dirty="0" smtClean="0">
              <a:solidFill>
                <a:srgbClr val="000000"/>
              </a:solidFill>
              <a:latin typeface="+mn-lt"/>
              <a:ea typeface="MS PGothic" pitchFamily="34" charset="-128"/>
              <a:cs typeface="Arial" pitchFamily="34" charset="0"/>
            </a:endParaRPr>
          </a:p>
          <a:p>
            <a:pPr marL="0" indent="0" algn="just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sz="2000" dirty="0" smtClean="0">
                <a:solidFill>
                  <a:srgbClr val="000000"/>
                </a:solidFill>
                <a:latin typeface="+mn-lt"/>
                <a:ea typeface="MS PGothic" pitchFamily="34" charset="-128"/>
                <a:cs typeface="Arial" pitchFamily="34" charset="0"/>
              </a:rPr>
              <a:t>Todos os servidores em provimento de cargo efetivo do Estado de Santa Catarina admitidos antes da data do funcionamento da Fundação, sem contrapartida do Estado.</a:t>
            </a:r>
          </a:p>
        </p:txBody>
      </p:sp>
      <p:pic>
        <p:nvPicPr>
          <p:cNvPr id="7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9948" y="3284984"/>
            <a:ext cx="5511652" cy="272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323527" y="194490"/>
            <a:ext cx="842493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pt-BR" altLang="pt-BR" sz="2400" b="1" dirty="0" smtClean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</a:rPr>
              <a:t>Previdência Complementar</a:t>
            </a:r>
            <a:endParaRPr kumimoji="1" lang="pt-BR" altLang="pt-BR" sz="2400" b="1" dirty="0">
              <a:solidFill>
                <a:schemeClr val="accent1">
                  <a:lumMod val="50000"/>
                </a:schemeClr>
              </a:solidFill>
              <a:ea typeface="MS PGothic" pitchFamily="34" charset="-128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23527" y="593809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altLang="pt-BR" sz="2400" b="1" u="sng" dirty="0" smtClean="0">
                <a:solidFill>
                  <a:schemeClr val="accent1">
                    <a:lumMod val="75000"/>
                  </a:schemeClr>
                </a:solidFill>
                <a:ea typeface="MS PGothic" pitchFamily="34" charset="-128"/>
              </a:rPr>
              <a:t>Participantes</a:t>
            </a:r>
            <a:endParaRPr lang="pt-BR" altLang="pt-BR" sz="2400" b="1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67144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m 117"/>
          <p:cNvPicPr>
            <a:picLocks noChangeAspect="1"/>
          </p:cNvPicPr>
          <p:nvPr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91157"/>
            <a:ext cx="9144000" cy="766235"/>
          </a:xfrm>
          <a:prstGeom prst="rect">
            <a:avLst/>
          </a:prstGeom>
        </p:spPr>
      </p:pic>
      <p:sp>
        <p:nvSpPr>
          <p:cNvPr id="6" name="Text Placeholder 53"/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3973512" y="5391550"/>
            <a:ext cx="3111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Font typeface="Arial Narrow" pitchFamily="34" charset="0"/>
              <a:buNone/>
            </a:pPr>
            <a:fld id="{13A7B577-6E30-496D-AE72-8D7BA9E63EC3}" type="datetime'''''''''''''''2''0''''''''''''''1''4'''''''''''''''''''''''">
              <a:rPr lang="en-US" altLang="pt-BR" b="0"/>
              <a:pPr algn="ctr" eaLnBrk="1" hangingPunct="1">
                <a:buFont typeface="Arial Narrow" pitchFamily="34" charset="0"/>
                <a:buNone/>
              </a:pPr>
              <a:t>2014</a:t>
            </a:fld>
            <a:endParaRPr lang="pt-BR" altLang="pt-BR" b="0">
              <a:sym typeface="Arial Narrow" pitchFamily="34" charset="0"/>
            </a:endParaRPr>
          </a:p>
        </p:txBody>
      </p:sp>
      <p:sp>
        <p:nvSpPr>
          <p:cNvPr id="7" name="Text Placeholder 19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554412" y="5391550"/>
            <a:ext cx="3111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Font typeface="Arial Narrow" pitchFamily="34" charset="0"/>
              <a:buNone/>
            </a:pPr>
            <a:fld id="{BAEB4322-9C92-4C62-B9D2-AD76FBBD43EF}" type="datetime'''2''''''''''''''''''''''''0''''''''''''''1''''3'''''''''''">
              <a:rPr lang="en-US" altLang="pt-BR" b="0">
                <a:sym typeface="+mn-lt"/>
              </a:rPr>
              <a:pPr algn="ctr" eaLnBrk="1" hangingPunct="1">
                <a:buFont typeface="Arial Narrow" pitchFamily="34" charset="0"/>
                <a:buNone/>
              </a:pPr>
              <a:t>2013</a:t>
            </a:fld>
            <a:endParaRPr lang="pt-BR" altLang="pt-BR" b="0">
              <a:sym typeface="+mn-lt"/>
            </a:endParaRPr>
          </a:p>
        </p:txBody>
      </p:sp>
      <p:sp>
        <p:nvSpPr>
          <p:cNvPr id="8" name="Text Placeholder 18"/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3135312" y="5391550"/>
            <a:ext cx="3111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Font typeface="Arial Narrow" pitchFamily="34" charset="0"/>
              <a:buNone/>
            </a:pPr>
            <a:fld id="{077E2AF6-FE26-498B-9920-79F5D14E636A}" type="datetime'''''''201''''2'''''''">
              <a:rPr lang="en-US" altLang="pt-BR" b="0">
                <a:sym typeface="+mn-lt"/>
              </a:rPr>
              <a:pPr algn="ctr" eaLnBrk="1" hangingPunct="1">
                <a:buFont typeface="Arial Narrow" pitchFamily="34" charset="0"/>
                <a:buNone/>
              </a:pPr>
              <a:t>2012</a:t>
            </a:fld>
            <a:endParaRPr lang="pt-BR" altLang="pt-BR" b="0">
              <a:sym typeface="+mn-lt"/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2720975" y="5391550"/>
            <a:ext cx="3016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Font typeface="Arial Narrow" pitchFamily="34" charset="0"/>
              <a:buNone/>
            </a:pPr>
            <a:fld id="{C2CFF597-E699-4BCB-AF28-C1A42E43EEDD}" type="datetime'''''''''''''''''2''''''''''''01''''''''''1'''''''''''''">
              <a:rPr lang="en-US" altLang="pt-BR" b="0">
                <a:sym typeface="+mn-lt"/>
              </a:rPr>
              <a:pPr algn="ctr" eaLnBrk="1" hangingPunct="1">
                <a:buFont typeface="Arial Narrow" pitchFamily="34" charset="0"/>
                <a:buNone/>
              </a:pPr>
              <a:t>2011</a:t>
            </a:fld>
            <a:endParaRPr lang="pt-BR" altLang="pt-BR" b="0">
              <a:sym typeface="+mn-lt"/>
            </a:endParaRPr>
          </a:p>
        </p:txBody>
      </p:sp>
      <p:sp>
        <p:nvSpPr>
          <p:cNvPr id="10" name="Text Placeholder 16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2297112" y="5391550"/>
            <a:ext cx="3111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Font typeface="Arial Narrow" pitchFamily="34" charset="0"/>
              <a:buNone/>
            </a:pPr>
            <a:fld id="{1F3CCB58-9C51-436B-B0A7-AC1DB2862ED8}" type="datetime'''''''2''''''''01''''''''''''''''''''0'''''">
              <a:rPr lang="en-US" altLang="pt-BR" b="0">
                <a:sym typeface="+mn-lt"/>
              </a:rPr>
              <a:pPr algn="ctr" eaLnBrk="1" hangingPunct="1">
                <a:buFont typeface="Arial Narrow" pitchFamily="34" charset="0"/>
                <a:buNone/>
              </a:pPr>
              <a:t>2010</a:t>
            </a:fld>
            <a:endParaRPr lang="pt-BR" altLang="pt-BR" b="0">
              <a:sym typeface="+mn-lt"/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1878012" y="5391550"/>
            <a:ext cx="3111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Font typeface="Arial Narrow" pitchFamily="34" charset="0"/>
              <a:buNone/>
            </a:pPr>
            <a:fld id="{F2DBFE31-EC44-43B6-9D0E-9BA3092BD120}" type="datetime'''''''2''''''''0''''''''09'''''''''''">
              <a:rPr lang="en-US" altLang="pt-BR" b="0">
                <a:sym typeface="+mn-lt"/>
              </a:rPr>
              <a:pPr algn="ctr" eaLnBrk="1" hangingPunct="1">
                <a:buFont typeface="Arial Narrow" pitchFamily="34" charset="0"/>
                <a:buNone/>
              </a:pPr>
              <a:t>2009</a:t>
            </a:fld>
            <a:endParaRPr lang="pt-BR" altLang="pt-BR" b="0">
              <a:sym typeface="+mn-lt"/>
            </a:endParaRPr>
          </a:p>
        </p:txBody>
      </p:sp>
      <p:sp>
        <p:nvSpPr>
          <p:cNvPr id="12" name="Text Placeholder 14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1458912" y="5391550"/>
            <a:ext cx="3111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Font typeface="Arial Narrow" pitchFamily="34" charset="0"/>
              <a:buNone/>
            </a:pPr>
            <a:fld id="{23894643-7DC5-4382-BC1E-B6BC290F2508}" type="datetime'''''''''2''''''''''''''''0''''''''0''8'''''''">
              <a:rPr lang="en-US" altLang="pt-BR" b="0">
                <a:sym typeface="+mn-lt"/>
              </a:rPr>
              <a:pPr algn="ctr" eaLnBrk="1" hangingPunct="1">
                <a:buFont typeface="Arial Narrow" pitchFamily="34" charset="0"/>
                <a:buNone/>
              </a:pPr>
              <a:t>2008</a:t>
            </a:fld>
            <a:endParaRPr lang="pt-BR" altLang="pt-BR" b="0">
              <a:sym typeface="+mn-lt"/>
            </a:endParaRPr>
          </a:p>
        </p:txBody>
      </p:sp>
      <p:sp>
        <p:nvSpPr>
          <p:cNvPr id="13" name="Text Placeholder 8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039812" y="5391550"/>
            <a:ext cx="3111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Font typeface="Arial Narrow" pitchFamily="34" charset="0"/>
              <a:buNone/>
            </a:pPr>
            <a:fld id="{768CBC18-3575-4100-B315-269F1B4A00FB}" type="datetime'2''''''''''''''''''''''''''''''''''''''0''0''''''''''7'''''''">
              <a:rPr lang="en-US" altLang="pt-BR" b="0">
                <a:sym typeface="+mn-lt"/>
              </a:rPr>
              <a:pPr algn="ctr" eaLnBrk="1" hangingPunct="1">
                <a:buFont typeface="Arial Narrow" pitchFamily="34" charset="0"/>
                <a:buNone/>
              </a:pPr>
              <a:t>2007</a:t>
            </a:fld>
            <a:endParaRPr lang="pt-BR" altLang="pt-BR" b="0">
              <a:sym typeface="+mn-lt"/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620712" y="5391550"/>
            <a:ext cx="3111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Font typeface="Arial Narrow" pitchFamily="34" charset="0"/>
              <a:buNone/>
            </a:pPr>
            <a:fld id="{54F1FE34-B5B6-440E-8BF3-8B3EB852EDCF}" type="datetime'''''''''''''200''''''''''''''''''''''''''''''''6'''''">
              <a:rPr lang="en-US" altLang="pt-BR" b="0">
                <a:sym typeface="+mn-lt"/>
              </a:rPr>
              <a:pPr algn="ctr" eaLnBrk="1" hangingPunct="1">
                <a:buFont typeface="Arial Narrow" pitchFamily="34" charset="0"/>
                <a:buNone/>
              </a:pPr>
              <a:t>2006</a:t>
            </a:fld>
            <a:endParaRPr lang="pt-BR" altLang="pt-BR" b="0">
              <a:sym typeface="+mn-lt"/>
            </a:endParaRPr>
          </a:p>
        </p:txBody>
      </p:sp>
      <p:graphicFrame>
        <p:nvGraphicFramePr>
          <p:cNvPr id="15" name="Object 2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75061422"/>
              </p:ext>
            </p:extLst>
          </p:nvPr>
        </p:nvGraphicFramePr>
        <p:xfrm>
          <a:off x="4872037" y="2657875"/>
          <a:ext cx="3886200" cy="2686050"/>
        </p:xfrm>
        <a:graphic>
          <a:graphicData uri="http://schemas.openxmlformats.org/presentationml/2006/ole">
            <p:oleObj spid="_x0000_s8304" name="Gráfico" r:id="rId88" imgW="3886200" imgH="2686050" progId="MSGraph.Chart.8">
              <p:embed followColorScheme="full"/>
            </p:oleObj>
          </a:graphicData>
        </a:graphic>
      </p:graphicFrame>
      <p:sp>
        <p:nvSpPr>
          <p:cNvPr id="16" name="Text Placeholder 165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6659562" y="5382025"/>
            <a:ext cx="3111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Font typeface="Arial Narrow" pitchFamily="34" charset="0"/>
              <a:buNone/>
            </a:pPr>
            <a:fld id="{58698A08-1B2D-4010-B3A8-A8D9841F994B}" type="datetime'''2''''''''0''''''''''''''''''''1''''0'''''">
              <a:rPr lang="en-US" altLang="pt-BR" b="0">
                <a:sym typeface="+mn-lt"/>
              </a:rPr>
              <a:pPr algn="ctr" eaLnBrk="1" hangingPunct="1">
                <a:buFont typeface="Arial Narrow" pitchFamily="34" charset="0"/>
                <a:buNone/>
              </a:pPr>
              <a:t>2010</a:t>
            </a:fld>
            <a:endParaRPr lang="pt-BR" altLang="pt-BR" b="0">
              <a:sym typeface="Arial Narrow" pitchFamily="34" charset="0"/>
            </a:endParaRPr>
          </a:p>
        </p:txBody>
      </p:sp>
      <p:sp>
        <p:nvSpPr>
          <p:cNvPr id="17" name="Text Placeholder 203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6249987" y="5382025"/>
            <a:ext cx="3111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Font typeface="Arial Narrow" pitchFamily="34" charset="0"/>
              <a:buNone/>
            </a:pPr>
            <a:fld id="{F929978F-E66E-431D-AE4C-6E0454FA56BB}" type="datetime'''''2''''''''''''''''''''0''0''''''''9'''''''">
              <a:rPr lang="en-US" altLang="pt-BR" b="0">
                <a:sym typeface="+mn-lt"/>
              </a:rPr>
              <a:pPr algn="ctr" eaLnBrk="1" hangingPunct="1">
                <a:buFont typeface="Arial Narrow" pitchFamily="34" charset="0"/>
                <a:buNone/>
              </a:pPr>
              <a:t>2009</a:t>
            </a:fld>
            <a:endParaRPr lang="pt-BR" altLang="pt-BR" b="0">
              <a:sym typeface="Arial Narrow" pitchFamily="34" charset="0"/>
            </a:endParaRPr>
          </a:p>
        </p:txBody>
      </p:sp>
      <p:sp>
        <p:nvSpPr>
          <p:cNvPr id="18" name="Text Placeholder 20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5845175" y="5382025"/>
            <a:ext cx="3111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Font typeface="Arial Narrow" pitchFamily="34" charset="0"/>
              <a:buNone/>
            </a:pPr>
            <a:fld id="{26C514EC-331F-4A93-BD7C-A20B5EDDF975}" type="datetime'''''2''''''''''''0''0''''''''''''''''''8'''">
              <a:rPr lang="en-US" altLang="pt-BR" b="0">
                <a:sym typeface="+mn-lt"/>
              </a:rPr>
              <a:pPr algn="ctr" eaLnBrk="1" hangingPunct="1">
                <a:buFont typeface="Arial Narrow" pitchFamily="34" charset="0"/>
                <a:buNone/>
              </a:pPr>
              <a:t>2008</a:t>
            </a:fld>
            <a:endParaRPr lang="pt-BR" altLang="pt-BR" b="0" dirty="0">
              <a:sym typeface="Arial Narrow" pitchFamily="34" charset="0"/>
            </a:endParaRPr>
          </a:p>
        </p:txBody>
      </p:sp>
      <p:sp>
        <p:nvSpPr>
          <p:cNvPr id="19" name="Text Placeholder 206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8288337" y="5382025"/>
            <a:ext cx="3111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Font typeface="Arial Narrow" pitchFamily="34" charset="0"/>
              <a:buNone/>
            </a:pPr>
            <a:fld id="{671FC9D1-0DAF-4B6E-BF43-DCACE7781B4E}" type="datetime'''''''''''''''20''''''''''''1''''''''''''''''''''''''4'''''''">
              <a:rPr lang="en-US" altLang="en-US" b="0"/>
              <a:pPr algn="ctr" eaLnBrk="1" hangingPunct="1">
                <a:buFont typeface="Arial Narrow" pitchFamily="34" charset="0"/>
                <a:buNone/>
              </a:pPr>
              <a:t>2014</a:t>
            </a:fld>
            <a:endParaRPr lang="pt-BR" altLang="pt-BR" b="0">
              <a:sym typeface="Arial Narrow" pitchFamily="34" charset="0"/>
            </a:endParaRPr>
          </a:p>
        </p:txBody>
      </p:sp>
      <p:sp>
        <p:nvSpPr>
          <p:cNvPr id="20" name="Text Placeholder 168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7878762" y="5382025"/>
            <a:ext cx="3111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Font typeface="Arial Narrow" pitchFamily="34" charset="0"/>
              <a:buNone/>
            </a:pPr>
            <a:fld id="{4F4CC336-C00C-4542-9D2C-B371AE915CD7}" type="datetime'''''''''''''''''''2''''''''''''''0''''''''''''''1''3'''">
              <a:rPr lang="en-US" altLang="pt-BR" b="0">
                <a:sym typeface="+mn-lt"/>
              </a:rPr>
              <a:pPr algn="ctr" eaLnBrk="1" hangingPunct="1">
                <a:buFont typeface="Arial Narrow" pitchFamily="34" charset="0"/>
                <a:buNone/>
              </a:pPr>
              <a:t>2013</a:t>
            </a:fld>
            <a:endParaRPr lang="pt-BR" altLang="pt-BR" b="0">
              <a:sym typeface="Arial Narrow" pitchFamily="34" charset="0"/>
            </a:endParaRPr>
          </a:p>
        </p:txBody>
      </p:sp>
      <p:sp>
        <p:nvSpPr>
          <p:cNvPr id="21" name="Text Placeholder 167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7473950" y="5382025"/>
            <a:ext cx="3111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Font typeface="Arial Narrow" pitchFamily="34" charset="0"/>
              <a:buNone/>
            </a:pPr>
            <a:fld id="{7F13A2B2-F607-420C-8C20-FF18D01B771F}" type="datetime'2''''''01''''''''''''''''''''''''''''''''''''''''2'''">
              <a:rPr lang="en-US" altLang="pt-BR" b="0">
                <a:sym typeface="+mn-lt"/>
              </a:rPr>
              <a:pPr algn="ctr" eaLnBrk="1" hangingPunct="1">
                <a:buFont typeface="Arial Narrow" pitchFamily="34" charset="0"/>
                <a:buNone/>
              </a:pPr>
              <a:t>2012</a:t>
            </a:fld>
            <a:endParaRPr lang="pt-BR" altLang="pt-BR" b="0">
              <a:sym typeface="Arial Narrow" pitchFamily="34" charset="0"/>
            </a:endParaRPr>
          </a:p>
        </p:txBody>
      </p:sp>
      <p:sp>
        <p:nvSpPr>
          <p:cNvPr id="22" name="Text Placeholder 166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7073900" y="5382025"/>
            <a:ext cx="3016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Font typeface="Arial Narrow" pitchFamily="34" charset="0"/>
              <a:buNone/>
            </a:pPr>
            <a:fld id="{1BF8F43A-93D1-41E7-B5D4-E43C4659C446}" type="datetime'''''''''''''2''0''''''''''''1''''1'''''''''''''''''''''''">
              <a:rPr lang="en-US" altLang="pt-BR" b="0">
                <a:sym typeface="+mn-lt"/>
              </a:rPr>
              <a:pPr algn="ctr" eaLnBrk="1" hangingPunct="1">
                <a:buFont typeface="Arial Narrow" pitchFamily="34" charset="0"/>
                <a:buNone/>
              </a:pPr>
              <a:t>2011</a:t>
            </a:fld>
            <a:endParaRPr lang="pt-BR" altLang="pt-BR" b="0">
              <a:sym typeface="Arial Narrow" pitchFamily="34" charset="0"/>
            </a:endParaRPr>
          </a:p>
        </p:txBody>
      </p:sp>
      <p:sp>
        <p:nvSpPr>
          <p:cNvPr id="23" name="Text Placeholder 201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5440362" y="5382025"/>
            <a:ext cx="3111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Font typeface="Arial Narrow" pitchFamily="34" charset="0"/>
              <a:buNone/>
            </a:pPr>
            <a:fld id="{944C9879-8799-4B82-9A37-7647BB28E126}" type="datetime'''''''''''''''2''0''''''''''''''''''''''''''''0''''''7'''">
              <a:rPr lang="en-US" altLang="pt-BR" b="0">
                <a:sym typeface="+mn-lt"/>
              </a:rPr>
              <a:pPr algn="ctr" eaLnBrk="1" hangingPunct="1">
                <a:buFont typeface="Arial Narrow" pitchFamily="34" charset="0"/>
                <a:buNone/>
              </a:pPr>
              <a:t>2007</a:t>
            </a:fld>
            <a:endParaRPr lang="pt-BR" altLang="pt-BR" b="0">
              <a:sym typeface="Arial Narrow" pitchFamily="34" charset="0"/>
            </a:endParaRPr>
          </a:p>
        </p:txBody>
      </p:sp>
      <p:sp>
        <p:nvSpPr>
          <p:cNvPr id="24" name="Text Placeholder 200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5030787" y="5382025"/>
            <a:ext cx="3111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Font typeface="Arial Narrow" pitchFamily="34" charset="0"/>
              <a:buNone/>
            </a:pPr>
            <a:fld id="{D9D96109-CDE7-412D-A2B9-BC63BC18920B}" type="datetime'''2''''''''''''0''''''''''''''''0''''''6'''''''''''''''">
              <a:rPr lang="en-US" altLang="pt-BR" b="0">
                <a:sym typeface="+mn-lt"/>
              </a:rPr>
              <a:pPr algn="ctr" eaLnBrk="1" hangingPunct="1">
                <a:buFont typeface="Arial Narrow" pitchFamily="34" charset="0"/>
                <a:buNone/>
              </a:pPr>
              <a:t>2006</a:t>
            </a:fld>
            <a:endParaRPr lang="pt-BR" altLang="pt-BR" b="0">
              <a:sym typeface="Arial Narrow" pitchFamily="34" charset="0"/>
            </a:endParaRPr>
          </a:p>
        </p:txBody>
      </p:sp>
      <p:sp>
        <p:nvSpPr>
          <p:cNvPr id="27" name="Text Placeholder 70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5420945" y="1948939"/>
            <a:ext cx="21558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 typeface="Arial Narrow" pitchFamily="34" charset="0"/>
              <a:buNone/>
            </a:pPr>
            <a:fld id="{8788EB43-91AF-4815-86A0-70D3065F5E74}" type="datetime'RECEIT''''''''A''S PRE''VIDE''''NCIÁRIAS (PATR''ONA''''L'')'">
              <a:rPr lang="en-US" altLang="pt-BR" sz="1000" b="0">
                <a:sym typeface="+mn-lt"/>
              </a:rPr>
              <a:pPr>
                <a:buFont typeface="Arial Narrow" pitchFamily="34" charset="0"/>
                <a:buNone/>
              </a:pPr>
              <a:t>RECEITAS PREVIDENCIÁRIAS (PATRONAL)</a:t>
            </a:fld>
            <a:endParaRPr lang="pt-BR" altLang="pt-BR" sz="1000" b="0">
              <a:sym typeface="Arial Narrow" pitchFamily="34" charset="0"/>
            </a:endParaRPr>
          </a:p>
        </p:txBody>
      </p:sp>
      <p:sp>
        <p:nvSpPr>
          <p:cNvPr id="28" name="Text Placeholder 237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5420945" y="1745739"/>
            <a:ext cx="13827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buFont typeface="Arial Narrow" pitchFamily="34" charset="0"/>
              <a:buNone/>
            </a:pPr>
            <a:fld id="{B4E0E8F0-8E7D-4ABF-A3E4-B8D4ED8D6A13}" type="datetime'''''D''ÉFI''C''I''T PR''''''E''''''VIDENC''I''''Á''R''''I''O'">
              <a:rPr lang="en-US" altLang="pt-BR" sz="1000" b="0">
                <a:sym typeface="+mn-lt"/>
              </a:rPr>
              <a:pPr eaLnBrk="1" hangingPunct="1">
                <a:buFont typeface="Arial Narrow" pitchFamily="34" charset="0"/>
                <a:buNone/>
              </a:pPr>
              <a:t>DÉFICIT PREVIDENCIÁRIO</a:t>
            </a:fld>
            <a:r>
              <a:rPr lang="en-US" altLang="pt-BR" sz="1000" b="0" baseline="30000">
                <a:sym typeface="+mn-lt"/>
              </a:rPr>
              <a:t>1)</a:t>
            </a:r>
            <a:endParaRPr lang="pt-BR" altLang="pt-BR" sz="1000" b="0" baseline="30000">
              <a:sym typeface="+mn-lt"/>
            </a:endParaRPr>
          </a:p>
        </p:txBody>
      </p:sp>
      <p:sp>
        <p:nvSpPr>
          <p:cNvPr id="29" name="TextBox 104"/>
          <p:cNvSpPr txBox="1"/>
          <p:nvPr/>
        </p:nvSpPr>
        <p:spPr>
          <a:xfrm>
            <a:off x="140234" y="1113264"/>
            <a:ext cx="4413859" cy="23544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1700" dirty="0">
                <a:latin typeface="+mn-lt"/>
                <a:cs typeface="Arial Narrow" pitchFamily="34" charset="0"/>
              </a:rPr>
              <a:t>Receitas e despesas previdenciárias [R$ bilhões]</a:t>
            </a:r>
          </a:p>
        </p:txBody>
      </p:sp>
      <p:sp>
        <p:nvSpPr>
          <p:cNvPr id="30" name="TextBox 106"/>
          <p:cNvSpPr txBox="1"/>
          <p:nvPr/>
        </p:nvSpPr>
        <p:spPr>
          <a:xfrm>
            <a:off x="4682449" y="1113763"/>
            <a:ext cx="4140200" cy="2349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1700" dirty="0">
                <a:latin typeface="+mn-lt"/>
                <a:cs typeface="Arial Narrow" pitchFamily="34" charset="0"/>
              </a:rPr>
              <a:t>Valor pago pelo Tesouro do Estado [R$ bilhões]</a:t>
            </a:r>
          </a:p>
        </p:txBody>
      </p:sp>
      <p:cxnSp>
        <p:nvCxnSpPr>
          <p:cNvPr id="31" name="LeanLine Vertical 635465432272767955"/>
          <p:cNvCxnSpPr>
            <a:cxnSpLocks/>
          </p:cNvCxnSpPr>
          <p:nvPr/>
        </p:nvCxnSpPr>
        <p:spPr>
          <a:xfrm>
            <a:off x="258808" y="1441231"/>
            <a:ext cx="4176713" cy="0"/>
          </a:xfrm>
          <a:prstGeom prst="line">
            <a:avLst/>
          </a:prstGeom>
          <a:ln w="22225" cmpd="sng">
            <a:solidFill>
              <a:schemeClr val="accent3"/>
            </a:solidFill>
            <a:headEnd type="non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LeanLine Vertical 635465432272767955"/>
          <p:cNvCxnSpPr>
            <a:cxnSpLocks/>
          </p:cNvCxnSpPr>
          <p:nvPr/>
        </p:nvCxnSpPr>
        <p:spPr>
          <a:xfrm flipV="1">
            <a:off x="4715111" y="1439148"/>
            <a:ext cx="4074876" cy="2083"/>
          </a:xfrm>
          <a:prstGeom prst="line">
            <a:avLst/>
          </a:prstGeom>
          <a:ln w="22225" cmpd="sng">
            <a:solidFill>
              <a:schemeClr val="accent3"/>
            </a:solidFill>
            <a:headEnd type="non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spaço Reservado para Texto 40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4030994" y="1587500"/>
            <a:ext cx="2349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813" tIns="0" rIns="23813" bIns="0" anchor="b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buFont typeface="Arial Narrow" pitchFamily="34" charset="0"/>
              <a:buNone/>
            </a:pPr>
            <a:fld id="{9F178286-A45D-43E5-ABE9-49119B1105B0}" type="datetime'''''''''''''4'''''''''''''''''',''2'''''''''''''''''''''''">
              <a:rPr lang="en-US" altLang="pt-BR" b="0">
                <a:sym typeface="Arial Narrow" pitchFamily="34" charset="0"/>
              </a:rPr>
              <a:pPr algn="ctr">
                <a:buFont typeface="Arial Narrow" pitchFamily="34" charset="0"/>
                <a:buNone/>
              </a:pPr>
              <a:t>4,2</a:t>
            </a:fld>
            <a:endParaRPr lang="pt-BR" altLang="pt-BR" b="0">
              <a:sym typeface="Arial Narrow" pitchFamily="34" charset="0"/>
            </a:endParaRPr>
          </a:p>
        </p:txBody>
      </p:sp>
      <p:sp useBgFill="1">
        <p:nvSpPr>
          <p:cNvPr id="39" name="Text Placeholder 62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3475037" y="2114484"/>
            <a:ext cx="234950" cy="19843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813" tIns="0" rIns="23813" bIns="0" anchor="b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Font typeface="Arial Narrow" pitchFamily="34" charset="0"/>
              <a:buNone/>
            </a:pPr>
            <a:fld id="{2770E3C6-C648-406E-859E-59723BF97B1E}" type="datetime'''''''''''''''''''3'''''''',''''6'''''''''''''''''''''''''''">
              <a:rPr lang="en-US" altLang="pt-BR" b="0">
                <a:sym typeface="Arial Narrow" pitchFamily="34" charset="0"/>
              </a:rPr>
              <a:pPr algn="ctr" eaLnBrk="1" hangingPunct="1">
                <a:buFont typeface="Arial Narrow" pitchFamily="34" charset="0"/>
                <a:buNone/>
              </a:pPr>
              <a:t>3,6</a:t>
            </a:fld>
            <a:endParaRPr lang="pt-BR" altLang="pt-BR" b="0" dirty="0">
              <a:sym typeface="Arial Narrow" pitchFamily="34" charset="0"/>
            </a:endParaRPr>
          </a:p>
        </p:txBody>
      </p:sp>
      <p:sp>
        <p:nvSpPr>
          <p:cNvPr id="41" name="Text Placeholder 18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3192794" y="2397125"/>
            <a:ext cx="2349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813" tIns="0" rIns="23813" bIns="0" anchor="b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Font typeface="Arial Narrow" pitchFamily="34" charset="0"/>
              <a:buNone/>
            </a:pPr>
            <a:fld id="{6E3FF1FF-C00D-4665-9D6D-A60862B1630D}" type="datetime'''''''''''''''''''''3'''''''''''''''''''''',''''2'">
              <a:rPr lang="en-US" altLang="pt-BR" b="0">
                <a:sym typeface="+mn-lt"/>
              </a:rPr>
              <a:pPr algn="ctr" eaLnBrk="1" hangingPunct="1">
                <a:buFont typeface="Arial Narrow" pitchFamily="34" charset="0"/>
                <a:buNone/>
              </a:pPr>
              <a:t>3,2</a:t>
            </a:fld>
            <a:endParaRPr lang="pt-BR" altLang="pt-BR" b="0">
              <a:sym typeface="+mn-lt"/>
            </a:endParaRPr>
          </a:p>
        </p:txBody>
      </p:sp>
      <p:sp>
        <p:nvSpPr>
          <p:cNvPr id="43" name="Text Placeholder 17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2773694" y="2711450"/>
            <a:ext cx="2349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813" tIns="0" rIns="23813" bIns="0" anchor="b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Font typeface="Arial Narrow" pitchFamily="34" charset="0"/>
              <a:buNone/>
            </a:pPr>
            <a:fld id="{B643901A-55C3-476F-B430-5F8F435FE4FF}" type="datetime'''''''''''''2'',''''''''''''''''''''''''''''''''''''''''''8'''">
              <a:rPr lang="en-US" altLang="pt-BR" b="0">
                <a:sym typeface="+mn-lt"/>
              </a:rPr>
              <a:pPr algn="ctr" eaLnBrk="1" hangingPunct="1">
                <a:buFont typeface="Arial Narrow" pitchFamily="34" charset="0"/>
                <a:buNone/>
              </a:pPr>
              <a:t>2,8</a:t>
            </a:fld>
            <a:endParaRPr lang="pt-BR" altLang="pt-BR" b="0">
              <a:sym typeface="+mn-lt"/>
            </a:endParaRPr>
          </a:p>
        </p:txBody>
      </p:sp>
      <p:sp>
        <p:nvSpPr>
          <p:cNvPr id="45" name="Text Placeholder 16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2354594" y="3044825"/>
            <a:ext cx="2349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813" tIns="0" rIns="23813" bIns="0" anchor="b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Font typeface="Arial Narrow" pitchFamily="34" charset="0"/>
              <a:buNone/>
            </a:pPr>
            <a:fld id="{60DF193F-0A8B-4321-8ED6-9166990862DD}" type="datetime'''2'''''',''''''''''''''''''''4'''''''''''''''''''''''''">
              <a:rPr lang="en-US" altLang="pt-BR" b="0">
                <a:sym typeface="+mn-lt"/>
              </a:rPr>
              <a:pPr algn="ctr" eaLnBrk="1" hangingPunct="1">
                <a:buFont typeface="Arial Narrow" pitchFamily="34" charset="0"/>
                <a:buNone/>
              </a:pPr>
              <a:t>2,4</a:t>
            </a:fld>
            <a:endParaRPr lang="pt-BR" altLang="pt-BR" b="0">
              <a:sym typeface="+mn-lt"/>
            </a:endParaRPr>
          </a:p>
        </p:txBody>
      </p:sp>
      <p:sp>
        <p:nvSpPr>
          <p:cNvPr id="47" name="Text Placeholder 15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1935494" y="3321050"/>
            <a:ext cx="2349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813" tIns="0" rIns="23813" bIns="0" anchor="b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Font typeface="Arial Narrow" pitchFamily="34" charset="0"/>
              <a:buNone/>
            </a:pPr>
            <a:fld id="{88EE53CE-DD47-4ACC-95D7-9553785EE204}" type="datetime'''''''''''''2'''''''''''''''''',''''''''''0'''">
              <a:rPr lang="en-US" altLang="pt-BR" b="0">
                <a:sym typeface="+mn-lt"/>
              </a:rPr>
              <a:pPr algn="ctr" eaLnBrk="1" hangingPunct="1">
                <a:buFont typeface="Arial Narrow" pitchFamily="34" charset="0"/>
                <a:buNone/>
              </a:pPr>
              <a:t>2,0</a:t>
            </a:fld>
            <a:endParaRPr lang="pt-BR" altLang="pt-BR" b="0">
              <a:sym typeface="+mn-lt"/>
            </a:endParaRPr>
          </a:p>
        </p:txBody>
      </p:sp>
      <p:sp>
        <p:nvSpPr>
          <p:cNvPr id="49" name="Text Placeholder 14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1516394" y="3473450"/>
            <a:ext cx="2349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813" tIns="0" rIns="23813" bIns="0" anchor="b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Font typeface="Arial Narrow" pitchFamily="34" charset="0"/>
              <a:buNone/>
            </a:pPr>
            <a:fld id="{6C469037-E4EF-4FEE-BA59-B6452AF9C416}" type="datetime'''''''''''''''''1,''''''''''''''''''9'''''''''''''''''''''''">
              <a:rPr lang="en-US" altLang="pt-BR" b="0">
                <a:sym typeface="+mn-lt"/>
              </a:rPr>
              <a:pPr algn="ctr" eaLnBrk="1" hangingPunct="1">
                <a:buFont typeface="Arial Narrow" pitchFamily="34" charset="0"/>
                <a:buNone/>
              </a:pPr>
              <a:t>1,9</a:t>
            </a:fld>
            <a:endParaRPr lang="pt-BR" altLang="pt-BR" b="0">
              <a:sym typeface="+mn-lt"/>
            </a:endParaRPr>
          </a:p>
        </p:txBody>
      </p:sp>
      <p:sp>
        <p:nvSpPr>
          <p:cNvPr id="51" name="Text Placeholder 8"/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1097294" y="3740150"/>
            <a:ext cx="2349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813" tIns="0" rIns="23813" bIns="0" anchor="b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Font typeface="Arial Narrow" pitchFamily="34" charset="0"/>
              <a:buNone/>
            </a:pPr>
            <a:fld id="{B188DDD9-F077-4CF3-965D-606812F1919D}" type="datetime'''1'''''''''''''''''',''''''''''''''''''''''''''''''5'''''">
              <a:rPr lang="en-US" altLang="pt-BR" b="0">
                <a:sym typeface="+mn-lt"/>
              </a:rPr>
              <a:pPr algn="ctr" eaLnBrk="1" hangingPunct="1">
                <a:buFont typeface="Arial Narrow" pitchFamily="34" charset="0"/>
                <a:buNone/>
              </a:pPr>
              <a:t>1,5</a:t>
            </a:fld>
            <a:endParaRPr lang="pt-BR" altLang="pt-BR" b="0">
              <a:sym typeface="+mn-lt"/>
            </a:endParaRPr>
          </a:p>
        </p:txBody>
      </p:sp>
      <p:sp>
        <p:nvSpPr>
          <p:cNvPr id="53" name="Text Placeholder 7"/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678194" y="3816350"/>
            <a:ext cx="2349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813" tIns="0" rIns="23813" bIns="0" anchor="b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Font typeface="Arial Narrow" pitchFamily="34" charset="0"/>
              <a:buNone/>
            </a:pPr>
            <a:fld id="{F1F619E2-C959-4005-B5FD-F0E993A5D132}" type="datetime'''''''''''''''''''''''''1'''',''''''''''''4'''''''''''''''">
              <a:rPr lang="en-US" altLang="pt-BR" b="0">
                <a:sym typeface="+mn-lt"/>
              </a:rPr>
              <a:pPr algn="ctr" eaLnBrk="1" hangingPunct="1">
                <a:buFont typeface="Arial Narrow" pitchFamily="34" charset="0"/>
                <a:buNone/>
              </a:pPr>
              <a:t>1,4</a:t>
            </a:fld>
            <a:endParaRPr lang="pt-BR" altLang="pt-BR" b="0">
              <a:sym typeface="+mn-lt"/>
            </a:endParaRPr>
          </a:p>
        </p:txBody>
      </p:sp>
      <p:sp>
        <p:nvSpPr>
          <p:cNvPr id="56" name="Espaço Reservado para Texto 39"/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213670" y="1586162"/>
            <a:ext cx="1873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>
              <a:buFont typeface="Arial Narrow" pitchFamily="34" charset="0"/>
              <a:buNone/>
            </a:pPr>
            <a:fld id="{75595725-8D5F-4929-B9B1-318B8B12CC8C}" type="datetime'''''''''4'''''''''''',''''''''''''5'''''''">
              <a:rPr lang="en-US" altLang="pt-BR" b="0">
                <a:sym typeface="Arial Narrow" pitchFamily="34" charset="0"/>
              </a:rPr>
              <a:pPr algn="r">
                <a:buFont typeface="Arial Narrow" pitchFamily="34" charset="0"/>
                <a:buNone/>
              </a:pPr>
              <a:t>4,5</a:t>
            </a:fld>
            <a:endParaRPr lang="pt-BR" altLang="pt-BR" b="0" dirty="0">
              <a:sym typeface="Arial Narrow" pitchFamily="34" charset="0"/>
            </a:endParaRPr>
          </a:p>
        </p:txBody>
      </p:sp>
      <p:sp>
        <p:nvSpPr>
          <p:cNvPr id="57" name="Text Placeholder 50"/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213670" y="2386262"/>
            <a:ext cx="1873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>
              <a:buFont typeface="Arial Narrow" pitchFamily="34" charset="0"/>
              <a:buNone/>
            </a:pPr>
            <a:fld id="{D9443229-04CA-4E8E-BD3B-8B5D1FBFACCE}" type="datetime'3,''''''''''''''''''''''''''''''''''''''''''''''''5'''''''">
              <a:rPr lang="en-US" altLang="pt-BR" b="0">
                <a:sym typeface="Arial Narrow" pitchFamily="34" charset="0"/>
              </a:rPr>
              <a:pPr algn="r" eaLnBrk="1" hangingPunct="1">
                <a:buFont typeface="Arial Narrow" pitchFamily="34" charset="0"/>
                <a:buNone/>
              </a:pPr>
              <a:t>3,5</a:t>
            </a:fld>
            <a:endParaRPr lang="pt-BR" altLang="pt-BR" b="0" dirty="0">
              <a:sym typeface="Arial Narrow" pitchFamily="34" charset="0"/>
            </a:endParaRPr>
          </a:p>
        </p:txBody>
      </p:sp>
      <p:sp>
        <p:nvSpPr>
          <p:cNvPr id="58" name="Text Placeholder 24"/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213670" y="2786312"/>
            <a:ext cx="1873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>
              <a:buFont typeface="Arial Narrow" pitchFamily="34" charset="0"/>
              <a:buNone/>
            </a:pPr>
            <a:fld id="{63D9049C-14DB-4B03-BC20-C84D903A538A}" type="datetime'''''''''''''''''''3'''''',''''''''''0'''''''''''''''''''''">
              <a:rPr lang="en-US" altLang="pt-BR" b="0">
                <a:sym typeface="+mn-lt"/>
              </a:rPr>
              <a:pPr algn="r" eaLnBrk="1" hangingPunct="1">
                <a:buFont typeface="Arial Narrow" pitchFamily="34" charset="0"/>
                <a:buNone/>
              </a:pPr>
              <a:t>3,0</a:t>
            </a:fld>
            <a:endParaRPr lang="pt-BR" altLang="pt-BR" b="0">
              <a:sym typeface="Arial Narrow" pitchFamily="34" charset="0"/>
            </a:endParaRPr>
          </a:p>
        </p:txBody>
      </p:sp>
      <p:sp>
        <p:nvSpPr>
          <p:cNvPr id="59" name="Text Placeholder 49"/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213670" y="3186362"/>
            <a:ext cx="1873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>
              <a:buFont typeface="Arial Narrow" pitchFamily="34" charset="0"/>
              <a:buNone/>
            </a:pPr>
            <a:fld id="{CA0D55CC-FC7E-460F-9A25-EE173A70AFBD}" type="datetime'''2'''''''''''''',''''''''''''5'''''''''''''''''''''''''''">
              <a:rPr lang="en-US" altLang="pt-BR" b="0">
                <a:sym typeface="Arial Narrow" pitchFamily="34" charset="0"/>
              </a:rPr>
              <a:pPr algn="r" eaLnBrk="1" hangingPunct="1">
                <a:buFont typeface="Arial Narrow" pitchFamily="34" charset="0"/>
                <a:buNone/>
              </a:pPr>
              <a:t>2,5</a:t>
            </a:fld>
            <a:endParaRPr lang="pt-BR" altLang="pt-BR" b="0">
              <a:sym typeface="Arial Narrow" pitchFamily="34" charset="0"/>
            </a:endParaRPr>
          </a:p>
        </p:txBody>
      </p:sp>
      <p:sp>
        <p:nvSpPr>
          <p:cNvPr id="60" name="Text Placeholder 22"/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213670" y="3576887"/>
            <a:ext cx="1873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>
              <a:buFont typeface="Arial Narrow" pitchFamily="34" charset="0"/>
              <a:buNone/>
            </a:pPr>
            <a:fld id="{A407AE8F-3CDF-4198-A2BE-52AFE73F853A}" type="datetime'''''''''''''''''''''''''''2'''''',''''''''''''''''''0'''">
              <a:rPr lang="en-US" altLang="pt-BR" b="0">
                <a:sym typeface="+mn-lt"/>
              </a:rPr>
              <a:pPr algn="r" eaLnBrk="1" hangingPunct="1">
                <a:buFont typeface="Arial Narrow" pitchFamily="34" charset="0"/>
                <a:buNone/>
              </a:pPr>
              <a:t>2,0</a:t>
            </a:fld>
            <a:endParaRPr lang="pt-BR" altLang="pt-BR" b="0">
              <a:sym typeface="Arial Narrow" pitchFamily="34" charset="0"/>
            </a:endParaRPr>
          </a:p>
        </p:txBody>
      </p:sp>
      <p:sp>
        <p:nvSpPr>
          <p:cNvPr id="61" name="Text Placeholder 48"/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213670" y="3976937"/>
            <a:ext cx="1873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>
              <a:buFont typeface="Arial Narrow" pitchFamily="34" charset="0"/>
              <a:buNone/>
            </a:pPr>
            <a:fld id="{4740629D-BF64-4D91-BF0C-15F902A64403}" type="datetime'''''''''''''''''''''''''''''''''1'''''''''''''''''',''''5'''">
              <a:rPr lang="en-US" altLang="pt-BR" b="0">
                <a:sym typeface="Arial Narrow" pitchFamily="34" charset="0"/>
              </a:rPr>
              <a:pPr algn="r" eaLnBrk="1" hangingPunct="1">
                <a:buFont typeface="Arial Narrow" pitchFamily="34" charset="0"/>
                <a:buNone/>
              </a:pPr>
              <a:t>1,5</a:t>
            </a:fld>
            <a:endParaRPr lang="pt-BR" altLang="pt-BR" b="0">
              <a:sym typeface="Arial Narrow" pitchFamily="34" charset="0"/>
            </a:endParaRPr>
          </a:p>
        </p:txBody>
      </p:sp>
      <p:sp>
        <p:nvSpPr>
          <p:cNvPr id="62" name="Text Placeholder 153"/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213670" y="4376987"/>
            <a:ext cx="1873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>
              <a:buFont typeface="Arial Narrow" pitchFamily="34" charset="0"/>
              <a:buNone/>
            </a:pPr>
            <a:fld id="{599A6AA5-D0D9-4260-A896-E9483A8A2708}" type="datetime'''''''''''''''''''''''''''''1'''',''''''''''''''''''''''''''0'">
              <a:rPr lang="en-US" altLang="pt-BR" b="0">
                <a:sym typeface="+mn-lt"/>
              </a:rPr>
              <a:pPr algn="r" eaLnBrk="1" hangingPunct="1">
                <a:buFont typeface="Arial Narrow" pitchFamily="34" charset="0"/>
                <a:buNone/>
              </a:pPr>
              <a:t>1,0</a:t>
            </a:fld>
            <a:endParaRPr lang="pt-BR" altLang="pt-BR" b="0">
              <a:sym typeface="Arial Narrow" pitchFamily="34" charset="0"/>
            </a:endParaRPr>
          </a:p>
        </p:txBody>
      </p:sp>
      <p:sp>
        <p:nvSpPr>
          <p:cNvPr id="63" name="Text Placeholder 47"/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213670" y="4777037"/>
            <a:ext cx="1873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>
              <a:buFont typeface="Arial Narrow" pitchFamily="34" charset="0"/>
              <a:buNone/>
            </a:pPr>
            <a:fld id="{C7C27196-F65E-41F1-9A7A-042145038B2F}" type="datetime'''''''''''''''''0'''''''''''''',''''''5'''''''''''''">
              <a:rPr lang="en-US" altLang="pt-BR" b="0">
                <a:sym typeface="Arial Narrow" pitchFamily="34" charset="0"/>
              </a:rPr>
              <a:pPr algn="r" eaLnBrk="1" hangingPunct="1">
                <a:buFont typeface="Arial Narrow" pitchFamily="34" charset="0"/>
                <a:buNone/>
              </a:pPr>
              <a:t>0,5</a:t>
            </a:fld>
            <a:endParaRPr lang="pt-BR" altLang="pt-BR" b="0">
              <a:sym typeface="Arial Narrow" pitchFamily="34" charset="0"/>
            </a:endParaRPr>
          </a:p>
        </p:txBody>
      </p:sp>
      <p:sp>
        <p:nvSpPr>
          <p:cNvPr id="64" name="Text Placeholder 92"/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213670" y="5177087"/>
            <a:ext cx="1873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>
              <a:buFont typeface="Arial Narrow" pitchFamily="34" charset="0"/>
              <a:buNone/>
            </a:pPr>
            <a:fld id="{2896F34F-92B6-465D-B4C3-F8CEB0BD78BD}" type="datetime'0'''''''''''''''''''',0'''''''''''''''''">
              <a:rPr lang="en-US" altLang="pt-BR" b="0">
                <a:sym typeface="+mn-lt"/>
              </a:rPr>
              <a:pPr algn="r" eaLnBrk="1" hangingPunct="1">
                <a:buFont typeface="Arial Narrow" pitchFamily="34" charset="0"/>
                <a:buNone/>
              </a:pPr>
              <a:t>0,0</a:t>
            </a:fld>
            <a:endParaRPr lang="pt-BR" altLang="pt-BR" b="0">
              <a:sym typeface="Arial Narrow" pitchFamily="34" charset="0"/>
            </a:endParaRPr>
          </a:p>
        </p:txBody>
      </p:sp>
      <p:sp>
        <p:nvSpPr>
          <p:cNvPr id="65" name="Espaço Reservado para Texto 39"/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213670" y="1897063"/>
            <a:ext cx="1873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>
              <a:buFont typeface="Arial Narrow" pitchFamily="34" charset="0"/>
              <a:buNone/>
            </a:pPr>
            <a:r>
              <a:rPr lang="pt-BR" altLang="pt-BR" b="0" dirty="0" smtClean="0">
                <a:sym typeface="Arial Narrow" pitchFamily="34" charset="0"/>
              </a:rPr>
              <a:t>4,0</a:t>
            </a:r>
            <a:endParaRPr lang="pt-BR" altLang="pt-BR" b="0" dirty="0">
              <a:sym typeface="Arial Narrow" pitchFamily="34" charset="0"/>
            </a:endParaRPr>
          </a:p>
        </p:txBody>
      </p:sp>
      <p:sp>
        <p:nvSpPr>
          <p:cNvPr id="66" name="Notes"/>
          <p:cNvSpPr txBox="1"/>
          <p:nvPr/>
        </p:nvSpPr>
        <p:spPr>
          <a:xfrm>
            <a:off x="227344" y="5712065"/>
            <a:ext cx="4243149" cy="138499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b">
            <a:spAutoFit/>
          </a:bodyPr>
          <a:lstStyle/>
          <a:p>
            <a:pPr>
              <a:lnSpc>
                <a:spcPct val="90000"/>
              </a:lnSpc>
              <a:buSzPct val="100000"/>
              <a:defRPr/>
            </a:pPr>
            <a:r>
              <a:rPr lang="pt-BR" sz="1000" b="0" dirty="0">
                <a:latin typeface="+mn-lt"/>
                <a:sym typeface="+mn-lt"/>
              </a:rPr>
              <a:t>1) Inclui todos os poderes do Estado e os dois fundos (financeiro e previdenciário)</a:t>
            </a:r>
          </a:p>
        </p:txBody>
      </p:sp>
      <p:sp>
        <p:nvSpPr>
          <p:cNvPr id="67" name="Source"/>
          <p:cNvSpPr txBox="1"/>
          <p:nvPr/>
        </p:nvSpPr>
        <p:spPr>
          <a:xfrm>
            <a:off x="8356614" y="6017606"/>
            <a:ext cx="1166714" cy="145424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b">
            <a:spAutoFit/>
          </a:bodyPr>
          <a:lstStyle/>
          <a:p>
            <a:pPr>
              <a:lnSpc>
                <a:spcPct val="90000"/>
              </a:lnSpc>
              <a:buSzPct val="100000"/>
              <a:defRPr/>
            </a:pPr>
            <a:r>
              <a:rPr lang="pt-BR" sz="1050" b="0" dirty="0">
                <a:latin typeface="+mn-lt"/>
                <a:sym typeface="+mn-lt"/>
              </a:rPr>
              <a:t>Fonte: </a:t>
            </a:r>
            <a:r>
              <a:rPr lang="pt-BR" sz="1050" b="0" dirty="0" err="1">
                <a:latin typeface="+mn-lt"/>
                <a:sym typeface="+mn-lt"/>
              </a:rPr>
              <a:t>DCOG</a:t>
            </a:r>
            <a:endParaRPr lang="pt-BR" sz="1050" b="0" dirty="0">
              <a:latin typeface="+mn-lt"/>
              <a:sym typeface="+mn-lt"/>
            </a:endParaRPr>
          </a:p>
        </p:txBody>
      </p:sp>
      <p:cxnSp>
        <p:nvCxnSpPr>
          <p:cNvPr id="136" name="Straight Connector 13"/>
          <p:cNvCxnSpPr/>
          <p:nvPr>
            <p:custDataLst>
              <p:tags r:id="rId41"/>
            </p:custDataLst>
          </p:nvPr>
        </p:nvCxnSpPr>
        <p:spPr bwMode="gray">
          <a:xfrm flipV="1">
            <a:off x="5180439" y="2810669"/>
            <a:ext cx="2847975" cy="12573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1"/>
          <p:cNvCxnSpPr/>
          <p:nvPr>
            <p:custDataLst>
              <p:tags r:id="rId42"/>
            </p:custDataLst>
          </p:nvPr>
        </p:nvCxnSpPr>
        <p:spPr bwMode="gray">
          <a:xfrm flipV="1">
            <a:off x="5180439" y="2423319"/>
            <a:ext cx="2847975" cy="12573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headEnd type="none"/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 Placeholder 82"/>
          <p:cNvSpPr>
            <a:spLocks noGrp="1"/>
          </p:cNvSpPr>
          <p:nvPr>
            <p:custDataLst>
              <p:tags r:id="rId43"/>
            </p:custDataLst>
          </p:nvPr>
        </p:nvSpPr>
        <p:spPr bwMode="gray">
          <a:xfrm>
            <a:off x="7101314" y="4137819"/>
            <a:ext cx="2349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813" tIns="0" rIns="23813" bIns="0" anchor="ctr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buFont typeface="Arial Narrow" pitchFamily="34" charset="0"/>
              <a:buNone/>
            </a:pPr>
            <a:fld id="{184FADA1-AADA-48CA-94A7-1289ECE13D6C}" type="datetime'''''''''''''''''''''''''''''''''''''1'',''7'''''''''''">
              <a:rPr lang="en-US" altLang="pt-BR" b="0">
                <a:solidFill>
                  <a:schemeClr val="bg1"/>
                </a:solidFill>
                <a:sym typeface="+mn-lt"/>
              </a:rPr>
              <a:pPr algn="ctr">
                <a:buFont typeface="Arial Narrow" pitchFamily="34" charset="0"/>
                <a:buNone/>
              </a:pPr>
              <a:t>1,7</a:t>
            </a:fld>
            <a:endParaRPr lang="pt-BR" altLang="pt-BR" b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39" name="Text Placeholder 214"/>
          <p:cNvSpPr>
            <a:spLocks noGrp="1"/>
          </p:cNvSpPr>
          <p:nvPr>
            <p:custDataLst>
              <p:tags r:id="rId44"/>
            </p:custDataLst>
          </p:nvPr>
        </p:nvSpPr>
        <p:spPr bwMode="gray">
          <a:xfrm>
            <a:off x="6691739" y="3688557"/>
            <a:ext cx="2349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813" tIns="0" rIns="23813" bIns="0" anchor="b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Font typeface="Arial Narrow" pitchFamily="34" charset="0"/>
              <a:buNone/>
            </a:pPr>
            <a:fld id="{FDE9AC5F-6238-407B-A24F-D85F337F12F0}" type="datetime'''''''2,''''''''''''''''''0'''''''''''">
              <a:rPr lang="en-US" altLang="pt-BR">
                <a:sym typeface="+mn-lt"/>
              </a:rPr>
              <a:pPr algn="ctr" eaLnBrk="1" hangingPunct="1">
                <a:buFont typeface="Arial Narrow" pitchFamily="34" charset="0"/>
                <a:buNone/>
              </a:pPr>
              <a:t>2,0</a:t>
            </a:fld>
            <a:endParaRPr lang="pt-BR" altLang="pt-BR">
              <a:sym typeface="+mn-lt"/>
            </a:endParaRPr>
          </a:p>
        </p:txBody>
      </p:sp>
      <p:sp>
        <p:nvSpPr>
          <p:cNvPr id="140" name="Text Placeholder 79"/>
          <p:cNvSpPr>
            <a:spLocks noGrp="1"/>
          </p:cNvSpPr>
          <p:nvPr>
            <p:custDataLst>
              <p:tags r:id="rId45"/>
            </p:custDataLst>
          </p:nvPr>
        </p:nvSpPr>
        <p:spPr bwMode="gray">
          <a:xfrm>
            <a:off x="6691739" y="4976019"/>
            <a:ext cx="2349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813" tIns="0" rIns="23813" bIns="0" anchor="ctr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buFont typeface="Arial Narrow" pitchFamily="34" charset="0"/>
              <a:buNone/>
            </a:pPr>
            <a:fld id="{2826FCE6-75E9-40D8-96A3-2C029E3F86B4}" type="datetime'''''0'''''''''''''''''''''''''''''''',''''''''''''''''6'">
              <a:rPr lang="en-US" altLang="pt-BR" b="0">
                <a:solidFill>
                  <a:schemeClr val="bg1"/>
                </a:solidFill>
                <a:sym typeface="+mn-lt"/>
              </a:rPr>
              <a:pPr algn="ctr">
                <a:buFont typeface="Arial Narrow" pitchFamily="34" charset="0"/>
                <a:buNone/>
              </a:pPr>
              <a:t>0,6</a:t>
            </a:fld>
            <a:endParaRPr lang="pt-BR" altLang="pt-BR" b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41" name="Text Placeholder 80"/>
          <p:cNvSpPr>
            <a:spLocks noGrp="1"/>
          </p:cNvSpPr>
          <p:nvPr>
            <p:custDataLst>
              <p:tags r:id="rId46"/>
            </p:custDataLst>
          </p:nvPr>
        </p:nvSpPr>
        <p:spPr bwMode="gray">
          <a:xfrm>
            <a:off x="6691739" y="4290219"/>
            <a:ext cx="2349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813" tIns="0" rIns="23813" bIns="0" anchor="ctr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buFont typeface="Arial Narrow" pitchFamily="34" charset="0"/>
              <a:buNone/>
            </a:pPr>
            <a:fld id="{8142330F-3E84-4C2F-9615-8C70952ED6CD}" type="datetime'''1'''''''',''''''''''''''''''''''''''''''''''''''''''4'''">
              <a:rPr lang="en-US" altLang="pt-BR" b="0">
                <a:solidFill>
                  <a:schemeClr val="bg1"/>
                </a:solidFill>
                <a:sym typeface="+mn-lt"/>
              </a:rPr>
              <a:pPr algn="ctr">
                <a:buFont typeface="Arial Narrow" pitchFamily="34" charset="0"/>
                <a:buNone/>
              </a:pPr>
              <a:t>1,4</a:t>
            </a:fld>
            <a:endParaRPr lang="pt-BR" altLang="pt-BR" b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42" name="Text Placeholder 213"/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>
            <a:off x="6282164" y="3888582"/>
            <a:ext cx="2349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813" tIns="0" rIns="23813" bIns="0" anchor="b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Font typeface="Arial Narrow" pitchFamily="34" charset="0"/>
              <a:buNone/>
            </a:pPr>
            <a:fld id="{CEEC9F95-652A-4970-A220-A29851DBFCC8}" type="datetime'''''''1'''''''''',''''''''''''''7'''''''''''''''''''">
              <a:rPr lang="en-US" altLang="pt-BR">
                <a:sym typeface="+mn-lt"/>
              </a:rPr>
              <a:pPr algn="ctr" eaLnBrk="1" hangingPunct="1">
                <a:buFont typeface="Arial Narrow" pitchFamily="34" charset="0"/>
                <a:buNone/>
              </a:pPr>
              <a:t>1,7</a:t>
            </a:fld>
            <a:endParaRPr lang="pt-BR" altLang="pt-BR">
              <a:sym typeface="+mn-lt"/>
            </a:endParaRPr>
          </a:p>
        </p:txBody>
      </p:sp>
      <p:sp>
        <p:nvSpPr>
          <p:cNvPr id="143" name="Text Placeholder 77"/>
          <p:cNvSpPr>
            <a:spLocks noGrp="1"/>
          </p:cNvSpPr>
          <p:nvPr>
            <p:custDataLst>
              <p:tags r:id="rId48"/>
            </p:custDataLst>
          </p:nvPr>
        </p:nvSpPr>
        <p:spPr bwMode="gray">
          <a:xfrm>
            <a:off x="6288087" y="4965700"/>
            <a:ext cx="2349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813" tIns="0" rIns="23813" bIns="0" anchor="ctr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buFont typeface="Arial Narrow" pitchFamily="34" charset="0"/>
              <a:buNone/>
            </a:pPr>
            <a:fld id="{101911A2-18F8-4074-9A9E-B82DC18C954B}" type="datetime'''''''''0'''',''''''''''''''''''5'''''''''''''''''''">
              <a:rPr lang="en-US" altLang="pt-BR" b="0">
                <a:solidFill>
                  <a:schemeClr val="bg1"/>
                </a:solidFill>
                <a:sym typeface="+mn-lt"/>
              </a:rPr>
              <a:pPr algn="ctr">
                <a:buFont typeface="Arial Narrow" pitchFamily="34" charset="0"/>
                <a:buNone/>
              </a:pPr>
              <a:t>0,5</a:t>
            </a:fld>
            <a:endParaRPr lang="pt-BR" altLang="pt-BR" b="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44" name="Text Placeholder 78"/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>
            <a:off x="6282164" y="4418807"/>
            <a:ext cx="2349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813" tIns="0" rIns="23813" bIns="0" anchor="ctr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buFont typeface="Arial Narrow" pitchFamily="34" charset="0"/>
              <a:buNone/>
            </a:pPr>
            <a:fld id="{9DC0758C-F5BB-4154-A0F1-6F18899FF1EE}" type="datetime'''''''1'''',''''''''''''''''2'''''''''''">
              <a:rPr lang="en-US" altLang="pt-BR" b="0">
                <a:solidFill>
                  <a:schemeClr val="bg1"/>
                </a:solidFill>
                <a:sym typeface="+mn-lt"/>
              </a:rPr>
              <a:pPr algn="ctr">
                <a:buFont typeface="Arial Narrow" pitchFamily="34" charset="0"/>
                <a:buNone/>
              </a:pPr>
              <a:t>1,2</a:t>
            </a:fld>
            <a:endParaRPr lang="pt-BR" altLang="pt-BR" b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45" name="Text Placeholder 212"/>
          <p:cNvSpPr>
            <a:spLocks noGrp="1"/>
          </p:cNvSpPr>
          <p:nvPr>
            <p:custDataLst>
              <p:tags r:id="rId50"/>
            </p:custDataLst>
          </p:nvPr>
        </p:nvSpPr>
        <p:spPr bwMode="gray">
          <a:xfrm>
            <a:off x="5877352" y="3993357"/>
            <a:ext cx="2349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813" tIns="0" rIns="23813" bIns="0" anchor="b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Font typeface="Arial Narrow" pitchFamily="34" charset="0"/>
              <a:buNone/>
            </a:pPr>
            <a:fld id="{7A32E2E8-7E81-4193-A385-40B3BA4986B0}" type="datetime'''''''''1'''''''',''5'''''''''''''''''''''''''''''''''''''">
              <a:rPr lang="en-US" altLang="pt-BR">
                <a:sym typeface="+mn-lt"/>
              </a:rPr>
              <a:pPr algn="ctr" eaLnBrk="1" hangingPunct="1">
                <a:buFont typeface="Arial Narrow" pitchFamily="34" charset="0"/>
                <a:buNone/>
              </a:pPr>
              <a:t>1,5</a:t>
            </a:fld>
            <a:endParaRPr lang="pt-BR" altLang="pt-BR">
              <a:sym typeface="+mn-lt"/>
            </a:endParaRPr>
          </a:p>
        </p:txBody>
      </p:sp>
      <p:sp>
        <p:nvSpPr>
          <p:cNvPr id="146" name="Text Placeholder 57"/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6277402" y="2912269"/>
            <a:ext cx="654050" cy="2809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Font typeface="Arial Narrow" pitchFamily="34" charset="0"/>
              <a:buNone/>
            </a:pPr>
            <a:r>
              <a:rPr lang="en-US" altLang="pt-BR" b="0">
                <a:sym typeface="+mn-lt"/>
              </a:rPr>
              <a:t>+13,3%</a:t>
            </a:r>
            <a:endParaRPr lang="pt-BR" altLang="pt-BR" b="0">
              <a:sym typeface="+mn-lt"/>
            </a:endParaRPr>
          </a:p>
        </p:txBody>
      </p:sp>
      <p:sp>
        <p:nvSpPr>
          <p:cNvPr id="147" name="Text Placeholder 218"/>
          <p:cNvSpPr>
            <a:spLocks noGrp="1"/>
          </p:cNvSpPr>
          <p:nvPr>
            <p:custDataLst>
              <p:tags r:id="rId52"/>
            </p:custDataLst>
          </p:nvPr>
        </p:nvSpPr>
        <p:spPr bwMode="gray">
          <a:xfrm>
            <a:off x="8320514" y="2612232"/>
            <a:ext cx="2349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813" tIns="0" rIns="23813" bIns="0" anchor="b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Font typeface="Arial Narrow" pitchFamily="34" charset="0"/>
              <a:buNone/>
            </a:pPr>
            <a:fld id="{CD0EC10B-3AE1-4AA8-A968-291494E018B2}" type="datetime'''''''3,''''5'''''''''''''''''">
              <a:rPr lang="en-US" altLang="en-US"/>
              <a:pPr algn="ctr" eaLnBrk="1" hangingPunct="1">
                <a:buFont typeface="Arial Narrow" pitchFamily="34" charset="0"/>
                <a:buNone/>
              </a:pPr>
              <a:t>3,5</a:t>
            </a:fld>
            <a:endParaRPr lang="pt-BR" altLang="pt-BR">
              <a:sym typeface="+mn-lt"/>
            </a:endParaRPr>
          </a:p>
        </p:txBody>
      </p:sp>
      <p:sp>
        <p:nvSpPr>
          <p:cNvPr id="148" name="Espaço Reservado para Texto 45"/>
          <p:cNvSpPr>
            <a:spLocks noGrp="1"/>
          </p:cNvSpPr>
          <p:nvPr>
            <p:custDataLst>
              <p:tags r:id="rId53"/>
            </p:custDataLst>
          </p:nvPr>
        </p:nvSpPr>
        <p:spPr bwMode="gray">
          <a:xfrm>
            <a:off x="8320514" y="4866482"/>
            <a:ext cx="2349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813" tIns="0" rIns="23813" bIns="0" anchor="ctr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buFont typeface="Arial Narrow" pitchFamily="34" charset="0"/>
              <a:buNone/>
            </a:pPr>
            <a:fld id="{7821A907-69FA-4438-AB49-19D523F1882C}" type="datetime'''''''''''''''''''''''''0'',''9'''''''''''''''''''">
              <a:rPr lang="en-US" altLang="en-US" b="0">
                <a:solidFill>
                  <a:schemeClr val="bg1"/>
                </a:solidFill>
                <a:sym typeface="+mn-lt"/>
              </a:rPr>
              <a:pPr algn="ctr">
                <a:buFont typeface="Arial Narrow" pitchFamily="34" charset="0"/>
                <a:buNone/>
              </a:pPr>
              <a:t>0,9</a:t>
            </a:fld>
            <a:endParaRPr lang="pt-BR" altLang="en-US" b="0" dirty="0">
              <a:solidFill>
                <a:schemeClr val="bg1"/>
              </a:solidFill>
              <a:sym typeface="Arial Narrow" pitchFamily="34" charset="0"/>
            </a:endParaRPr>
          </a:p>
        </p:txBody>
      </p:sp>
      <p:sp>
        <p:nvSpPr>
          <p:cNvPr id="149" name="Espaço Reservado para Texto 46"/>
          <p:cNvSpPr>
            <a:spLocks noGrp="1"/>
          </p:cNvSpPr>
          <p:nvPr>
            <p:custDataLst>
              <p:tags r:id="rId54"/>
            </p:custDataLst>
          </p:nvPr>
        </p:nvSpPr>
        <p:spPr bwMode="gray">
          <a:xfrm>
            <a:off x="8320514" y="3642519"/>
            <a:ext cx="2349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813" tIns="0" rIns="23813" bIns="0" anchor="ctr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buFont typeface="Arial Narrow" pitchFamily="34" charset="0"/>
              <a:buNone/>
            </a:pPr>
            <a:fld id="{6E9B636D-21ED-48A4-8ED3-327AB3A89231}" type="datetime'''''''''''2'''''''''''',''''''''''''''''''''''''''6'''">
              <a:rPr lang="en-US" altLang="en-US" b="0">
                <a:solidFill>
                  <a:schemeClr val="bg1"/>
                </a:solidFill>
                <a:sym typeface="Arial Narrow" pitchFamily="34" charset="0"/>
              </a:rPr>
              <a:pPr algn="ctr">
                <a:buFont typeface="Arial Narrow" pitchFamily="34" charset="0"/>
                <a:buNone/>
              </a:pPr>
              <a:t>2,6</a:t>
            </a:fld>
            <a:endParaRPr lang="pt-BR" altLang="en-US" b="0" dirty="0">
              <a:solidFill>
                <a:schemeClr val="bg1"/>
              </a:solidFill>
              <a:sym typeface="Arial Narrow" pitchFamily="34" charset="0"/>
            </a:endParaRPr>
          </a:p>
        </p:txBody>
      </p:sp>
      <p:sp>
        <p:nvSpPr>
          <p:cNvPr id="150" name="Text Placeholder 58"/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6277402" y="3299619"/>
            <a:ext cx="654050" cy="2809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Font typeface="Arial Narrow" pitchFamily="34" charset="0"/>
              <a:buNone/>
            </a:pPr>
            <a:fld id="{8E8F5BAB-386D-48B4-B989-E2F03AA1A2AB}" type="datetime'''''''+1''''''''3'''',9''''''''''''''''''%'''''''''''">
              <a:rPr lang="en-US" altLang="pt-BR" b="0">
                <a:sym typeface="+mn-lt"/>
              </a:rPr>
              <a:pPr algn="ctr" eaLnBrk="1" hangingPunct="1">
                <a:buFont typeface="Arial Narrow" pitchFamily="34" charset="0"/>
                <a:buNone/>
              </a:pPr>
              <a:t>+13,9%</a:t>
            </a:fld>
            <a:endParaRPr lang="pt-BR" altLang="pt-BR" b="0">
              <a:sym typeface="+mn-lt"/>
            </a:endParaRPr>
          </a:p>
        </p:txBody>
      </p:sp>
      <p:sp>
        <p:nvSpPr>
          <p:cNvPr id="151" name="Text Placeholder 217"/>
          <p:cNvSpPr>
            <a:spLocks noGrp="1"/>
          </p:cNvSpPr>
          <p:nvPr>
            <p:custDataLst>
              <p:tags r:id="rId56"/>
            </p:custDataLst>
          </p:nvPr>
        </p:nvSpPr>
        <p:spPr bwMode="gray">
          <a:xfrm>
            <a:off x="7910939" y="2964657"/>
            <a:ext cx="2349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813" tIns="0" rIns="23813" bIns="0" anchor="b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Font typeface="Arial Narrow" pitchFamily="34" charset="0"/>
              <a:buNone/>
            </a:pPr>
            <a:fld id="{58AADCEE-922F-4143-A427-CC384F99CD9E}" type="datetime'''''''3'''''''''',''''''''''''''''''''''''0'''''">
              <a:rPr lang="en-US" altLang="pt-BR">
                <a:sym typeface="+mn-lt"/>
              </a:rPr>
              <a:pPr algn="ctr" eaLnBrk="1" hangingPunct="1">
                <a:buFont typeface="Arial Narrow" pitchFamily="34" charset="0"/>
                <a:buNone/>
              </a:pPr>
              <a:t>3,0</a:t>
            </a:fld>
            <a:endParaRPr lang="pt-BR" altLang="pt-BR">
              <a:sym typeface="+mn-lt"/>
            </a:endParaRPr>
          </a:p>
        </p:txBody>
      </p:sp>
      <p:sp>
        <p:nvSpPr>
          <p:cNvPr id="152" name="Text Placeholder 85"/>
          <p:cNvSpPr>
            <a:spLocks noGrp="1"/>
          </p:cNvSpPr>
          <p:nvPr>
            <p:custDataLst>
              <p:tags r:id="rId57"/>
            </p:custDataLst>
          </p:nvPr>
        </p:nvSpPr>
        <p:spPr bwMode="gray">
          <a:xfrm>
            <a:off x="7910939" y="4914107"/>
            <a:ext cx="2349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813" tIns="0" rIns="23813" bIns="0" anchor="ctr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buFont typeface="Arial Narrow" pitchFamily="34" charset="0"/>
              <a:buNone/>
            </a:pPr>
            <a:fld id="{EDBD2082-43AB-4295-8E1F-ECA0D16B069F}" type="datetime'''''''''0'''''''''''''''''''',''''''8'''''''''''''''''''''''''">
              <a:rPr lang="en-US" altLang="pt-BR" b="0">
                <a:solidFill>
                  <a:schemeClr val="bg1"/>
                </a:solidFill>
                <a:sym typeface="+mn-lt"/>
              </a:rPr>
              <a:pPr algn="ctr">
                <a:buFont typeface="Arial Narrow" pitchFamily="34" charset="0"/>
                <a:buNone/>
              </a:pPr>
              <a:t>0,8</a:t>
            </a:fld>
            <a:endParaRPr lang="pt-BR" altLang="pt-BR" b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53" name="Text Placeholder 86"/>
          <p:cNvSpPr>
            <a:spLocks noGrp="1"/>
          </p:cNvSpPr>
          <p:nvPr>
            <p:custDataLst>
              <p:tags r:id="rId58"/>
            </p:custDataLst>
          </p:nvPr>
        </p:nvSpPr>
        <p:spPr bwMode="gray">
          <a:xfrm>
            <a:off x="7910939" y="3866357"/>
            <a:ext cx="2349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813" tIns="0" rIns="23813" bIns="0" anchor="ctr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buFont typeface="Arial Narrow" pitchFamily="34" charset="0"/>
              <a:buNone/>
            </a:pPr>
            <a:fld id="{7BB9BEA9-73F2-44C6-A048-D708A4CB320C}" type="datetime'2'''''''''',''''''''2'">
              <a:rPr lang="en-US" altLang="pt-BR" b="0">
                <a:solidFill>
                  <a:schemeClr val="bg1"/>
                </a:solidFill>
                <a:sym typeface="+mn-lt"/>
              </a:rPr>
              <a:pPr algn="ctr">
                <a:buFont typeface="Arial Narrow" pitchFamily="34" charset="0"/>
                <a:buNone/>
              </a:pPr>
              <a:t>2,2</a:t>
            </a:fld>
            <a:endParaRPr lang="pt-BR" altLang="pt-BR" b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54" name="Text Placeholder 216"/>
          <p:cNvSpPr>
            <a:spLocks noGrp="1"/>
          </p:cNvSpPr>
          <p:nvPr>
            <p:custDataLst>
              <p:tags r:id="rId59"/>
            </p:custDataLst>
          </p:nvPr>
        </p:nvSpPr>
        <p:spPr bwMode="gray">
          <a:xfrm>
            <a:off x="7506127" y="3202782"/>
            <a:ext cx="2349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813" tIns="0" rIns="23813" bIns="0" anchor="b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Font typeface="Arial Narrow" pitchFamily="34" charset="0"/>
              <a:buNone/>
            </a:pPr>
            <a:fld id="{E1FBC987-E778-401D-A446-7C841931DF11}" type="datetime'2'''''',''''''''''''''''''''''''''''''''''''7'''">
              <a:rPr lang="en-US" altLang="pt-BR">
                <a:sym typeface="+mn-lt"/>
              </a:rPr>
              <a:pPr algn="ctr" eaLnBrk="1" hangingPunct="1">
                <a:buFont typeface="Arial Narrow" pitchFamily="34" charset="0"/>
                <a:buNone/>
              </a:pPr>
              <a:t>2,7</a:t>
            </a:fld>
            <a:endParaRPr lang="pt-BR" altLang="pt-BR">
              <a:sym typeface="+mn-lt"/>
            </a:endParaRPr>
          </a:p>
        </p:txBody>
      </p:sp>
      <p:sp>
        <p:nvSpPr>
          <p:cNvPr id="155" name="Text Placeholder 83"/>
          <p:cNvSpPr>
            <a:spLocks noGrp="1"/>
          </p:cNvSpPr>
          <p:nvPr>
            <p:custDataLst>
              <p:tags r:id="rId60"/>
            </p:custDataLst>
          </p:nvPr>
        </p:nvSpPr>
        <p:spPr bwMode="gray">
          <a:xfrm>
            <a:off x="7506127" y="4928394"/>
            <a:ext cx="2349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813" tIns="0" rIns="23813" bIns="0" anchor="ctr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buFont typeface="Arial Narrow" pitchFamily="34" charset="0"/>
              <a:buNone/>
            </a:pPr>
            <a:fld id="{8FAEE7A0-5869-496D-B606-DA73DE5A2945}" type="datetime'0'''''''''''''''''''',''''''''''''''''''''''''''''7'''">
              <a:rPr lang="en-US" altLang="pt-BR" b="0">
                <a:solidFill>
                  <a:schemeClr val="bg1"/>
                </a:solidFill>
                <a:sym typeface="+mn-lt"/>
              </a:rPr>
              <a:pPr algn="ctr">
                <a:buFont typeface="Arial Narrow" pitchFamily="34" charset="0"/>
                <a:buNone/>
              </a:pPr>
              <a:t>0,7</a:t>
            </a:fld>
            <a:endParaRPr lang="pt-BR" altLang="pt-BR" b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56" name="Text Placeholder 84"/>
          <p:cNvSpPr>
            <a:spLocks noGrp="1"/>
          </p:cNvSpPr>
          <p:nvPr>
            <p:custDataLst>
              <p:tags r:id="rId61"/>
            </p:custDataLst>
          </p:nvPr>
        </p:nvSpPr>
        <p:spPr bwMode="gray">
          <a:xfrm>
            <a:off x="7506127" y="3999707"/>
            <a:ext cx="2349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813" tIns="0" rIns="23813" bIns="0" anchor="ctr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buFont typeface="Arial Narrow" pitchFamily="34" charset="0"/>
              <a:buNone/>
            </a:pPr>
            <a:fld id="{6463F5C8-8CDF-43CA-A3F5-6F0A5CE02050}" type="datetime'''''''1'''''''''''''''''''',''''''''''9'''">
              <a:rPr lang="en-US" altLang="pt-BR" b="0">
                <a:solidFill>
                  <a:schemeClr val="bg1"/>
                </a:solidFill>
                <a:sym typeface="+mn-lt"/>
              </a:rPr>
              <a:pPr algn="ctr">
                <a:buFont typeface="Arial Narrow" pitchFamily="34" charset="0"/>
                <a:buNone/>
              </a:pPr>
              <a:t>1,9</a:t>
            </a:fld>
            <a:endParaRPr lang="pt-BR" altLang="pt-BR" b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57" name="Text Placeholder 215"/>
          <p:cNvSpPr>
            <a:spLocks noGrp="1"/>
          </p:cNvSpPr>
          <p:nvPr>
            <p:custDataLst>
              <p:tags r:id="rId62"/>
            </p:custDataLst>
          </p:nvPr>
        </p:nvSpPr>
        <p:spPr bwMode="gray">
          <a:xfrm>
            <a:off x="7101314" y="3431382"/>
            <a:ext cx="2349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813" tIns="0" rIns="23813" bIns="0" anchor="b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Font typeface="Arial Narrow" pitchFamily="34" charset="0"/>
              <a:buNone/>
            </a:pPr>
            <a:fld id="{9F453B45-832C-48EF-8257-66869EFA432C}" type="datetime'''''''''''''''''''''''2,''''''3'''">
              <a:rPr lang="en-US" altLang="pt-BR">
                <a:sym typeface="+mn-lt"/>
              </a:rPr>
              <a:pPr algn="ctr" eaLnBrk="1" hangingPunct="1">
                <a:buFont typeface="Arial Narrow" pitchFamily="34" charset="0"/>
                <a:buNone/>
              </a:pPr>
              <a:t>2,3</a:t>
            </a:fld>
            <a:endParaRPr lang="pt-BR" altLang="pt-BR">
              <a:sym typeface="+mn-lt"/>
            </a:endParaRPr>
          </a:p>
        </p:txBody>
      </p:sp>
      <p:sp>
        <p:nvSpPr>
          <p:cNvPr id="158" name="Text Placeholder 81"/>
          <p:cNvSpPr>
            <a:spLocks noGrp="1"/>
          </p:cNvSpPr>
          <p:nvPr>
            <p:custDataLst>
              <p:tags r:id="rId63"/>
            </p:custDataLst>
          </p:nvPr>
        </p:nvSpPr>
        <p:spPr bwMode="gray">
          <a:xfrm>
            <a:off x="7101314" y="4952207"/>
            <a:ext cx="2349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813" tIns="0" rIns="23813" bIns="0" anchor="ctr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buFont typeface="Arial Narrow" pitchFamily="34" charset="0"/>
              <a:buNone/>
            </a:pPr>
            <a:fld id="{C6C17285-9AF7-4A6E-94E1-6257F91665F7}" type="datetime'''''''''''''''''''0'''''''''''''''''''''',''''7'''">
              <a:rPr lang="en-US" altLang="pt-BR" b="0">
                <a:solidFill>
                  <a:schemeClr val="bg1"/>
                </a:solidFill>
                <a:sym typeface="+mn-lt"/>
              </a:rPr>
              <a:pPr algn="ctr">
                <a:buFont typeface="Arial Narrow" pitchFamily="34" charset="0"/>
                <a:buNone/>
              </a:pPr>
              <a:t>0,7</a:t>
            </a:fld>
            <a:endParaRPr lang="pt-BR" altLang="pt-BR" b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59" name="Text Placeholder 75"/>
          <p:cNvSpPr>
            <a:spLocks noGrp="1"/>
          </p:cNvSpPr>
          <p:nvPr>
            <p:custDataLst>
              <p:tags r:id="rId64"/>
            </p:custDataLst>
          </p:nvPr>
        </p:nvSpPr>
        <p:spPr bwMode="gray">
          <a:xfrm>
            <a:off x="5877351" y="4976020"/>
            <a:ext cx="2349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813" tIns="0" rIns="23813" bIns="0" anchor="ctr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buFont typeface="Arial Narrow" pitchFamily="34" charset="0"/>
              <a:buNone/>
            </a:pPr>
            <a:fld id="{F2D043EE-208C-4228-B205-EB3E1A1F4343}" type="datetime'''''''''''''''0'''''''''''''''''''''''',''''''''5'''">
              <a:rPr lang="en-US" altLang="pt-BR" b="0">
                <a:solidFill>
                  <a:schemeClr val="bg1"/>
                </a:solidFill>
                <a:sym typeface="+mn-lt"/>
              </a:rPr>
              <a:pPr algn="ctr">
                <a:buFont typeface="Arial Narrow" pitchFamily="34" charset="0"/>
                <a:buNone/>
              </a:pPr>
              <a:t>0,5</a:t>
            </a:fld>
            <a:endParaRPr lang="pt-BR" altLang="pt-BR" b="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60" name="Text Placeholder 76"/>
          <p:cNvSpPr>
            <a:spLocks noGrp="1"/>
          </p:cNvSpPr>
          <p:nvPr>
            <p:custDataLst>
              <p:tags r:id="rId65"/>
            </p:custDataLst>
          </p:nvPr>
        </p:nvSpPr>
        <p:spPr bwMode="gray">
          <a:xfrm>
            <a:off x="5877352" y="4495007"/>
            <a:ext cx="2349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813" tIns="0" rIns="23813" bIns="0" anchor="ctr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buFont typeface="Arial Narrow" pitchFamily="34" charset="0"/>
              <a:buNone/>
            </a:pPr>
            <a:fld id="{3C10E887-685A-4526-BB16-167F475AFD73}" type="datetime'''1,''''''''''1'''''''">
              <a:rPr lang="en-US" altLang="pt-BR" b="0">
                <a:solidFill>
                  <a:schemeClr val="bg1"/>
                </a:solidFill>
                <a:sym typeface="+mn-lt"/>
              </a:rPr>
              <a:pPr algn="ctr">
                <a:buFont typeface="Arial Narrow" pitchFamily="34" charset="0"/>
                <a:buNone/>
              </a:pPr>
              <a:t>1,1</a:t>
            </a:fld>
            <a:endParaRPr lang="pt-BR" altLang="pt-BR" b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61" name="Text Placeholder 211"/>
          <p:cNvSpPr>
            <a:spLocks noGrp="1"/>
          </p:cNvSpPr>
          <p:nvPr>
            <p:custDataLst>
              <p:tags r:id="rId66"/>
            </p:custDataLst>
          </p:nvPr>
        </p:nvSpPr>
        <p:spPr bwMode="gray">
          <a:xfrm>
            <a:off x="5472539" y="4164807"/>
            <a:ext cx="2349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813" tIns="0" rIns="23813" bIns="0" anchor="b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Font typeface="Arial Narrow" pitchFamily="34" charset="0"/>
              <a:buNone/>
            </a:pPr>
            <a:fld id="{7B3B051E-CC42-4354-8DD7-C9811B1F7001}" type="datetime'''1'''''''''''''''''''',''''''''''3'''''''''''''''''''''">
              <a:rPr lang="en-US" altLang="pt-BR">
                <a:sym typeface="+mn-lt"/>
              </a:rPr>
              <a:pPr algn="ctr" eaLnBrk="1" hangingPunct="1">
                <a:buFont typeface="Arial Narrow" pitchFamily="34" charset="0"/>
                <a:buNone/>
              </a:pPr>
              <a:t>1,3</a:t>
            </a:fld>
            <a:endParaRPr lang="pt-BR" altLang="pt-BR">
              <a:sym typeface="+mn-lt"/>
            </a:endParaRPr>
          </a:p>
        </p:txBody>
      </p:sp>
      <p:sp>
        <p:nvSpPr>
          <p:cNvPr id="162" name="Text Placeholder 73"/>
          <p:cNvSpPr>
            <a:spLocks noGrp="1"/>
          </p:cNvSpPr>
          <p:nvPr>
            <p:custDataLst>
              <p:tags r:id="rId67"/>
            </p:custDataLst>
          </p:nvPr>
        </p:nvSpPr>
        <p:spPr bwMode="gray">
          <a:xfrm>
            <a:off x="5478462" y="4989351"/>
            <a:ext cx="2349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813" tIns="0" rIns="23813" bIns="0" anchor="ctr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buFont typeface="Arial Narrow" pitchFamily="34" charset="0"/>
              <a:buNone/>
            </a:pPr>
            <a:fld id="{69693F82-3300-43CB-8C39-0F43A4BEA979}" type="datetime'''''''''''''''''''''''''''''''0'''''''''''',3'''''''''''''''">
              <a:rPr lang="en-US" altLang="pt-BR" b="0">
                <a:solidFill>
                  <a:schemeClr val="bg1"/>
                </a:solidFill>
                <a:sym typeface="+mn-lt"/>
              </a:rPr>
              <a:pPr algn="ctr">
                <a:buFont typeface="Arial Narrow" pitchFamily="34" charset="0"/>
                <a:buNone/>
              </a:pPr>
              <a:t>0,3</a:t>
            </a:fld>
            <a:endParaRPr lang="pt-BR" altLang="pt-BR" b="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63" name="Text Placeholder 74"/>
          <p:cNvSpPr>
            <a:spLocks noGrp="1"/>
          </p:cNvSpPr>
          <p:nvPr>
            <p:custDataLst>
              <p:tags r:id="rId68"/>
            </p:custDataLst>
          </p:nvPr>
        </p:nvSpPr>
        <p:spPr bwMode="gray">
          <a:xfrm>
            <a:off x="5472539" y="4623594"/>
            <a:ext cx="2349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813" tIns="0" rIns="23813" bIns="0" anchor="ctr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buFont typeface="Arial Narrow" pitchFamily="34" charset="0"/>
              <a:buNone/>
            </a:pPr>
            <a:fld id="{BC3456D2-688C-4564-9050-78E0A5943CBF}" type="datetime'1'''',''''''''''''''''''''''''''''''''''0'''">
              <a:rPr lang="en-US" altLang="pt-BR" b="0">
                <a:solidFill>
                  <a:schemeClr val="bg1"/>
                </a:solidFill>
                <a:sym typeface="+mn-lt"/>
              </a:rPr>
              <a:pPr algn="ctr">
                <a:buFont typeface="Arial Narrow" pitchFamily="34" charset="0"/>
                <a:buNone/>
              </a:pPr>
              <a:t>1,0</a:t>
            </a:fld>
            <a:endParaRPr lang="pt-BR" altLang="pt-BR" b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64" name="Text Placeholder 210"/>
          <p:cNvSpPr>
            <a:spLocks noGrp="1"/>
          </p:cNvSpPr>
          <p:nvPr>
            <p:custDataLst>
              <p:tags r:id="rId69"/>
            </p:custDataLst>
          </p:nvPr>
        </p:nvSpPr>
        <p:spPr bwMode="gray">
          <a:xfrm>
            <a:off x="5062964" y="4221957"/>
            <a:ext cx="2349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813" tIns="0" rIns="23813" bIns="0" anchor="b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Font typeface="Arial Narrow" pitchFamily="34" charset="0"/>
              <a:buNone/>
            </a:pPr>
            <a:fld id="{8CBF1677-6943-48F4-80F7-3A905AB7533E}" type="datetime'''''''''''''''''''1'',''''''''''''''''''''''''''''''''''''''2'">
              <a:rPr lang="en-US" altLang="pt-BR">
                <a:sym typeface="+mn-lt"/>
              </a:rPr>
              <a:pPr algn="ctr" eaLnBrk="1" hangingPunct="1">
                <a:buFont typeface="Arial Narrow" pitchFamily="34" charset="0"/>
                <a:buNone/>
              </a:pPr>
              <a:t>1,2</a:t>
            </a:fld>
            <a:endParaRPr lang="pt-BR" altLang="pt-BR">
              <a:sym typeface="+mn-lt"/>
            </a:endParaRPr>
          </a:p>
        </p:txBody>
      </p:sp>
      <p:sp>
        <p:nvSpPr>
          <p:cNvPr id="165" name="Text Placeholder 71"/>
          <p:cNvSpPr>
            <a:spLocks noGrp="1"/>
          </p:cNvSpPr>
          <p:nvPr>
            <p:custDataLst>
              <p:tags r:id="rId70"/>
            </p:custDataLst>
          </p:nvPr>
        </p:nvSpPr>
        <p:spPr bwMode="gray">
          <a:xfrm>
            <a:off x="5074443" y="4983001"/>
            <a:ext cx="2349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813" tIns="0" rIns="23813" bIns="0" anchor="ctr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buFont typeface="Arial Narrow" pitchFamily="34" charset="0"/>
              <a:buNone/>
            </a:pPr>
            <a:fld id="{C848C2B3-9F61-41F0-B902-CEB39589E510}" type="datetime'''''''''''''''''0'''''''''',''3'''''''''''''''''''''">
              <a:rPr lang="en-US" altLang="pt-BR" b="0">
                <a:solidFill>
                  <a:schemeClr val="bg1"/>
                </a:solidFill>
                <a:sym typeface="+mn-lt"/>
              </a:rPr>
              <a:pPr algn="ctr">
                <a:buFont typeface="Arial Narrow" pitchFamily="34" charset="0"/>
                <a:buNone/>
              </a:pPr>
              <a:t>0,3</a:t>
            </a:fld>
            <a:endParaRPr lang="pt-BR" altLang="pt-BR" b="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66" name="Text Placeholder 72"/>
          <p:cNvSpPr>
            <a:spLocks noGrp="1"/>
          </p:cNvSpPr>
          <p:nvPr>
            <p:custDataLst>
              <p:tags r:id="rId71"/>
            </p:custDataLst>
          </p:nvPr>
        </p:nvSpPr>
        <p:spPr bwMode="gray">
          <a:xfrm>
            <a:off x="5062964" y="4656932"/>
            <a:ext cx="2349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813" tIns="0" rIns="23813" bIns="0" anchor="ctr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buFont typeface="Arial Narrow" pitchFamily="34" charset="0"/>
              <a:buNone/>
            </a:pPr>
            <a:fld id="{94DB6D8E-EE07-422D-A7B0-D5B52AEB507C}" type="datetime'''''''''''''''0'''',''''''''''''''''''''''9'''''''''''''''''''">
              <a:rPr lang="en-US" altLang="pt-BR" b="0">
                <a:solidFill>
                  <a:schemeClr val="bg1"/>
                </a:solidFill>
                <a:sym typeface="+mn-lt"/>
              </a:rPr>
              <a:pPr algn="ctr">
                <a:buFont typeface="Arial Narrow" pitchFamily="34" charset="0"/>
                <a:buNone/>
              </a:pPr>
              <a:t>0,9</a:t>
            </a:fld>
            <a:endParaRPr lang="pt-BR" altLang="pt-BR" b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67" name="TextBox 262"/>
          <p:cNvSpPr txBox="1"/>
          <p:nvPr/>
        </p:nvSpPr>
        <p:spPr>
          <a:xfrm>
            <a:off x="4343827" y="3858419"/>
            <a:ext cx="771525" cy="1524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1100" dirty="0">
                <a:latin typeface="+mn-lt"/>
                <a:cs typeface="Arial Narrow" pitchFamily="34" charset="0"/>
              </a:rPr>
              <a:t>Déficit [%]</a:t>
            </a:r>
          </a:p>
        </p:txBody>
      </p:sp>
      <p:sp>
        <p:nvSpPr>
          <p:cNvPr id="168" name="TextBox 264"/>
          <p:cNvSpPr txBox="1"/>
          <p:nvPr/>
        </p:nvSpPr>
        <p:spPr>
          <a:xfrm>
            <a:off x="4278739" y="3337719"/>
            <a:ext cx="836613" cy="4572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pt-BR" sz="1100" dirty="0">
                <a:latin typeface="+mn-lt"/>
                <a:cs typeface="Arial Narrow" pitchFamily="34" charset="0"/>
              </a:rPr>
              <a:t>Arrecadação Bruta Estado [%]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4571" y="1955289"/>
            <a:ext cx="188913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0129" y="1753120"/>
            <a:ext cx="188913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7294" y="1585404"/>
            <a:ext cx="19812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472" y="1685381"/>
            <a:ext cx="334963" cy="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CaixaDeTexto 99"/>
          <p:cNvSpPr txBox="1"/>
          <p:nvPr/>
        </p:nvSpPr>
        <p:spPr>
          <a:xfrm>
            <a:off x="467544" y="188640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400" b="1" dirty="0" smtClean="0">
                <a:solidFill>
                  <a:schemeClr val="accent1">
                    <a:lumMod val="50000"/>
                  </a:schemeClr>
                </a:solidFill>
              </a:rPr>
              <a:t>As contribuições do Estado para receita e déficit previdenciário em 2014 somaram ~ R$ 3,5 bilhões</a:t>
            </a:r>
            <a:endParaRPr lang="pt-BR" altLang="pt-B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1" name="Notes"/>
          <p:cNvSpPr txBox="1"/>
          <p:nvPr/>
        </p:nvSpPr>
        <p:spPr>
          <a:xfrm>
            <a:off x="210562" y="5879107"/>
            <a:ext cx="3162725" cy="138499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b">
            <a:spAutoFit/>
          </a:bodyPr>
          <a:lstStyle/>
          <a:p>
            <a:pPr>
              <a:lnSpc>
                <a:spcPct val="90000"/>
              </a:lnSpc>
              <a:buSzPct val="100000"/>
              <a:defRPr/>
            </a:pPr>
            <a:r>
              <a:rPr lang="pt-BR" sz="1000" b="0" dirty="0" smtClean="0">
                <a:latin typeface="+mn-lt"/>
                <a:sym typeface="+mn-lt"/>
              </a:rPr>
              <a:t>2)* Contribuição previdenciária ativos/inativos/pensionistas)</a:t>
            </a:r>
            <a:endParaRPr lang="pt-BR" sz="1000" b="0" dirty="0">
              <a:latin typeface="+mn-lt"/>
              <a:sym typeface="+mn-lt"/>
            </a:endParaRPr>
          </a:p>
        </p:txBody>
      </p:sp>
      <p:sp>
        <p:nvSpPr>
          <p:cNvPr id="103" name="Espaço Reservado para Texto 45"/>
          <p:cNvSpPr>
            <a:spLocks noGrp="1"/>
          </p:cNvSpPr>
          <p:nvPr>
            <p:custDataLst>
              <p:tags r:id="rId72"/>
            </p:custDataLst>
          </p:nvPr>
        </p:nvSpPr>
        <p:spPr bwMode="gray">
          <a:xfrm>
            <a:off x="3948888" y="4889975"/>
            <a:ext cx="2349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813" tIns="0" rIns="23813" bIns="0" anchor="ctr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buFont typeface="Arial Narrow" pitchFamily="34" charset="0"/>
              <a:buNone/>
            </a:pPr>
            <a:fld id="{7821A907-69FA-4438-AB49-19D523F1882C}" type="datetime'''''''''''''''''''''''''0'',''9'''''''''''''''''''">
              <a:rPr lang="en-US" altLang="en-US" b="0">
                <a:solidFill>
                  <a:schemeClr val="bg1"/>
                </a:solidFill>
                <a:sym typeface="+mn-lt"/>
              </a:rPr>
              <a:pPr algn="ctr">
                <a:buFont typeface="Arial Narrow" pitchFamily="34" charset="0"/>
                <a:buNone/>
              </a:pPr>
              <a:t>0,9</a:t>
            </a:fld>
            <a:endParaRPr lang="pt-BR" altLang="en-US" b="0" dirty="0">
              <a:solidFill>
                <a:schemeClr val="bg1"/>
              </a:solidFill>
              <a:sym typeface="Arial Narrow" pitchFamily="34" charset="0"/>
            </a:endParaRPr>
          </a:p>
        </p:txBody>
      </p:sp>
      <p:sp>
        <p:nvSpPr>
          <p:cNvPr id="104" name="Espaço Reservado para Texto 46"/>
          <p:cNvSpPr>
            <a:spLocks noGrp="1"/>
          </p:cNvSpPr>
          <p:nvPr>
            <p:custDataLst>
              <p:tags r:id="rId73"/>
            </p:custDataLst>
          </p:nvPr>
        </p:nvSpPr>
        <p:spPr bwMode="gray">
          <a:xfrm>
            <a:off x="3954032" y="4383337"/>
            <a:ext cx="2349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813" tIns="0" rIns="23813" bIns="0" anchor="ctr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buFont typeface="Arial Narrow" pitchFamily="34" charset="0"/>
              <a:buNone/>
            </a:pPr>
            <a:r>
              <a:rPr lang="en-US" altLang="en-US" b="0" dirty="0" smtClean="0">
                <a:solidFill>
                  <a:schemeClr val="bg1"/>
                </a:solidFill>
                <a:sym typeface="Arial Narrow" pitchFamily="34" charset="0"/>
              </a:rPr>
              <a:t>0,7</a:t>
            </a:r>
            <a:endParaRPr lang="pt-BR" altLang="en-US" b="0" dirty="0">
              <a:solidFill>
                <a:schemeClr val="bg1"/>
              </a:solidFill>
              <a:sym typeface="Arial Narrow" pitchFamily="34" charset="0"/>
            </a:endParaRPr>
          </a:p>
        </p:txBody>
      </p:sp>
      <p:grpSp>
        <p:nvGrpSpPr>
          <p:cNvPr id="35" name="Grupo 34"/>
          <p:cNvGrpSpPr/>
          <p:nvPr/>
        </p:nvGrpSpPr>
        <p:grpSpPr>
          <a:xfrm>
            <a:off x="310361" y="1633877"/>
            <a:ext cx="4146504" cy="3793446"/>
            <a:chOff x="-1481410" y="34267"/>
            <a:chExt cx="4146504" cy="3793446"/>
          </a:xfrm>
        </p:grpSpPr>
        <p:graphicFrame>
          <p:nvGraphicFramePr>
            <p:cNvPr id="5" name="Object 9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2568652877"/>
                </p:ext>
              </p:extLst>
            </p:nvPr>
          </p:nvGraphicFramePr>
          <p:xfrm>
            <a:off x="-1481410" y="34267"/>
            <a:ext cx="4146504" cy="3793446"/>
          </p:xfrm>
          <a:graphic>
            <a:graphicData uri="http://schemas.openxmlformats.org/presentationml/2006/ole">
              <p:oleObj spid="_x0000_s8305" name="Chart" r:id="rId93" imgW="4072481" imgH="3804234" progId="Excel.Sheet.8">
                <p:embed/>
              </p:oleObj>
            </a:graphicData>
          </a:graphic>
        </p:graphicFrame>
        <p:sp>
          <p:nvSpPr>
            <p:cNvPr id="32" name="Forma livre 31"/>
            <p:cNvSpPr/>
            <p:nvPr/>
          </p:nvSpPr>
          <p:spPr>
            <a:xfrm>
              <a:off x="-1088858" y="408371"/>
              <a:ext cx="3454400" cy="2824480"/>
            </a:xfrm>
            <a:custGeom>
              <a:avLst/>
              <a:gdLst>
                <a:gd name="connsiteX0" fmla="*/ 0 w 3454400"/>
                <a:gd name="connsiteY0" fmla="*/ 2214880 h 2824480"/>
                <a:gd name="connsiteX1" fmla="*/ 457200 w 3454400"/>
                <a:gd name="connsiteY1" fmla="*/ 2164080 h 2824480"/>
                <a:gd name="connsiteX2" fmla="*/ 883920 w 3454400"/>
                <a:gd name="connsiteY2" fmla="*/ 1889760 h 2824480"/>
                <a:gd name="connsiteX3" fmla="*/ 1320800 w 3454400"/>
                <a:gd name="connsiteY3" fmla="*/ 1747520 h 2824480"/>
                <a:gd name="connsiteX4" fmla="*/ 1747520 w 3454400"/>
                <a:gd name="connsiteY4" fmla="*/ 1452880 h 2824480"/>
                <a:gd name="connsiteX5" fmla="*/ 2184400 w 3454400"/>
                <a:gd name="connsiteY5" fmla="*/ 1117600 h 2824480"/>
                <a:gd name="connsiteX6" fmla="*/ 2621280 w 3454400"/>
                <a:gd name="connsiteY6" fmla="*/ 812800 h 2824480"/>
                <a:gd name="connsiteX7" fmla="*/ 3027680 w 3454400"/>
                <a:gd name="connsiteY7" fmla="*/ 508000 h 2824480"/>
                <a:gd name="connsiteX8" fmla="*/ 3454400 w 3454400"/>
                <a:gd name="connsiteY8" fmla="*/ 0 h 2824480"/>
                <a:gd name="connsiteX9" fmla="*/ 3403600 w 3454400"/>
                <a:gd name="connsiteY9" fmla="*/ 1960880 h 2824480"/>
                <a:gd name="connsiteX10" fmla="*/ 2966720 w 3454400"/>
                <a:gd name="connsiteY10" fmla="*/ 2153920 h 2824480"/>
                <a:gd name="connsiteX11" fmla="*/ 2560320 w 3454400"/>
                <a:gd name="connsiteY11" fmla="*/ 2225040 h 2824480"/>
                <a:gd name="connsiteX12" fmla="*/ 2113280 w 3454400"/>
                <a:gd name="connsiteY12" fmla="*/ 2326640 h 2824480"/>
                <a:gd name="connsiteX13" fmla="*/ 1696720 w 3454400"/>
                <a:gd name="connsiteY13" fmla="*/ 2428240 h 2824480"/>
                <a:gd name="connsiteX14" fmla="*/ 1270000 w 3454400"/>
                <a:gd name="connsiteY14" fmla="*/ 2540000 h 2824480"/>
                <a:gd name="connsiteX15" fmla="*/ 853440 w 3454400"/>
                <a:gd name="connsiteY15" fmla="*/ 2611120 h 2824480"/>
                <a:gd name="connsiteX16" fmla="*/ 426720 w 3454400"/>
                <a:gd name="connsiteY16" fmla="*/ 2804160 h 2824480"/>
                <a:gd name="connsiteX17" fmla="*/ 20320 w 3454400"/>
                <a:gd name="connsiteY17" fmla="*/ 2824480 h 2824480"/>
                <a:gd name="connsiteX18" fmla="*/ 0 w 3454400"/>
                <a:gd name="connsiteY18" fmla="*/ 2214880 h 282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54400" h="2824480">
                  <a:moveTo>
                    <a:pt x="0" y="2214880"/>
                  </a:moveTo>
                  <a:lnTo>
                    <a:pt x="457200" y="2164080"/>
                  </a:lnTo>
                  <a:lnTo>
                    <a:pt x="883920" y="1889760"/>
                  </a:lnTo>
                  <a:lnTo>
                    <a:pt x="1320800" y="1747520"/>
                  </a:lnTo>
                  <a:lnTo>
                    <a:pt x="1747520" y="1452880"/>
                  </a:lnTo>
                  <a:lnTo>
                    <a:pt x="2184400" y="1117600"/>
                  </a:lnTo>
                  <a:lnTo>
                    <a:pt x="2621280" y="812800"/>
                  </a:lnTo>
                  <a:lnTo>
                    <a:pt x="3027680" y="508000"/>
                  </a:lnTo>
                  <a:lnTo>
                    <a:pt x="3454400" y="0"/>
                  </a:lnTo>
                  <a:lnTo>
                    <a:pt x="3403600" y="1960880"/>
                  </a:lnTo>
                  <a:lnTo>
                    <a:pt x="2966720" y="2153920"/>
                  </a:lnTo>
                  <a:lnTo>
                    <a:pt x="2560320" y="2225040"/>
                  </a:lnTo>
                  <a:lnTo>
                    <a:pt x="2113280" y="2326640"/>
                  </a:lnTo>
                  <a:lnTo>
                    <a:pt x="1696720" y="2428240"/>
                  </a:lnTo>
                  <a:lnTo>
                    <a:pt x="1270000" y="2540000"/>
                  </a:lnTo>
                  <a:lnTo>
                    <a:pt x="853440" y="2611120"/>
                  </a:lnTo>
                  <a:lnTo>
                    <a:pt x="426720" y="2804160"/>
                  </a:lnTo>
                  <a:lnTo>
                    <a:pt x="20320" y="2824480"/>
                  </a:lnTo>
                  <a:lnTo>
                    <a:pt x="0" y="221488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9" name="Espaço Reservado para Texto 38"/>
          <p:cNvSpPr>
            <a:spLocks noGrp="1"/>
          </p:cNvSpPr>
          <p:nvPr>
            <p:custDataLst>
              <p:tags r:id="rId74"/>
            </p:custDataLst>
          </p:nvPr>
        </p:nvSpPr>
        <p:spPr bwMode="gray">
          <a:xfrm>
            <a:off x="3894572" y="3728676"/>
            <a:ext cx="2349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813" tIns="0" rIns="23813" bIns="0" anchor="b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buFont typeface="Arial Narrow" pitchFamily="34" charset="0"/>
              <a:buNone/>
            </a:pPr>
            <a:fld id="{6FA0C4AE-BF4E-4CDC-A15B-A97BF3405C7C}" type="datetime'''''''''''''''''''''1'''''''''''''''''''''''''''''''',''''6'">
              <a:rPr lang="en-US" altLang="pt-BR" b="0">
                <a:sym typeface="Arial Narrow" pitchFamily="34" charset="0"/>
              </a:rPr>
              <a:pPr algn="ctr">
                <a:buFont typeface="Arial Narrow" pitchFamily="34" charset="0"/>
                <a:buNone/>
              </a:pPr>
              <a:t>1,6</a:t>
            </a:fld>
            <a:endParaRPr lang="pt-BR" altLang="pt-BR" b="0" dirty="0">
              <a:sym typeface="Arial Narrow" pitchFamily="34" charset="0"/>
            </a:endParaRPr>
          </a:p>
        </p:txBody>
      </p:sp>
      <p:sp>
        <p:nvSpPr>
          <p:cNvPr id="110" name="Text Placeholder 65"/>
          <p:cNvSpPr>
            <a:spLocks noGrp="1"/>
          </p:cNvSpPr>
          <p:nvPr>
            <p:custDataLst>
              <p:tags r:id="rId75"/>
            </p:custDataLst>
          </p:nvPr>
        </p:nvSpPr>
        <p:spPr bwMode="gray">
          <a:xfrm>
            <a:off x="3546227" y="3959051"/>
            <a:ext cx="2349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813" tIns="0" rIns="23813" bIns="0" anchor="b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Font typeface="Arial Narrow" pitchFamily="34" charset="0"/>
              <a:buNone/>
            </a:pPr>
            <a:fld id="{F28E6746-0DB0-47EB-87F6-09CC850EAB16}" type="datetime'''1'''''''''''''''',''''''''''4'''">
              <a:rPr lang="en-US" altLang="pt-BR" b="0">
                <a:sym typeface="Arial Narrow" pitchFamily="34" charset="0"/>
              </a:rPr>
              <a:pPr algn="ctr" eaLnBrk="1" hangingPunct="1">
                <a:buFont typeface="Arial Narrow" pitchFamily="34" charset="0"/>
                <a:buNone/>
              </a:pPr>
              <a:t>1,4</a:t>
            </a:fld>
            <a:endParaRPr lang="pt-BR" altLang="pt-BR" b="0" dirty="0">
              <a:sym typeface="Arial Narrow" pitchFamily="34" charset="0"/>
            </a:endParaRPr>
          </a:p>
        </p:txBody>
      </p:sp>
      <p:sp>
        <p:nvSpPr>
          <p:cNvPr id="111" name="Text Placeholder 39"/>
          <p:cNvSpPr>
            <a:spLocks noGrp="1"/>
          </p:cNvSpPr>
          <p:nvPr>
            <p:custDataLst>
              <p:tags r:id="rId76"/>
            </p:custDataLst>
          </p:nvPr>
        </p:nvSpPr>
        <p:spPr bwMode="gray">
          <a:xfrm>
            <a:off x="3135312" y="4023519"/>
            <a:ext cx="2349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813" tIns="0" rIns="23813" bIns="0" anchor="b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Font typeface="Arial Narrow" pitchFamily="34" charset="0"/>
              <a:buNone/>
            </a:pPr>
            <a:fld id="{FA250D51-B820-49FE-A89E-81DE00E5A0D9}" type="datetime'''1'''''''''''''''''',''''''''3'''''''''''''''''''''''">
              <a:rPr lang="en-US" altLang="pt-BR" b="0">
                <a:sym typeface="+mn-lt"/>
              </a:rPr>
              <a:pPr algn="ctr" eaLnBrk="1" hangingPunct="1">
                <a:buFont typeface="Arial Narrow" pitchFamily="34" charset="0"/>
                <a:buNone/>
              </a:pPr>
              <a:t>1,3</a:t>
            </a:fld>
            <a:endParaRPr lang="pt-BR" altLang="pt-BR" b="0" dirty="0">
              <a:sym typeface="Arial Narrow" pitchFamily="34" charset="0"/>
            </a:endParaRPr>
          </a:p>
        </p:txBody>
      </p:sp>
      <p:sp>
        <p:nvSpPr>
          <p:cNvPr id="112" name="Text Placeholder 38"/>
          <p:cNvSpPr>
            <a:spLocks noGrp="1"/>
          </p:cNvSpPr>
          <p:nvPr>
            <p:custDataLst>
              <p:tags r:id="rId77"/>
            </p:custDataLst>
          </p:nvPr>
        </p:nvSpPr>
        <p:spPr bwMode="gray">
          <a:xfrm>
            <a:off x="2720975" y="4124676"/>
            <a:ext cx="2349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813" tIns="0" rIns="23813" bIns="0" anchor="b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Font typeface="Arial Narrow" pitchFamily="34" charset="0"/>
              <a:buNone/>
            </a:pPr>
            <a:fld id="{39A21EA6-9797-49BC-BC2B-0684343C2E4D}" type="datetime'''''''''''''''''''''''''''''''1'''''',2'''">
              <a:rPr lang="en-US" altLang="pt-BR" b="0">
                <a:sym typeface="+mn-lt"/>
              </a:rPr>
              <a:pPr algn="ctr" eaLnBrk="1" hangingPunct="1">
                <a:buFont typeface="Arial Narrow" pitchFamily="34" charset="0"/>
                <a:buNone/>
              </a:pPr>
              <a:t>1,2</a:t>
            </a:fld>
            <a:endParaRPr lang="pt-BR" altLang="pt-BR" b="0" dirty="0">
              <a:sym typeface="Arial Narrow" pitchFamily="34" charset="0"/>
            </a:endParaRPr>
          </a:p>
        </p:txBody>
      </p:sp>
      <p:sp>
        <p:nvSpPr>
          <p:cNvPr id="113" name="Text Placeholder 37"/>
          <p:cNvSpPr>
            <a:spLocks noGrp="1"/>
          </p:cNvSpPr>
          <p:nvPr>
            <p:custDataLst>
              <p:tags r:id="rId78"/>
            </p:custDataLst>
          </p:nvPr>
        </p:nvSpPr>
        <p:spPr bwMode="gray">
          <a:xfrm>
            <a:off x="2297112" y="4232299"/>
            <a:ext cx="2349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813" tIns="0" rIns="23813" bIns="0" anchor="b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Font typeface="Arial Narrow" pitchFamily="34" charset="0"/>
              <a:buNone/>
            </a:pPr>
            <a:fld id="{AC8D477B-8B2A-4841-B68A-46987C3FE283}" type="datetime'''''1'''''''''''',''''''''''''''''''''''''''''''0'''''''''''''">
              <a:rPr lang="en-US" altLang="pt-BR" b="0">
                <a:sym typeface="+mn-lt"/>
              </a:rPr>
              <a:pPr algn="ctr" eaLnBrk="1" hangingPunct="1">
                <a:buFont typeface="Arial Narrow" pitchFamily="34" charset="0"/>
                <a:buNone/>
              </a:pPr>
              <a:t>1,0</a:t>
            </a:fld>
            <a:endParaRPr lang="pt-BR" altLang="pt-BR" b="0" dirty="0">
              <a:sym typeface="Arial Narrow" pitchFamily="34" charset="0"/>
            </a:endParaRPr>
          </a:p>
        </p:txBody>
      </p:sp>
      <p:sp>
        <p:nvSpPr>
          <p:cNvPr id="114" name="Text Placeholder 36"/>
          <p:cNvSpPr>
            <a:spLocks noGrp="1"/>
          </p:cNvSpPr>
          <p:nvPr>
            <p:custDataLst>
              <p:tags r:id="rId79"/>
            </p:custDataLst>
          </p:nvPr>
        </p:nvSpPr>
        <p:spPr bwMode="gray">
          <a:xfrm>
            <a:off x="1844300" y="4359524"/>
            <a:ext cx="2349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813" tIns="0" rIns="23813" bIns="0" anchor="b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Font typeface="Arial Narrow" pitchFamily="34" charset="0"/>
              <a:buNone/>
            </a:pPr>
            <a:fld id="{DA47EF41-3235-4F8A-B44F-569A169E9C64}" type="datetime'''''''''''0'',''''''''''''''''''''''''''''''''''''''9'''''">
              <a:rPr lang="en-US" altLang="pt-BR" b="0">
                <a:sym typeface="+mn-lt"/>
              </a:rPr>
              <a:pPr algn="ctr" eaLnBrk="1" hangingPunct="1">
                <a:buFont typeface="Arial Narrow" pitchFamily="34" charset="0"/>
                <a:buNone/>
              </a:pPr>
              <a:t>0,9</a:t>
            </a:fld>
            <a:endParaRPr lang="pt-BR" altLang="pt-BR" b="0" dirty="0">
              <a:sym typeface="Arial Narrow" pitchFamily="34" charset="0"/>
            </a:endParaRPr>
          </a:p>
        </p:txBody>
      </p:sp>
      <p:sp>
        <p:nvSpPr>
          <p:cNvPr id="115" name="Text Placeholder 35"/>
          <p:cNvSpPr>
            <a:spLocks noGrp="1"/>
          </p:cNvSpPr>
          <p:nvPr>
            <p:custDataLst>
              <p:tags r:id="rId80"/>
            </p:custDataLst>
          </p:nvPr>
        </p:nvSpPr>
        <p:spPr bwMode="gray">
          <a:xfrm>
            <a:off x="1458912" y="4432079"/>
            <a:ext cx="2349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813" tIns="0" rIns="23813" bIns="0" anchor="b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Font typeface="Arial Narrow" pitchFamily="34" charset="0"/>
              <a:buNone/>
            </a:pPr>
            <a:fld id="{E7227D7E-2698-4FB1-B8B8-45037B76DF2F}" type="datetime'''''''''''''''''''0'''''''''''''',''''''''''''8'''''">
              <a:rPr lang="en-US" altLang="pt-BR" b="0">
                <a:sym typeface="+mn-lt"/>
              </a:rPr>
              <a:pPr algn="ctr" eaLnBrk="1" hangingPunct="1">
                <a:buFont typeface="Arial Narrow" pitchFamily="34" charset="0"/>
                <a:buNone/>
              </a:pPr>
              <a:t>0,8</a:t>
            </a:fld>
            <a:endParaRPr lang="pt-BR" altLang="pt-BR" b="0" dirty="0">
              <a:sym typeface="Arial Narrow" pitchFamily="34" charset="0"/>
            </a:endParaRPr>
          </a:p>
        </p:txBody>
      </p:sp>
      <p:sp>
        <p:nvSpPr>
          <p:cNvPr id="116" name="Text Placeholder 34"/>
          <p:cNvSpPr>
            <a:spLocks noGrp="1"/>
          </p:cNvSpPr>
          <p:nvPr>
            <p:custDataLst>
              <p:tags r:id="rId81"/>
            </p:custDataLst>
          </p:nvPr>
        </p:nvSpPr>
        <p:spPr bwMode="gray">
          <a:xfrm>
            <a:off x="1008003" y="4617244"/>
            <a:ext cx="2349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813" tIns="0" rIns="23813" bIns="0" anchor="b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Font typeface="Arial Narrow" pitchFamily="34" charset="0"/>
              <a:buNone/>
            </a:pPr>
            <a:fld id="{D61CD0E7-3C6B-410C-B240-A250079809D2}" type="datetime'''''''''''''''''0'''''''',''''''''''''''''''''''''6'''''''''''">
              <a:rPr lang="en-US" altLang="pt-BR" b="0">
                <a:sym typeface="+mn-lt"/>
              </a:rPr>
              <a:pPr algn="ctr" eaLnBrk="1" hangingPunct="1">
                <a:buFont typeface="Arial Narrow" pitchFamily="34" charset="0"/>
                <a:buNone/>
              </a:pPr>
              <a:t>0,6</a:t>
            </a:fld>
            <a:endParaRPr lang="pt-BR" altLang="pt-BR" b="0" dirty="0">
              <a:sym typeface="Arial Narrow" pitchFamily="34" charset="0"/>
            </a:endParaRPr>
          </a:p>
        </p:txBody>
      </p:sp>
      <p:sp>
        <p:nvSpPr>
          <p:cNvPr id="117" name="Text Placeholder 33"/>
          <p:cNvSpPr>
            <a:spLocks noGrp="1"/>
          </p:cNvSpPr>
          <p:nvPr>
            <p:custDataLst>
              <p:tags r:id="rId82"/>
            </p:custDataLst>
          </p:nvPr>
        </p:nvSpPr>
        <p:spPr bwMode="gray">
          <a:xfrm>
            <a:off x="624727" y="4634023"/>
            <a:ext cx="2349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813" tIns="0" rIns="23813" bIns="0" anchor="b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Font typeface="Arial Narrow" pitchFamily="34" charset="0"/>
              <a:buNone/>
            </a:pPr>
            <a:fld id="{6C4D0B0C-022B-4597-A43C-0F48304D6408}" type="datetime'''''''''''''''''0'''''''''''''''''',''''''''''5'''''">
              <a:rPr lang="en-US" altLang="pt-BR" b="0">
                <a:sym typeface="+mn-lt"/>
              </a:rPr>
              <a:pPr algn="ctr" eaLnBrk="1" hangingPunct="1">
                <a:buFont typeface="Arial Narrow" pitchFamily="34" charset="0"/>
                <a:buNone/>
              </a:pPr>
              <a:t>0,5</a:t>
            </a:fld>
            <a:endParaRPr lang="pt-BR" altLang="pt-BR" b="0" dirty="0">
              <a:sym typeface="Arial Narrow" pitchFamily="34" charset="0"/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2891170" y="3111337"/>
            <a:ext cx="1452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1600" b="1" dirty="0">
                <a:ea typeface="Arial Narrow" pitchFamily="34" charset="0"/>
                <a:cs typeface="Arial Narrow" pitchFamily="34" charset="0"/>
              </a:rPr>
              <a:t>∑ R$ 13,7 bi</a:t>
            </a:r>
          </a:p>
          <a:p>
            <a:endParaRPr lang="pt-BR" sz="1600" b="1" dirty="0"/>
          </a:p>
        </p:txBody>
      </p:sp>
      <p:pic>
        <p:nvPicPr>
          <p:cNvPr id="70" name="Imagem 69"/>
          <p:cNvPicPr>
            <a:picLocks noChangeAspect="1"/>
          </p:cNvPicPr>
          <p:nvPr/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5438" y="4108523"/>
            <a:ext cx="496800" cy="1210718"/>
          </a:xfrm>
          <a:prstGeom prst="rect">
            <a:avLst/>
          </a:prstGeom>
        </p:spPr>
      </p:pic>
      <p:sp>
        <p:nvSpPr>
          <p:cNvPr id="122" name="Espaço Reservado para Texto 45"/>
          <p:cNvSpPr>
            <a:spLocks noGrp="1"/>
          </p:cNvSpPr>
          <p:nvPr>
            <p:custDataLst>
              <p:tags r:id="rId83"/>
            </p:custDataLst>
          </p:nvPr>
        </p:nvSpPr>
        <p:spPr bwMode="gray">
          <a:xfrm>
            <a:off x="3896324" y="4889974"/>
            <a:ext cx="2349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813" tIns="0" rIns="23813" bIns="0" anchor="ctr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buFont typeface="Arial Narrow" pitchFamily="34" charset="0"/>
              <a:buNone/>
            </a:pPr>
            <a:fld id="{7821A907-69FA-4438-AB49-19D523F1882C}" type="datetime'''''''''''''''''''''''''0'',''9'''''''''''''''''''">
              <a:rPr lang="en-US" altLang="en-US">
                <a:solidFill>
                  <a:schemeClr val="accent1">
                    <a:lumMod val="75000"/>
                  </a:schemeClr>
                </a:solidFill>
                <a:sym typeface="+mn-lt"/>
              </a:rPr>
              <a:pPr algn="ctr">
                <a:buFont typeface="Arial Narrow" pitchFamily="34" charset="0"/>
                <a:buNone/>
              </a:pPr>
              <a:t>0,9</a:t>
            </a:fld>
            <a:endParaRPr lang="pt-BR" altLang="en-US" dirty="0">
              <a:solidFill>
                <a:schemeClr val="accent1">
                  <a:lumMod val="75000"/>
                </a:schemeClr>
              </a:solidFill>
              <a:sym typeface="Arial Narrow" pitchFamily="34" charset="0"/>
            </a:endParaRPr>
          </a:p>
        </p:txBody>
      </p:sp>
      <p:sp>
        <p:nvSpPr>
          <p:cNvPr id="123" name="Espaço Reservado para Texto 46"/>
          <p:cNvSpPr>
            <a:spLocks noGrp="1"/>
          </p:cNvSpPr>
          <p:nvPr>
            <p:custDataLst>
              <p:tags r:id="rId84"/>
            </p:custDataLst>
          </p:nvPr>
        </p:nvSpPr>
        <p:spPr bwMode="gray">
          <a:xfrm>
            <a:off x="3899361" y="4309494"/>
            <a:ext cx="155549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813" tIns="0" rIns="23813" bIns="0" anchor="ctr"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buFont typeface="Arial Narrow" pitchFamily="34" charset="0"/>
              <a:buNone/>
            </a:pPr>
            <a:r>
              <a:rPr lang="en-US" altLang="en-US" sz="1600" dirty="0" smtClean="0">
                <a:solidFill>
                  <a:schemeClr val="accent1">
                    <a:lumMod val="50000"/>
                  </a:schemeClr>
                </a:solidFill>
                <a:sym typeface="Arial Narrow" pitchFamily="34" charset="0"/>
              </a:rPr>
              <a:t>*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sym typeface="Arial Narrow" pitchFamily="34" charset="0"/>
              </a:rPr>
              <a:t>0,7</a:t>
            </a:r>
            <a:endParaRPr lang="pt-BR" altLang="en-US" dirty="0">
              <a:solidFill>
                <a:schemeClr val="accent1">
                  <a:lumMod val="75000"/>
                </a:schemeClr>
              </a:solidFill>
              <a:sym typeface="Arial Narrow" pitchFamily="34" charset="0"/>
            </a:endParaRPr>
          </a:p>
        </p:txBody>
      </p:sp>
      <p:pic>
        <p:nvPicPr>
          <p:cNvPr id="124" name="Imagem 123"/>
          <p:cNvPicPr>
            <a:picLocks noChangeAspect="1"/>
          </p:cNvPicPr>
          <p:nvPr/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3020" y="6309319"/>
            <a:ext cx="481955" cy="57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8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91157"/>
            <a:ext cx="9144000" cy="76623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3020" y="6309319"/>
            <a:ext cx="481955" cy="576617"/>
          </a:xfrm>
          <a:prstGeom prst="rect">
            <a:avLst/>
          </a:prstGeom>
        </p:spPr>
      </p:pic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263394" y="1484784"/>
            <a:ext cx="2448272" cy="19431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rgbClr val="000000"/>
            </a:solidFill>
            <a:round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SALÁRIO DE </a:t>
            </a:r>
            <a:r>
              <a:rPr kumimoji="0" lang="pt-BR" sz="2000" b="1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PARTICIPAÇÃO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(PARCELA ACIMA DO TETO DO INSS)</a:t>
            </a:r>
            <a:endParaRPr kumimoji="0" lang="pt-BR" sz="2000" b="1" i="0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Arial" pitchFamily="34" charset="0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263394" y="3572346"/>
            <a:ext cx="2520280" cy="143986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rgbClr val="000000"/>
            </a:solidFill>
            <a:round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PARCELA ABAIXO DO TETO DO </a:t>
            </a:r>
            <a:r>
              <a:rPr kumimoji="0" lang="pt-BR" b="1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INSS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(R$ 4.663,75)</a:t>
            </a:r>
            <a:endParaRPr kumimoji="0" lang="pt-BR" b="1" i="0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Arial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987824" y="1829271"/>
            <a:ext cx="5703390" cy="109567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defTabSz="215900" eaLnBrk="0" hangingPunct="0">
              <a:lnSpc>
                <a:spcPct val="90000"/>
              </a:lnSpc>
              <a:buFont typeface="Arial Narrow" pitchFamily="34" charset="0"/>
              <a:buChar char="•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1pPr>
            <a:lvl2pPr marL="742950" indent="-285750" defTabSz="215900" eaLnBrk="0" hangingPunct="0">
              <a:lnSpc>
                <a:spcPct val="90000"/>
              </a:lnSpc>
              <a:spcBef>
                <a:spcPts val="1200"/>
              </a:spcBef>
              <a:buFont typeface="Arial Narrow" pitchFamily="34" charset="0"/>
              <a:buChar char="&gt;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2pPr>
            <a:lvl3pPr marL="1143000" indent="-228600" defTabSz="215900" eaLnBrk="0" hangingPunct="0">
              <a:lnSpc>
                <a:spcPct val="90000"/>
              </a:lnSpc>
              <a:spcBef>
                <a:spcPts val="400"/>
              </a:spcBef>
              <a:buFont typeface="Arial Narrow" pitchFamily="34" charset="0"/>
              <a:buChar char="–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3pPr>
            <a:lvl4pPr marL="1600200" indent="-228600" defTabSz="215900" eaLnBrk="0" hangingPunct="0">
              <a:lnSpc>
                <a:spcPct val="90000"/>
              </a:lnSpc>
              <a:spcBef>
                <a:spcPts val="200"/>
              </a:spcBef>
              <a:buFont typeface="Arial Narrow" pitchFamily="34" charset="0"/>
              <a:buChar char="-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4pPr>
            <a:lvl5pPr marL="2057400" indent="-228600" defTabSz="215900" eaLnBrk="0" hangingPunct="0">
              <a:lnSpc>
                <a:spcPct val="93000"/>
              </a:lnSpc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pt-BR" altLang="pt-BR" sz="2400" dirty="0" smtClean="0">
                <a:solidFill>
                  <a:srgbClr val="000000"/>
                </a:solidFill>
                <a:latin typeface="+mn-lt"/>
                <a:ea typeface="MS PGothic" pitchFamily="34" charset="-128"/>
                <a:cs typeface="Arial" pitchFamily="34" charset="0"/>
              </a:rPr>
              <a:t>SCPREV</a:t>
            </a:r>
            <a:r>
              <a:rPr lang="pt-BR" altLang="pt-BR" sz="2350" dirty="0" smtClean="0">
                <a:solidFill>
                  <a:srgbClr val="000000"/>
                </a:solidFill>
                <a:latin typeface="+mn-lt"/>
                <a:ea typeface="MS PGothic" pitchFamily="34" charset="-128"/>
                <a:cs typeface="Arial" pitchFamily="34" charset="0"/>
              </a:rPr>
              <a:t> – Previdência Complementar Pública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pt-BR" altLang="pt-BR" sz="2350" b="1" dirty="0" smtClean="0">
                <a:solidFill>
                  <a:srgbClr val="000000"/>
                </a:solidFill>
                <a:latin typeface="+mn-lt"/>
                <a:ea typeface="MS PGothic" pitchFamily="34" charset="-128"/>
                <a:cs typeface="Arial" pitchFamily="34" charset="0"/>
              </a:rPr>
              <a:t>8% servidor e 8% Estado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pt-BR" altLang="pt-BR" sz="2350" b="1" dirty="0" smtClean="0">
              <a:solidFill>
                <a:srgbClr val="000000"/>
              </a:solidFill>
              <a:latin typeface="+mn-lt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987824" y="3861048"/>
            <a:ext cx="5818923" cy="12239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defTabSz="215900" eaLnBrk="0" hangingPunct="0">
              <a:lnSpc>
                <a:spcPct val="90000"/>
              </a:lnSpc>
              <a:buFont typeface="Arial Narrow" pitchFamily="34" charset="0"/>
              <a:buChar char="•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1pPr>
            <a:lvl2pPr marL="742950" indent="-285750" defTabSz="215900" eaLnBrk="0" hangingPunct="0">
              <a:lnSpc>
                <a:spcPct val="90000"/>
              </a:lnSpc>
              <a:spcBef>
                <a:spcPts val="1200"/>
              </a:spcBef>
              <a:buFont typeface="Arial Narrow" pitchFamily="34" charset="0"/>
              <a:buChar char="&gt;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2pPr>
            <a:lvl3pPr marL="1143000" indent="-228600" defTabSz="215900" eaLnBrk="0" hangingPunct="0">
              <a:lnSpc>
                <a:spcPct val="90000"/>
              </a:lnSpc>
              <a:spcBef>
                <a:spcPts val="400"/>
              </a:spcBef>
              <a:buFont typeface="Arial Narrow" pitchFamily="34" charset="0"/>
              <a:buChar char="–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3pPr>
            <a:lvl4pPr marL="1600200" indent="-228600" defTabSz="215900" eaLnBrk="0" hangingPunct="0">
              <a:lnSpc>
                <a:spcPct val="90000"/>
              </a:lnSpc>
              <a:spcBef>
                <a:spcPts val="200"/>
              </a:spcBef>
              <a:buFont typeface="Arial Narrow" pitchFamily="34" charset="0"/>
              <a:buChar char="-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4pPr>
            <a:lvl5pPr marL="2057400" indent="-228600" defTabSz="215900" eaLnBrk="0" hangingPunct="0">
              <a:lnSpc>
                <a:spcPct val="93000"/>
              </a:lnSpc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pt-BR" altLang="pt-BR" sz="2400" dirty="0" smtClean="0">
                <a:solidFill>
                  <a:srgbClr val="000000"/>
                </a:solidFill>
                <a:latin typeface="+mn-lt"/>
                <a:ea typeface="MS PGothic" pitchFamily="34" charset="-128"/>
                <a:cs typeface="Arial" pitchFamily="34" charset="0"/>
              </a:rPr>
              <a:t>IPREV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pt-BR" altLang="pt-BR" sz="2400" b="1" dirty="0" smtClean="0">
                <a:solidFill>
                  <a:srgbClr val="000000"/>
                </a:solidFill>
                <a:latin typeface="+mn-lt"/>
                <a:ea typeface="MS PGothic" pitchFamily="34" charset="-128"/>
                <a:cs typeface="Arial" pitchFamily="34" charset="0"/>
              </a:rPr>
              <a:t>11% servidor e 11% Estado 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63394" y="194490"/>
            <a:ext cx="842493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pt-BR" altLang="pt-BR" sz="2400" b="1" dirty="0" smtClean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</a:rPr>
              <a:t>Como fica a estrutura da Previdência Complementar</a:t>
            </a:r>
            <a:endParaRPr kumimoji="1" lang="pt-BR" altLang="pt-BR" sz="2400" b="1" dirty="0">
              <a:solidFill>
                <a:schemeClr val="accent1">
                  <a:lumMod val="50000"/>
                </a:schemeClr>
              </a:solidFill>
              <a:ea typeface="MS PGothic" pitchFamily="34" charset="-128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63394" y="620688"/>
            <a:ext cx="777686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 smtClean="0">
                <a:solidFill>
                  <a:schemeClr val="accent1">
                    <a:lumMod val="75000"/>
                  </a:schemeClr>
                </a:solidFill>
              </a:rPr>
              <a:t>Para os novos servidores públicos do Estado de Santa Catarina</a:t>
            </a:r>
            <a:endParaRPr lang="pt-BR" sz="23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01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91157"/>
            <a:ext cx="9144000" cy="76623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3020" y="6309319"/>
            <a:ext cx="481955" cy="576617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3394" y="1124744"/>
            <a:ext cx="8472751" cy="122520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342900" indent="-342900" defTabSz="215900" eaLnBrk="0" hangingPunct="0">
              <a:lnSpc>
                <a:spcPct val="90000"/>
              </a:lnSpc>
              <a:buFont typeface="Arial Narrow" pitchFamily="34" charset="0"/>
              <a:buChar char="•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1pPr>
            <a:lvl2pPr marL="742950" indent="-285750" defTabSz="215900" eaLnBrk="0" hangingPunct="0">
              <a:lnSpc>
                <a:spcPct val="90000"/>
              </a:lnSpc>
              <a:spcBef>
                <a:spcPts val="1200"/>
              </a:spcBef>
              <a:buFont typeface="Arial Narrow" pitchFamily="34" charset="0"/>
              <a:buChar char="&gt;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2pPr>
            <a:lvl3pPr marL="1143000" indent="-228600" defTabSz="215900" eaLnBrk="0" hangingPunct="0">
              <a:lnSpc>
                <a:spcPct val="90000"/>
              </a:lnSpc>
              <a:spcBef>
                <a:spcPts val="400"/>
              </a:spcBef>
              <a:buFont typeface="Arial Narrow" pitchFamily="34" charset="0"/>
              <a:buChar char="–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3pPr>
            <a:lvl4pPr marL="1600200" indent="-228600" defTabSz="215900" eaLnBrk="0" hangingPunct="0">
              <a:lnSpc>
                <a:spcPct val="90000"/>
              </a:lnSpc>
              <a:spcBef>
                <a:spcPts val="200"/>
              </a:spcBef>
              <a:buFont typeface="Arial Narrow" pitchFamily="34" charset="0"/>
              <a:buChar char="-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4pPr>
            <a:lvl5pPr marL="2057400" indent="-228600" defTabSz="215900" eaLnBrk="0" hangingPunct="0">
              <a:lnSpc>
                <a:spcPct val="93000"/>
              </a:lnSpc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342900" marR="0" lvl="0" indent="-342900" defTabSz="2159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BR" altLang="pt-B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 pitchFamily="34" charset="0"/>
                <a:sym typeface="+mn-lt"/>
              </a:rPr>
              <a:t>PORTABILIDADE</a:t>
            </a:r>
          </a:p>
          <a:p>
            <a:pPr marL="342900" marR="0" lvl="0" indent="-342900" defTabSz="2159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BR" altLang="pt-BR" sz="200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MS PGothic" pitchFamily="34" charset="-128"/>
              <a:cs typeface="Arial" pitchFamily="34" charset="0"/>
              <a:sym typeface="+mn-lt"/>
            </a:endParaRPr>
          </a:p>
          <a:p>
            <a:pPr marL="0" marR="0" lvl="0" indent="0" algn="just" defTabSz="2159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pt-BR" altLang="pt-BR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 pitchFamily="34" charset="0"/>
                <a:sym typeface="+mn-lt"/>
              </a:rPr>
              <a:t>O participante pode portar 100% das suas contribuições e do patrocinador para um outro plano de benefício complementar.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63394" y="2715917"/>
            <a:ext cx="8472751" cy="12190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342900" indent="-342900" defTabSz="215900" eaLnBrk="0" hangingPunct="0">
              <a:lnSpc>
                <a:spcPct val="90000"/>
              </a:lnSpc>
              <a:buFont typeface="Arial Narrow" pitchFamily="34" charset="0"/>
              <a:buChar char="•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1pPr>
            <a:lvl2pPr marL="742950" indent="-285750" defTabSz="215900" eaLnBrk="0" hangingPunct="0">
              <a:lnSpc>
                <a:spcPct val="90000"/>
              </a:lnSpc>
              <a:spcBef>
                <a:spcPts val="1200"/>
              </a:spcBef>
              <a:buFont typeface="Arial Narrow" pitchFamily="34" charset="0"/>
              <a:buChar char="&gt;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2pPr>
            <a:lvl3pPr marL="1143000" indent="-228600" defTabSz="215900" eaLnBrk="0" hangingPunct="0">
              <a:lnSpc>
                <a:spcPct val="90000"/>
              </a:lnSpc>
              <a:spcBef>
                <a:spcPts val="400"/>
              </a:spcBef>
              <a:buFont typeface="Arial Narrow" pitchFamily="34" charset="0"/>
              <a:buChar char="–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3pPr>
            <a:lvl4pPr marL="1600200" indent="-228600" defTabSz="215900" eaLnBrk="0" hangingPunct="0">
              <a:lnSpc>
                <a:spcPct val="90000"/>
              </a:lnSpc>
              <a:spcBef>
                <a:spcPts val="200"/>
              </a:spcBef>
              <a:buFont typeface="Arial Narrow" pitchFamily="34" charset="0"/>
              <a:buChar char="-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4pPr>
            <a:lvl5pPr marL="2057400" indent="-228600" defTabSz="215900" eaLnBrk="0" hangingPunct="0">
              <a:lnSpc>
                <a:spcPct val="93000"/>
              </a:lnSpc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342900" marR="0" lvl="0" indent="-342900" defTabSz="2159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BR" altLang="pt-B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 pitchFamily="34" charset="0"/>
                <a:sym typeface="+mn-lt"/>
              </a:rPr>
              <a:t>AUTOPATROCÍNIO</a:t>
            </a:r>
          </a:p>
          <a:p>
            <a:pPr marL="342900" marR="0" lvl="0" indent="-342900" defTabSz="2159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BR" altLang="pt-BR" sz="200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MS PGothic" pitchFamily="34" charset="-128"/>
              <a:cs typeface="Arial" pitchFamily="34" charset="0"/>
              <a:sym typeface="+mn-lt"/>
            </a:endParaRPr>
          </a:p>
          <a:p>
            <a:pPr marL="0" marR="0" lvl="0" indent="0" algn="just" defTabSz="2159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pt-BR" altLang="pt-BR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 pitchFamily="34" charset="0"/>
                <a:sym typeface="+mn-lt"/>
              </a:rPr>
              <a:t>O participante pode continuar contribuindo para o Plano de Benefícios, sendo responsável pela sua contribuição e a do patrocinador.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63394" y="4310486"/>
            <a:ext cx="8472751" cy="12765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342900" indent="-342900" defTabSz="215900" eaLnBrk="0" hangingPunct="0">
              <a:lnSpc>
                <a:spcPct val="90000"/>
              </a:lnSpc>
              <a:buFont typeface="Arial Narrow" pitchFamily="34" charset="0"/>
              <a:buChar char="•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1pPr>
            <a:lvl2pPr marL="742950" indent="-285750" defTabSz="215900" eaLnBrk="0" hangingPunct="0">
              <a:lnSpc>
                <a:spcPct val="90000"/>
              </a:lnSpc>
              <a:spcBef>
                <a:spcPts val="1200"/>
              </a:spcBef>
              <a:buFont typeface="Arial Narrow" pitchFamily="34" charset="0"/>
              <a:buChar char="&gt;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2pPr>
            <a:lvl3pPr marL="1143000" indent="-228600" defTabSz="215900" eaLnBrk="0" hangingPunct="0">
              <a:lnSpc>
                <a:spcPct val="90000"/>
              </a:lnSpc>
              <a:spcBef>
                <a:spcPts val="400"/>
              </a:spcBef>
              <a:buFont typeface="Arial Narrow" pitchFamily="34" charset="0"/>
              <a:buChar char="–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3pPr>
            <a:lvl4pPr marL="1600200" indent="-228600" defTabSz="215900" eaLnBrk="0" hangingPunct="0">
              <a:lnSpc>
                <a:spcPct val="90000"/>
              </a:lnSpc>
              <a:spcBef>
                <a:spcPts val="200"/>
              </a:spcBef>
              <a:buFont typeface="Arial Narrow" pitchFamily="34" charset="0"/>
              <a:buChar char="-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4pPr>
            <a:lvl5pPr marL="2057400" indent="-228600" defTabSz="215900" eaLnBrk="0" hangingPunct="0">
              <a:lnSpc>
                <a:spcPct val="93000"/>
              </a:lnSpc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342900" marR="0" lvl="0" indent="-342900" defTabSz="2159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BR" altLang="pt-B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 pitchFamily="34" charset="0"/>
                <a:sym typeface="+mn-lt"/>
              </a:rPr>
              <a:t>BENEFÍCIO PROPORCIONAL DIFERIDO</a:t>
            </a:r>
          </a:p>
          <a:p>
            <a:pPr marL="342900" marR="0" lvl="0" indent="-342900" defTabSz="2159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BR" altLang="pt-BR" sz="200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MS PGothic" pitchFamily="34" charset="-128"/>
              <a:cs typeface="Arial" pitchFamily="34" charset="0"/>
              <a:sym typeface="+mn-lt"/>
            </a:endParaRPr>
          </a:p>
          <a:p>
            <a:pPr marL="0" marR="0" lvl="0" indent="0" algn="just" defTabSz="2159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pt-BR" altLang="pt-BR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 pitchFamily="34" charset="0"/>
                <a:sym typeface="+mn-lt"/>
              </a:rPr>
              <a:t>O participante pode continuar como Optante, sem contribuir, e receber, no momento da aposentadoria, um benefício proporcional ao seu saldo de cotas.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63394" y="194490"/>
            <a:ext cx="842493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pt-BR" altLang="pt-BR" sz="2400" b="1" dirty="0" smtClean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</a:rPr>
              <a:t>Saída do participante</a:t>
            </a:r>
            <a:endParaRPr kumimoji="1" lang="pt-BR" altLang="pt-BR" sz="2400" b="1" dirty="0">
              <a:solidFill>
                <a:schemeClr val="accent1">
                  <a:lumMod val="50000"/>
                </a:scheme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002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91157"/>
            <a:ext cx="9144000" cy="76623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3020" y="6309319"/>
            <a:ext cx="481955" cy="576617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263394" y="194490"/>
            <a:ext cx="842493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pt-BR" altLang="pt-BR" sz="2400" b="1" dirty="0" smtClean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</a:rPr>
              <a:t>Benefícios</a:t>
            </a:r>
            <a:endParaRPr kumimoji="1" lang="pt-BR" altLang="pt-BR" sz="2400" b="1" dirty="0">
              <a:solidFill>
                <a:schemeClr val="accent1">
                  <a:lumMod val="50000"/>
                </a:schemeClr>
              </a:solidFill>
              <a:ea typeface="MS PGothic" pitchFamily="34" charset="-128"/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251520" y="1196752"/>
            <a:ext cx="8568952" cy="4247160"/>
            <a:chOff x="380189" y="844076"/>
            <a:chExt cx="8156898" cy="3815112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3041734" y="935233"/>
              <a:ext cx="5232797" cy="60861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defTabSz="215900" eaLnBrk="0" hangingPunct="0">
                <a:lnSpc>
                  <a:spcPct val="90000"/>
                </a:lnSpc>
                <a:buFont typeface="Arial Narrow" pitchFamily="34" charset="0"/>
                <a:buChar char="•"/>
                <a:defRPr sz="2100">
                  <a:solidFill>
                    <a:schemeClr val="tx1"/>
                  </a:solidFill>
                  <a:latin typeface="Arial Narrow" pitchFamily="34" charset="0"/>
                  <a:sym typeface="+mn-lt"/>
                </a:defRPr>
              </a:lvl1pPr>
              <a:lvl2pPr marL="742950" indent="-285750" defTabSz="215900" eaLnBrk="0" hangingPunct="0">
                <a:lnSpc>
                  <a:spcPct val="90000"/>
                </a:lnSpc>
                <a:spcBef>
                  <a:spcPts val="1200"/>
                </a:spcBef>
                <a:buFont typeface="Arial Narrow" pitchFamily="34" charset="0"/>
                <a:buChar char="&gt;"/>
                <a:defRPr sz="2100">
                  <a:solidFill>
                    <a:schemeClr val="tx1"/>
                  </a:solidFill>
                  <a:latin typeface="Arial Narrow" pitchFamily="34" charset="0"/>
                  <a:sym typeface="+mn-lt"/>
                </a:defRPr>
              </a:lvl2pPr>
              <a:lvl3pPr marL="1143000" indent="-228600" defTabSz="215900" eaLnBrk="0" hangingPunct="0">
                <a:lnSpc>
                  <a:spcPct val="90000"/>
                </a:lnSpc>
                <a:spcBef>
                  <a:spcPts val="400"/>
                </a:spcBef>
                <a:buFont typeface="Arial Narrow" pitchFamily="34" charset="0"/>
                <a:buChar char="–"/>
                <a:defRPr sz="2100">
                  <a:solidFill>
                    <a:schemeClr val="tx1"/>
                  </a:solidFill>
                  <a:latin typeface="Arial Narrow" pitchFamily="34" charset="0"/>
                  <a:sym typeface="+mn-lt"/>
                </a:defRPr>
              </a:lvl3pPr>
              <a:lvl4pPr marL="1600200" indent="-228600" defTabSz="215900" eaLnBrk="0" hangingPunct="0">
                <a:lnSpc>
                  <a:spcPct val="90000"/>
                </a:lnSpc>
                <a:spcBef>
                  <a:spcPts val="200"/>
                </a:spcBef>
                <a:buFont typeface="Arial Narrow" pitchFamily="34" charset="0"/>
                <a:buChar char="-"/>
                <a:defRPr sz="2100">
                  <a:solidFill>
                    <a:schemeClr val="tx1"/>
                  </a:solidFill>
                  <a:latin typeface="Arial Narrow" pitchFamily="34" charset="0"/>
                  <a:sym typeface="+mn-lt"/>
                </a:defRPr>
              </a:lvl4pPr>
              <a:lvl5pPr marL="2057400" indent="-228600" defTabSz="215900" eaLnBrk="0" hangingPunct="0">
                <a:lnSpc>
                  <a:spcPct val="93000"/>
                </a:lnSpc>
                <a:buFont typeface="Arial Narrow" pitchFamily="34" charset="0"/>
                <a:buChar char="»"/>
                <a:defRPr sz="17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defTabSz="2159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Font typeface="Arial Narrow" pitchFamily="34" charset="0"/>
                <a:buChar char="»"/>
                <a:defRPr sz="17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defTabSz="2159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Font typeface="Arial Narrow" pitchFamily="34" charset="0"/>
                <a:buChar char="»"/>
                <a:defRPr sz="17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defTabSz="2159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Font typeface="Arial Narrow" pitchFamily="34" charset="0"/>
                <a:buChar char="»"/>
                <a:defRPr sz="17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defTabSz="2159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Font typeface="Arial Narrow" pitchFamily="34" charset="0"/>
                <a:buChar char="»"/>
                <a:defRPr sz="17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pt-BR" altLang="pt-BR" sz="1800" dirty="0" smtClean="0">
                  <a:solidFill>
                    <a:schemeClr val="accent1">
                      <a:lumMod val="50000"/>
                    </a:schemeClr>
                  </a:solidFill>
                  <a:latin typeface="Tahoma" pitchFamily="34" charset="0"/>
                  <a:ea typeface="MS PGothic" pitchFamily="34" charset="-128"/>
                  <a:cs typeface="Arial" pitchFamily="34" charset="0"/>
                </a:rPr>
                <a:t>Benefício programado em forma de renda mensal não vitalícia.</a:t>
              </a:r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380189" y="844076"/>
              <a:ext cx="2123301" cy="79092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>
              <a:prstShdw prst="shdw17" dist="17961" dir="2700000">
                <a:srgbClr val="000000">
                  <a:gamma/>
                  <a:shade val="60000"/>
                  <a:invGamma/>
                </a:srgbClr>
              </a:prstShdw>
            </a:effectLst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cs typeface="Arial" pitchFamily="34" charset="0"/>
                </a:rPr>
                <a:t>APOSENTADORIA</a:t>
              </a:r>
            </a:p>
          </p:txBody>
        </p:sp>
        <p:sp>
          <p:nvSpPr>
            <p:cNvPr id="9" name="AutoShape 19"/>
            <p:cNvSpPr>
              <a:spLocks noChangeArrowheads="1"/>
            </p:cNvSpPr>
            <p:nvPr/>
          </p:nvSpPr>
          <p:spPr bwMode="auto">
            <a:xfrm>
              <a:off x="380189" y="1852138"/>
              <a:ext cx="2123301" cy="79092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>
              <a:prstShdw prst="shdw17" dist="17961" dir="2700000">
                <a:srgbClr val="000000">
                  <a:gamma/>
                  <a:shade val="60000"/>
                  <a:invGamma/>
                </a:srgbClr>
              </a:prstShdw>
            </a:effectLst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cs typeface="Arial" pitchFamily="34" charset="0"/>
                </a:rPr>
                <a:t>INVALIDEZ</a:t>
              </a:r>
            </a:p>
          </p:txBody>
        </p:sp>
        <p:sp>
          <p:nvSpPr>
            <p:cNvPr id="10" name="AutoShape 20"/>
            <p:cNvSpPr>
              <a:spLocks noChangeArrowheads="1"/>
            </p:cNvSpPr>
            <p:nvPr/>
          </p:nvSpPr>
          <p:spPr bwMode="auto">
            <a:xfrm>
              <a:off x="380189" y="2860201"/>
              <a:ext cx="2123301" cy="79092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>
              <a:prstShdw prst="shdw17" dist="17961" dir="2700000">
                <a:srgbClr val="000000">
                  <a:gamma/>
                  <a:shade val="60000"/>
                  <a:invGamma/>
                </a:srgbClr>
              </a:prstShdw>
            </a:effectLst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cs typeface="Arial" pitchFamily="34" charset="0"/>
                </a:rPr>
                <a:t>PENSÃO POR MORTE</a:t>
              </a:r>
            </a:p>
          </p:txBody>
        </p:sp>
        <p:sp>
          <p:nvSpPr>
            <p:cNvPr id="11" name="AutoShape 21"/>
            <p:cNvSpPr>
              <a:spLocks noChangeArrowheads="1"/>
            </p:cNvSpPr>
            <p:nvPr/>
          </p:nvSpPr>
          <p:spPr bwMode="auto">
            <a:xfrm>
              <a:off x="380189" y="3868263"/>
              <a:ext cx="2123301" cy="79092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>
              <a:prstShdw prst="shdw17" dist="17961" dir="2700000">
                <a:srgbClr val="000000">
                  <a:gamma/>
                  <a:shade val="60000"/>
                  <a:invGamma/>
                </a:srgbClr>
              </a:prstShdw>
            </a:effectLst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cs typeface="Arial" pitchFamily="34" charset="0"/>
                </a:rPr>
                <a:t>LONGEVIDADE</a:t>
              </a:r>
            </a:p>
          </p:txBody>
        </p:sp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3041734" y="2334976"/>
              <a:ext cx="5043543" cy="91291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defTabSz="215900" eaLnBrk="0" hangingPunct="0">
                <a:lnSpc>
                  <a:spcPct val="90000"/>
                </a:lnSpc>
                <a:buFont typeface="Arial Narrow" pitchFamily="34" charset="0"/>
                <a:buChar char="•"/>
                <a:defRPr sz="2100">
                  <a:solidFill>
                    <a:schemeClr val="tx1"/>
                  </a:solidFill>
                  <a:latin typeface="Arial Narrow" pitchFamily="34" charset="0"/>
                  <a:sym typeface="+mn-lt"/>
                </a:defRPr>
              </a:lvl1pPr>
              <a:lvl2pPr marL="742950" indent="-285750" defTabSz="215900" eaLnBrk="0" hangingPunct="0">
                <a:lnSpc>
                  <a:spcPct val="90000"/>
                </a:lnSpc>
                <a:spcBef>
                  <a:spcPts val="1200"/>
                </a:spcBef>
                <a:buFont typeface="Arial Narrow" pitchFamily="34" charset="0"/>
                <a:buChar char="&gt;"/>
                <a:defRPr sz="2100">
                  <a:solidFill>
                    <a:schemeClr val="tx1"/>
                  </a:solidFill>
                  <a:latin typeface="Arial Narrow" pitchFamily="34" charset="0"/>
                  <a:sym typeface="+mn-lt"/>
                </a:defRPr>
              </a:lvl2pPr>
              <a:lvl3pPr marL="1143000" indent="-228600" defTabSz="215900" eaLnBrk="0" hangingPunct="0">
                <a:lnSpc>
                  <a:spcPct val="90000"/>
                </a:lnSpc>
                <a:spcBef>
                  <a:spcPts val="400"/>
                </a:spcBef>
                <a:buFont typeface="Arial Narrow" pitchFamily="34" charset="0"/>
                <a:buChar char="–"/>
                <a:defRPr sz="2100">
                  <a:solidFill>
                    <a:schemeClr val="tx1"/>
                  </a:solidFill>
                  <a:latin typeface="Arial Narrow" pitchFamily="34" charset="0"/>
                  <a:sym typeface="+mn-lt"/>
                </a:defRPr>
              </a:lvl3pPr>
              <a:lvl4pPr marL="1600200" indent="-228600" defTabSz="215900" eaLnBrk="0" hangingPunct="0">
                <a:lnSpc>
                  <a:spcPct val="90000"/>
                </a:lnSpc>
                <a:spcBef>
                  <a:spcPts val="200"/>
                </a:spcBef>
                <a:buFont typeface="Arial Narrow" pitchFamily="34" charset="0"/>
                <a:buChar char="-"/>
                <a:defRPr sz="2100">
                  <a:solidFill>
                    <a:schemeClr val="tx1"/>
                  </a:solidFill>
                  <a:latin typeface="Arial Narrow" pitchFamily="34" charset="0"/>
                  <a:sym typeface="+mn-lt"/>
                </a:defRPr>
              </a:lvl4pPr>
              <a:lvl5pPr marL="2057400" indent="-228600" defTabSz="215900" eaLnBrk="0" hangingPunct="0">
                <a:lnSpc>
                  <a:spcPct val="93000"/>
                </a:lnSpc>
                <a:buFont typeface="Arial Narrow" pitchFamily="34" charset="0"/>
                <a:buChar char="»"/>
                <a:defRPr sz="17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defTabSz="2159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Font typeface="Arial Narrow" pitchFamily="34" charset="0"/>
                <a:buChar char="»"/>
                <a:defRPr sz="17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defTabSz="2159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Font typeface="Arial Narrow" pitchFamily="34" charset="0"/>
                <a:buChar char="»"/>
                <a:defRPr sz="17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defTabSz="2159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Font typeface="Arial Narrow" pitchFamily="34" charset="0"/>
                <a:buChar char="»"/>
                <a:defRPr sz="17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defTabSz="2159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Font typeface="Arial Narrow" pitchFamily="34" charset="0"/>
                <a:buChar char="»"/>
                <a:defRPr sz="17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pt-BR" altLang="pt-BR" sz="1800" dirty="0" smtClean="0">
                  <a:solidFill>
                    <a:schemeClr val="accent1">
                      <a:lumMod val="50000"/>
                    </a:schemeClr>
                  </a:solidFill>
                  <a:latin typeface="Tahoma" pitchFamily="34" charset="0"/>
                  <a:ea typeface="MS PGothic" pitchFamily="34" charset="-128"/>
                  <a:cs typeface="Arial" pitchFamily="34" charset="0"/>
                </a:rPr>
                <a:t>Benefício de Risco em forma de renda </a:t>
              </a:r>
              <a:r>
                <a:rPr lang="pt-BR" altLang="pt-BR" sz="1800" dirty="0">
                  <a:solidFill>
                    <a:schemeClr val="accent1">
                      <a:lumMod val="50000"/>
                    </a:schemeClr>
                  </a:solidFill>
                  <a:latin typeface="Tahoma" pitchFamily="34" charset="0"/>
                  <a:ea typeface="MS PGothic" pitchFamily="34" charset="-128"/>
                  <a:cs typeface="Arial" pitchFamily="34" charset="0"/>
                </a:rPr>
                <a:t>m</a:t>
              </a:r>
              <a:r>
                <a:rPr lang="pt-BR" altLang="pt-BR" sz="1800" dirty="0" smtClean="0">
                  <a:solidFill>
                    <a:schemeClr val="accent1">
                      <a:lumMod val="50000"/>
                    </a:schemeClr>
                  </a:solidFill>
                  <a:latin typeface="Tahoma" pitchFamily="34" charset="0"/>
                  <a:ea typeface="MS PGothic" pitchFamily="34" charset="-128"/>
                  <a:cs typeface="Arial" pitchFamily="34" charset="0"/>
                </a:rPr>
                <a:t>ensal não vitalícia. Cobertura contratada com Seguradora ou fundo próprio.</a:t>
              </a:r>
            </a:p>
          </p:txBody>
        </p:sp>
        <p:sp>
          <p:nvSpPr>
            <p:cNvPr id="18" name="Rectangle 2"/>
            <p:cNvSpPr>
              <a:spLocks noChangeArrowheads="1"/>
            </p:cNvSpPr>
            <p:nvPr/>
          </p:nvSpPr>
          <p:spPr bwMode="auto">
            <a:xfrm>
              <a:off x="3029858" y="3973575"/>
              <a:ext cx="5507229" cy="60861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defTabSz="215900" eaLnBrk="0" hangingPunct="0">
                <a:lnSpc>
                  <a:spcPct val="90000"/>
                </a:lnSpc>
                <a:buFont typeface="Arial Narrow" pitchFamily="34" charset="0"/>
                <a:buChar char="•"/>
                <a:defRPr sz="2100">
                  <a:solidFill>
                    <a:schemeClr val="tx1"/>
                  </a:solidFill>
                  <a:latin typeface="Arial Narrow" pitchFamily="34" charset="0"/>
                  <a:sym typeface="+mn-lt"/>
                </a:defRPr>
              </a:lvl1pPr>
              <a:lvl2pPr marL="742950" indent="-285750" defTabSz="215900" eaLnBrk="0" hangingPunct="0">
                <a:lnSpc>
                  <a:spcPct val="90000"/>
                </a:lnSpc>
                <a:spcBef>
                  <a:spcPts val="1200"/>
                </a:spcBef>
                <a:buFont typeface="Arial Narrow" pitchFamily="34" charset="0"/>
                <a:buChar char="&gt;"/>
                <a:defRPr sz="2100">
                  <a:solidFill>
                    <a:schemeClr val="tx1"/>
                  </a:solidFill>
                  <a:latin typeface="Arial Narrow" pitchFamily="34" charset="0"/>
                  <a:sym typeface="+mn-lt"/>
                </a:defRPr>
              </a:lvl2pPr>
              <a:lvl3pPr marL="1143000" indent="-228600" defTabSz="215900" eaLnBrk="0" hangingPunct="0">
                <a:lnSpc>
                  <a:spcPct val="90000"/>
                </a:lnSpc>
                <a:spcBef>
                  <a:spcPts val="400"/>
                </a:spcBef>
                <a:buFont typeface="Arial Narrow" pitchFamily="34" charset="0"/>
                <a:buChar char="–"/>
                <a:defRPr sz="2100">
                  <a:solidFill>
                    <a:schemeClr val="tx1"/>
                  </a:solidFill>
                  <a:latin typeface="Arial Narrow" pitchFamily="34" charset="0"/>
                  <a:sym typeface="+mn-lt"/>
                </a:defRPr>
              </a:lvl3pPr>
              <a:lvl4pPr marL="1600200" indent="-228600" defTabSz="215900" eaLnBrk="0" hangingPunct="0">
                <a:lnSpc>
                  <a:spcPct val="90000"/>
                </a:lnSpc>
                <a:spcBef>
                  <a:spcPts val="200"/>
                </a:spcBef>
                <a:buFont typeface="Arial Narrow" pitchFamily="34" charset="0"/>
                <a:buChar char="-"/>
                <a:defRPr sz="2100">
                  <a:solidFill>
                    <a:schemeClr val="tx1"/>
                  </a:solidFill>
                  <a:latin typeface="Arial Narrow" pitchFamily="34" charset="0"/>
                  <a:sym typeface="+mn-lt"/>
                </a:defRPr>
              </a:lvl4pPr>
              <a:lvl5pPr marL="2057400" indent="-228600" defTabSz="215900" eaLnBrk="0" hangingPunct="0">
                <a:lnSpc>
                  <a:spcPct val="93000"/>
                </a:lnSpc>
                <a:buFont typeface="Arial Narrow" pitchFamily="34" charset="0"/>
                <a:buChar char="»"/>
                <a:defRPr sz="17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defTabSz="2159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Font typeface="Arial Narrow" pitchFamily="34" charset="0"/>
                <a:buChar char="»"/>
                <a:defRPr sz="17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defTabSz="2159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Font typeface="Arial Narrow" pitchFamily="34" charset="0"/>
                <a:buChar char="»"/>
                <a:defRPr sz="17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defTabSz="2159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Font typeface="Arial Narrow" pitchFamily="34" charset="0"/>
                <a:buChar char="»"/>
                <a:defRPr sz="17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defTabSz="2159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Font typeface="Arial Narrow" pitchFamily="34" charset="0"/>
                <a:buChar char="»"/>
                <a:defRPr sz="17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pt-BR" altLang="pt-BR" sz="1800" dirty="0" smtClean="0">
                  <a:solidFill>
                    <a:schemeClr val="accent1">
                      <a:lumMod val="50000"/>
                    </a:schemeClr>
                  </a:solidFill>
                  <a:latin typeface="Tahoma" pitchFamily="34" charset="0"/>
                  <a:ea typeface="MS PGothic" pitchFamily="34" charset="-128"/>
                  <a:cs typeface="Arial" pitchFamily="34" charset="0"/>
                </a:rPr>
                <a:t>Benefício de Risco em forma de renda mensal vitalícia.</a:t>
              </a:r>
            </a:p>
          </p:txBody>
        </p:sp>
        <p:sp>
          <p:nvSpPr>
            <p:cNvPr id="3" name="Chave direita 2"/>
            <p:cNvSpPr/>
            <p:nvPr/>
          </p:nvSpPr>
          <p:spPr>
            <a:xfrm>
              <a:off x="2626423" y="930784"/>
              <a:ext cx="252917" cy="629476"/>
            </a:xfrm>
            <a:prstGeom prst="rightBrace">
              <a:avLst/>
            </a:prstGeom>
            <a:solidFill>
              <a:srgbClr val="FFFFFF"/>
            </a:solidFill>
            <a:ln w="4445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b="1" dirty="0"/>
            </a:p>
          </p:txBody>
        </p:sp>
        <p:sp>
          <p:nvSpPr>
            <p:cNvPr id="21" name="Chave direita 20"/>
            <p:cNvSpPr/>
            <p:nvPr/>
          </p:nvSpPr>
          <p:spPr>
            <a:xfrm>
              <a:off x="2627784" y="2008314"/>
              <a:ext cx="250194" cy="1566240"/>
            </a:xfrm>
            <a:prstGeom prst="rightBrace">
              <a:avLst/>
            </a:prstGeom>
            <a:solidFill>
              <a:srgbClr val="FFFFFF"/>
            </a:solidFill>
            <a:ln w="4445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b="1" dirty="0"/>
            </a:p>
          </p:txBody>
        </p:sp>
        <p:sp>
          <p:nvSpPr>
            <p:cNvPr id="22" name="Chave direita 21"/>
            <p:cNvSpPr/>
            <p:nvPr/>
          </p:nvSpPr>
          <p:spPr>
            <a:xfrm>
              <a:off x="2626423" y="3956687"/>
              <a:ext cx="252917" cy="629476"/>
            </a:xfrm>
            <a:prstGeom prst="rightBrace">
              <a:avLst/>
            </a:prstGeom>
            <a:solidFill>
              <a:srgbClr val="FFFFFF"/>
            </a:solidFill>
            <a:ln w="4445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16052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91157"/>
            <a:ext cx="9144000" cy="76623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3020" y="6309319"/>
            <a:ext cx="481955" cy="576617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2402230901"/>
              </p:ext>
            </p:extLst>
          </p:nvPr>
        </p:nvGraphicFramePr>
        <p:xfrm>
          <a:off x="321222" y="1268760"/>
          <a:ext cx="8501555" cy="2211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263394" y="3573016"/>
            <a:ext cx="2148366" cy="2462213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1600" i="0" u="none" strike="noStrike" kern="0" cap="none" spc="0" normalizeH="0" baseline="0" noProof="0" dirty="0">
                <a:ln>
                  <a:noFill/>
                </a:ln>
                <a:solidFill>
                  <a:srgbClr val="1F2052"/>
                </a:solidFill>
                <a:effectLst/>
                <a:uLnTx/>
                <a:uFillTx/>
                <a:cs typeface="Arial" charset="0"/>
              </a:rPr>
              <a:t>Saldos de conta individualizados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1600" i="0" u="none" strike="noStrike" kern="0" cap="none" spc="0" normalizeH="0" baseline="0" noProof="0" dirty="0">
                <a:ln>
                  <a:noFill/>
                </a:ln>
                <a:solidFill>
                  <a:srgbClr val="1F2052"/>
                </a:solidFill>
                <a:effectLst/>
                <a:uLnTx/>
                <a:uFillTx/>
                <a:cs typeface="Arial" charset="0"/>
              </a:rPr>
              <a:t>Contribuição Normal do Participante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1600" i="0" u="none" strike="noStrike" kern="0" cap="none" spc="0" normalizeH="0" baseline="0" noProof="0" dirty="0">
                <a:ln>
                  <a:noFill/>
                </a:ln>
                <a:solidFill>
                  <a:srgbClr val="1F2052"/>
                </a:solidFill>
                <a:effectLst/>
                <a:uLnTx/>
                <a:uFillTx/>
                <a:cs typeface="Arial" charset="0"/>
              </a:rPr>
              <a:t>Contribuição Eventual do Participante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2411760" y="3573015"/>
            <a:ext cx="1845589" cy="1323439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1600" i="0" u="none" strike="noStrike" kern="0" cap="none" spc="0" normalizeH="0" baseline="0" noProof="0" dirty="0">
                <a:ln>
                  <a:noFill/>
                </a:ln>
                <a:solidFill>
                  <a:srgbClr val="1F2052"/>
                </a:solidFill>
                <a:effectLst/>
                <a:uLnTx/>
                <a:uFillTx/>
                <a:cs typeface="Arial" charset="0"/>
              </a:rPr>
              <a:t>Não pode ser maior do que a contribuição normal do Participante</a:t>
            </a: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4821067" y="3573016"/>
            <a:ext cx="1826271" cy="584775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1600" i="0" u="none" strike="noStrike" kern="0" cap="none" spc="0" normalizeH="0" baseline="0" noProof="0" dirty="0">
                <a:ln>
                  <a:noFill/>
                </a:ln>
                <a:solidFill>
                  <a:srgbClr val="1F2052"/>
                </a:solidFill>
                <a:effectLst/>
                <a:uLnTx/>
                <a:uFillTx/>
                <a:cs typeface="Arial" charset="0"/>
              </a:rPr>
              <a:t>Retorno dos Investimentos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63394" y="194490"/>
            <a:ext cx="842493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pt-BR" altLang="pt-BR" sz="2400" b="1" dirty="0" smtClean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</a:rPr>
              <a:t>Contribuição Definida</a:t>
            </a:r>
            <a:endParaRPr kumimoji="1" lang="pt-BR" altLang="pt-BR" sz="2400" b="1" dirty="0">
              <a:solidFill>
                <a:schemeClr val="accent1">
                  <a:lumMod val="50000"/>
                </a:scheme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38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91157"/>
            <a:ext cx="9144000" cy="76623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3020" y="6309319"/>
            <a:ext cx="481955" cy="576617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63394" y="194490"/>
            <a:ext cx="842493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pt-BR" altLang="pt-BR" sz="2400" b="1" dirty="0" smtClean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</a:rPr>
              <a:t>Impacto da instituição do Regime Previdenciário Complementar </a:t>
            </a:r>
            <a:endParaRPr kumimoji="1" lang="pt-BR" altLang="pt-BR" sz="2400" b="1" dirty="0">
              <a:solidFill>
                <a:schemeClr val="accent2">
                  <a:lumMod val="75000"/>
                </a:schemeClr>
              </a:solidFill>
              <a:ea typeface="MS PGothic" pitchFamily="34" charset="-128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68356" y="1789381"/>
            <a:ext cx="1235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PRÓPRIO</a:t>
            </a:r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68355" y="2704031"/>
            <a:ext cx="1139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COMPLE-MENTAR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63394" y="558147"/>
            <a:ext cx="7764990" cy="4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defTabSz="215900" eaLnBrk="0" hangingPunct="0">
              <a:lnSpc>
                <a:spcPct val="90000"/>
              </a:lnSpc>
              <a:buFont typeface="Arial Narrow" pitchFamily="34" charset="0"/>
              <a:buChar char="•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1pPr>
            <a:lvl2pPr marL="742950" indent="-285750" defTabSz="215900" eaLnBrk="0" hangingPunct="0">
              <a:lnSpc>
                <a:spcPct val="90000"/>
              </a:lnSpc>
              <a:spcBef>
                <a:spcPts val="1200"/>
              </a:spcBef>
              <a:buFont typeface="Arial Narrow" pitchFamily="34" charset="0"/>
              <a:buChar char="&gt;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2pPr>
            <a:lvl3pPr marL="1143000" indent="-228600" defTabSz="215900" eaLnBrk="0" hangingPunct="0">
              <a:lnSpc>
                <a:spcPct val="90000"/>
              </a:lnSpc>
              <a:spcBef>
                <a:spcPts val="400"/>
              </a:spcBef>
              <a:buFont typeface="Arial Narrow" pitchFamily="34" charset="0"/>
              <a:buChar char="–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3pPr>
            <a:lvl4pPr marL="1600200" indent="-228600" defTabSz="215900" eaLnBrk="0" hangingPunct="0">
              <a:lnSpc>
                <a:spcPct val="90000"/>
              </a:lnSpc>
              <a:spcBef>
                <a:spcPts val="200"/>
              </a:spcBef>
              <a:buFont typeface="Arial Narrow" pitchFamily="34" charset="0"/>
              <a:buChar char="-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4pPr>
            <a:lvl5pPr marL="2057400" indent="-228600" defTabSz="215900" eaLnBrk="0" hangingPunct="0">
              <a:lnSpc>
                <a:spcPct val="93000"/>
              </a:lnSpc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0" marR="0" lvl="0" indent="0" defTabSz="2159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BR" altLang="pt-BR" sz="2000" b="1" i="0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 pitchFamily="34" charset="0"/>
                <a:sym typeface="+mn-lt"/>
              </a:rPr>
              <a:t>Simulação de cálculo do Regime de Previdência</a:t>
            </a:r>
            <a:r>
              <a:rPr kumimoji="0" lang="pt-BR" altLang="pt-BR" sz="2000" b="1" i="0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 pitchFamily="34" charset="0"/>
                <a:sym typeface="+mn-lt"/>
              </a:rPr>
              <a:t> Complementar (RPC)</a:t>
            </a:r>
            <a:endParaRPr kumimoji="0" lang="pt-BR" altLang="pt-BR" sz="2000" b="1" i="0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MS PGothic" pitchFamily="34" charset="-128"/>
              <a:cs typeface="Arial" pitchFamily="34" charset="0"/>
              <a:sym typeface="+mn-lt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092200" y="16303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8735060"/>
              </p:ext>
            </p:extLst>
          </p:nvPr>
        </p:nvGraphicFramePr>
        <p:xfrm>
          <a:off x="1777449" y="999415"/>
          <a:ext cx="7027780" cy="4594659"/>
        </p:xfrm>
        <a:graphic>
          <a:graphicData uri="http://schemas.openxmlformats.org/drawingml/2006/table">
            <a:tbl>
              <a:tblPr/>
              <a:tblGrid>
                <a:gridCol w="3010575"/>
                <a:gridCol w="1656184"/>
                <a:gridCol w="2361021"/>
              </a:tblGrid>
              <a:tr h="241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Remuneração Total  do Servidor</a:t>
                      </a:r>
                    </a:p>
                  </a:txBody>
                  <a:tcPr marL="4880" marR="4880" marT="48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4880" marR="4880" marT="48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R$ 10.000,00</a:t>
                      </a:r>
                    </a:p>
                  </a:txBody>
                  <a:tcPr marL="4880" marR="4880" marT="48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1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 dirty="0">
                        <a:effectLst/>
                        <a:latin typeface="Calibri"/>
                      </a:endParaRPr>
                    </a:p>
                  </a:txBody>
                  <a:tcPr marL="4880" marR="4880" marT="48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4880" marR="4880" marT="48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4880" marR="4880" marT="48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Base </a:t>
                      </a:r>
                      <a:r>
                        <a:rPr lang="pt-BR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Contribuição RPPS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" marR="4880" marT="48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Alíquota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" marR="4880" marT="48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R</a:t>
                      </a:r>
                      <a:r>
                        <a:rPr lang="pt-BR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$ 4.663,75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" marR="4880" marT="48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</a:tr>
              <a:tr h="281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ESTADO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" marR="4880" marT="48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11</a:t>
                      </a:r>
                      <a:r>
                        <a:rPr lang="pt-B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4880" marR="4880" marT="48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R</a:t>
                      </a:r>
                      <a:r>
                        <a:rPr lang="pt-B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$ 513,01</a:t>
                      </a:r>
                    </a:p>
                  </a:txBody>
                  <a:tcPr marL="4880" marR="4880" marT="48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281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SERVIDOR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" marR="4880" marT="48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11</a:t>
                      </a:r>
                      <a:r>
                        <a:rPr lang="pt-B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4880" marR="4880" marT="48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R</a:t>
                      </a:r>
                      <a:r>
                        <a:rPr lang="pt-B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$ 513,01</a:t>
                      </a:r>
                    </a:p>
                  </a:txBody>
                  <a:tcPr marL="4880" marR="4880" marT="48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281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600" dirty="0">
                        <a:effectLst/>
                        <a:latin typeface="Calibri"/>
                      </a:endParaRPr>
                    </a:p>
                  </a:txBody>
                  <a:tcPr marL="4880" marR="4880" marT="48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4880" marR="4880" marT="48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4880" marR="4880" marT="48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Base </a:t>
                      </a:r>
                      <a:r>
                        <a:rPr lang="pt-BR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Contribuição RPC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" marR="4880" marT="48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Alíquota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" marR="4880" marT="48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R</a:t>
                      </a:r>
                      <a:r>
                        <a:rPr lang="pt-BR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$ 5.336,25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" marR="4880" marT="48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</a:tr>
              <a:tr h="281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ESTADO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" marR="4880" marT="48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8,0</a:t>
                      </a:r>
                      <a:r>
                        <a:rPr lang="pt-B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4880" marR="4880" marT="48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R</a:t>
                      </a:r>
                      <a:r>
                        <a:rPr lang="pt-B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$ 426,90</a:t>
                      </a:r>
                    </a:p>
                  </a:txBody>
                  <a:tcPr marL="4880" marR="4880" marT="48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281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SERVIDOR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" marR="4880" marT="48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8,0</a:t>
                      </a:r>
                      <a:r>
                        <a:rPr lang="pt-B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4880" marR="4880" marT="48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R</a:t>
                      </a:r>
                      <a:r>
                        <a:rPr lang="pt-B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$ 426,90</a:t>
                      </a:r>
                    </a:p>
                  </a:txBody>
                  <a:tcPr marL="4880" marR="4880" marT="48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281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4880" marR="4880" marT="48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4880" marR="4880" marT="48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4880" marR="4880" marT="48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70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Implantação </a:t>
                      </a:r>
                      <a:r>
                        <a:rPr lang="pt-BR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 RPC x RPPS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" marR="4880" marT="48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94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Custo </a:t>
                      </a:r>
                      <a:r>
                        <a:rPr lang="pt-B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RPPS Integral</a:t>
                      </a:r>
                    </a:p>
                  </a:txBody>
                  <a:tcPr marL="4880" marR="4880" marT="48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4880" marR="4880" marT="48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R</a:t>
                      </a:r>
                      <a:r>
                        <a:rPr lang="pt-B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$ 1.100,00 </a:t>
                      </a:r>
                    </a:p>
                  </a:txBody>
                  <a:tcPr marL="4880" marR="4880" marT="48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394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Custo </a:t>
                      </a:r>
                      <a:r>
                        <a:rPr lang="pt-B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RPPS + RPC</a:t>
                      </a:r>
                    </a:p>
                  </a:txBody>
                  <a:tcPr marL="4880" marR="4880" marT="48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4880" marR="4880" marT="48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R</a:t>
                      </a:r>
                      <a:r>
                        <a:rPr lang="pt-B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$ 939,91 </a:t>
                      </a:r>
                    </a:p>
                  </a:txBody>
                  <a:tcPr marL="4880" marR="4880" marT="48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281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Diferença </a:t>
                      </a:r>
                      <a:r>
                        <a:rPr lang="pt-BR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 aporte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" marR="4880" marT="48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4880" marR="4880" marT="48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R</a:t>
                      </a:r>
                      <a:r>
                        <a:rPr lang="pt-BR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$ 160,09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" marR="4880" marT="48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81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effectLst/>
                        <a:latin typeface="Calibri"/>
                      </a:endParaRPr>
                    </a:p>
                  </a:txBody>
                  <a:tcPr marL="4880" marR="4880" marT="48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4880" marR="4880" marT="48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4880" marR="4880" marT="48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Imagem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71" y="990835"/>
            <a:ext cx="8465738" cy="564227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2267744" y="1011692"/>
            <a:ext cx="8180600" cy="4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defTabSz="215900" eaLnBrk="0" hangingPunct="0">
              <a:lnSpc>
                <a:spcPct val="90000"/>
              </a:lnSpc>
              <a:buFont typeface="Arial Narrow" pitchFamily="34" charset="0"/>
              <a:buChar char="•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1pPr>
            <a:lvl2pPr marL="742950" indent="-285750" defTabSz="215900" eaLnBrk="0" hangingPunct="0">
              <a:lnSpc>
                <a:spcPct val="90000"/>
              </a:lnSpc>
              <a:spcBef>
                <a:spcPts val="1200"/>
              </a:spcBef>
              <a:buFont typeface="Arial Narrow" pitchFamily="34" charset="0"/>
              <a:buChar char="&gt;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2pPr>
            <a:lvl3pPr marL="1143000" indent="-228600" defTabSz="215900" eaLnBrk="0" hangingPunct="0">
              <a:lnSpc>
                <a:spcPct val="90000"/>
              </a:lnSpc>
              <a:spcBef>
                <a:spcPts val="400"/>
              </a:spcBef>
              <a:buFont typeface="Arial Narrow" pitchFamily="34" charset="0"/>
              <a:buChar char="–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3pPr>
            <a:lvl4pPr marL="1600200" indent="-228600" defTabSz="215900" eaLnBrk="0" hangingPunct="0">
              <a:lnSpc>
                <a:spcPct val="90000"/>
              </a:lnSpc>
              <a:spcBef>
                <a:spcPts val="200"/>
              </a:spcBef>
              <a:buFont typeface="Arial Narrow" pitchFamily="34" charset="0"/>
              <a:buChar char="-"/>
              <a:defRPr sz="2100">
                <a:solidFill>
                  <a:schemeClr val="tx1"/>
                </a:solidFill>
                <a:latin typeface="Arial Narrow" pitchFamily="34" charset="0"/>
                <a:sym typeface="+mn-lt"/>
              </a:defRPr>
            </a:lvl4pPr>
            <a:lvl5pPr marL="2057400" indent="-228600" defTabSz="215900" eaLnBrk="0" hangingPunct="0">
              <a:lnSpc>
                <a:spcPct val="93000"/>
              </a:lnSpc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0" marR="0" lvl="0" indent="0" defTabSz="2159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BR" altLang="pt-BR" sz="20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 pitchFamily="34" charset="0"/>
                <a:sym typeface="+mn-lt"/>
              </a:rPr>
              <a:t>Remuneração</a:t>
            </a:r>
            <a:r>
              <a:rPr kumimoji="0" lang="pt-BR" altLang="pt-BR" sz="2000" b="1" i="0" u="sng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 pitchFamily="34" charset="0"/>
                <a:sym typeface="+mn-lt"/>
              </a:rPr>
              <a:t> Total do Servidor – R$ 10.000,00</a:t>
            </a:r>
            <a:endParaRPr kumimoji="0" lang="pt-BR" altLang="pt-BR" sz="2000" b="1" i="0" u="sng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MS PGothic" pitchFamily="34" charset="-128"/>
              <a:cs typeface="Arial" pitchFamily="34" charset="0"/>
              <a:sym typeface="+mn-lt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1219455" y="2318654"/>
            <a:ext cx="246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 smtClean="0">
                <a:solidFill>
                  <a:schemeClr val="accent1">
                    <a:lumMod val="50000"/>
                  </a:schemeClr>
                </a:solidFill>
              </a:rPr>
              <a:t>{</a:t>
            </a:r>
            <a:endParaRPr lang="pt-BR" sz="8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207084" y="1206732"/>
            <a:ext cx="246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 smtClean="0">
                <a:solidFill>
                  <a:schemeClr val="accent1">
                    <a:lumMod val="50000"/>
                  </a:schemeClr>
                </a:solidFill>
              </a:rPr>
              <a:t>{</a:t>
            </a:r>
            <a:endParaRPr lang="pt-BR" sz="8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232" y="5335470"/>
            <a:ext cx="8465738" cy="564227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237" y="5317910"/>
            <a:ext cx="8465738" cy="56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650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91157"/>
            <a:ext cx="9144000" cy="76623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3020" y="6309319"/>
            <a:ext cx="481955" cy="576617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4849" y="2492896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Fundação de Previdência Complementar do Estado de Santa Catarina</a:t>
            </a:r>
            <a:endParaRPr lang="pt-BR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11760" y="620688"/>
            <a:ext cx="51845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SCPREV</a:t>
            </a:r>
            <a:endParaRPr lang="pt-BR" sz="8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63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91157"/>
            <a:ext cx="9144000" cy="76623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3020" y="6309319"/>
            <a:ext cx="481955" cy="576617"/>
          </a:xfrm>
          <a:prstGeom prst="rect">
            <a:avLst/>
          </a:prstGeom>
        </p:spPr>
      </p:pic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263394" y="1329332"/>
            <a:ext cx="8526462" cy="497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 smtClean="0">
                <a:solidFill>
                  <a:srgbClr val="000000"/>
                </a:solidFill>
                <a:latin typeface="+mn-lt"/>
                <a:cs typeface="Tahoma" pitchFamily="34" charset="0"/>
              </a:rPr>
              <a:t>Conselho Deliberativo – </a:t>
            </a:r>
            <a:r>
              <a:rPr lang="pt-BR" altLang="pt-BR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6 membros (paritário)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dirty="0" smtClean="0">
                <a:solidFill>
                  <a:srgbClr val="000000"/>
                </a:solidFill>
                <a:latin typeface="+mn-lt"/>
                <a:cs typeface="Tahoma" pitchFamily="34" charset="0"/>
              </a:rPr>
              <a:t>3 indicados p/ Patrocinadores (Poderes Executivo, Judiciário e  Legislativo, Ministério Público e Tribunal de Contas)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 smtClean="0">
                <a:solidFill>
                  <a:schemeClr val="accent1"/>
                </a:solidFill>
                <a:latin typeface="+mn-lt"/>
                <a:cs typeface="Tahoma" pitchFamily="34" charset="0"/>
              </a:rPr>
              <a:t>3 eleitos pelos participantes e assistidos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altLang="pt-BR" sz="1400" dirty="0" smtClean="0">
              <a:solidFill>
                <a:srgbClr val="000000"/>
              </a:solidFill>
              <a:latin typeface="+mn-lt"/>
              <a:cs typeface="Tahoma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 smtClean="0">
                <a:solidFill>
                  <a:srgbClr val="000000"/>
                </a:solidFill>
                <a:latin typeface="+mn-lt"/>
                <a:cs typeface="Tahoma" pitchFamily="34" charset="0"/>
              </a:rPr>
              <a:t>Conselho Fiscal – </a:t>
            </a:r>
            <a:r>
              <a:rPr lang="pt-BR" altLang="pt-BR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4 membros (paritário)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dirty="0" smtClean="0">
                <a:solidFill>
                  <a:srgbClr val="000000"/>
                </a:solidFill>
                <a:latin typeface="+mn-lt"/>
                <a:cs typeface="Tahoma" pitchFamily="34" charset="0"/>
              </a:rPr>
              <a:t>2 indicados p/ Patrocinadores (</a:t>
            </a:r>
            <a:r>
              <a:rPr lang="pt-BR" altLang="pt-BR" dirty="0">
                <a:solidFill>
                  <a:srgbClr val="000000"/>
                </a:solidFill>
                <a:latin typeface="+mn-lt"/>
                <a:cs typeface="Tahoma" pitchFamily="34" charset="0"/>
              </a:rPr>
              <a:t>Poderes Executivo, Judiciário e  </a:t>
            </a:r>
            <a:r>
              <a:rPr lang="pt-BR" altLang="pt-BR" dirty="0" smtClean="0">
                <a:solidFill>
                  <a:srgbClr val="000000"/>
                </a:solidFill>
                <a:latin typeface="+mn-lt"/>
                <a:cs typeface="Tahoma" pitchFamily="34" charset="0"/>
              </a:rPr>
              <a:t>Legislativo, Ministério Público e Tribunal de Contas)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 smtClean="0">
                <a:solidFill>
                  <a:schemeClr val="accent1"/>
                </a:solidFill>
                <a:latin typeface="+mn-lt"/>
                <a:cs typeface="Tahoma" pitchFamily="34" charset="0"/>
              </a:rPr>
              <a:t>2</a:t>
            </a:r>
            <a:r>
              <a:rPr lang="pt-BR" altLang="pt-BR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 </a:t>
            </a:r>
            <a:r>
              <a:rPr lang="pt-BR" altLang="pt-BR" b="1" dirty="0" smtClean="0">
                <a:solidFill>
                  <a:schemeClr val="accent1"/>
                </a:solidFill>
                <a:latin typeface="+mn-lt"/>
                <a:cs typeface="Tahoma" pitchFamily="34" charset="0"/>
              </a:rPr>
              <a:t>eleitos pelos participantes e assistidos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altLang="pt-BR" sz="1400" dirty="0" smtClean="0">
              <a:solidFill>
                <a:srgbClr val="000000"/>
              </a:solidFill>
              <a:latin typeface="+mn-lt"/>
              <a:cs typeface="Tahoma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 smtClean="0">
                <a:solidFill>
                  <a:srgbClr val="000000"/>
                </a:solidFill>
                <a:latin typeface="+mn-lt"/>
                <a:cs typeface="Tahoma" pitchFamily="34" charset="0"/>
              </a:rPr>
              <a:t>Diretoria Executiva - 4 membros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 smtClean="0">
                <a:solidFill>
                  <a:schemeClr val="accent1"/>
                </a:solidFill>
                <a:latin typeface="+mn-lt"/>
                <a:cs typeface="Tahoma" pitchFamily="34" charset="0"/>
              </a:rPr>
              <a:t>Escolhidos pelo Conselho Deliberativo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altLang="pt-BR" sz="1400" dirty="0" smtClean="0">
              <a:solidFill>
                <a:srgbClr val="000000"/>
              </a:solidFill>
              <a:latin typeface="+mn-lt"/>
              <a:cs typeface="Tahoma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 smtClean="0">
                <a:solidFill>
                  <a:srgbClr val="000000"/>
                </a:solidFill>
                <a:latin typeface="+mn-lt"/>
                <a:cs typeface="Tahoma" pitchFamily="34" charset="0"/>
              </a:rPr>
              <a:t>Comitês de Assessoramento </a:t>
            </a:r>
            <a:endParaRPr lang="pt-BR" altLang="pt-BR" dirty="0" smtClean="0">
              <a:solidFill>
                <a:srgbClr val="000000"/>
              </a:solidFill>
              <a:latin typeface="+mn-lt"/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altLang="pt-BR" sz="1400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63394" y="194490"/>
            <a:ext cx="842493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pt-BR" altLang="pt-BR" sz="2400" b="1" dirty="0" smtClean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</a:rPr>
              <a:t>Organização SCPREV</a:t>
            </a:r>
            <a:endParaRPr kumimoji="1" lang="pt-BR" altLang="pt-BR" sz="2400" b="1" dirty="0">
              <a:solidFill>
                <a:schemeClr val="accent2">
                  <a:lumMod val="75000"/>
                </a:scheme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562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91157"/>
            <a:ext cx="9144000" cy="76623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3020" y="6309319"/>
            <a:ext cx="481955" cy="576617"/>
          </a:xfrm>
          <a:prstGeom prst="rect">
            <a:avLst/>
          </a:prstGeom>
        </p:spPr>
      </p:pic>
      <p:graphicFrame>
        <p:nvGraphicFramePr>
          <p:cNvPr id="5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1910506"/>
              </p:ext>
            </p:extLst>
          </p:nvPr>
        </p:nvGraphicFramePr>
        <p:xfrm>
          <a:off x="375745" y="980728"/>
          <a:ext cx="8392510" cy="4275807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bg1"/>
                  </a:outerShdw>
                </a:effectLst>
              </a:tblPr>
              <a:tblGrid>
                <a:gridCol w="2289283"/>
                <a:gridCol w="2634894"/>
                <a:gridCol w="3468333"/>
              </a:tblGrid>
              <a:tr h="4772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REGIME</a:t>
                      </a:r>
                    </a:p>
                  </a:txBody>
                  <a:tcPr marL="91432" marR="91432" marT="45723" marB="45723" anchor="ctr" horzOverflow="overflow">
                    <a:lnL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ATUAL</a:t>
                      </a:r>
                    </a:p>
                  </a:txBody>
                  <a:tcPr marL="91432" marR="91432" marT="45723" marB="45723" anchor="ctr" horzOverflow="overflow">
                    <a:lnL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FUTURO</a:t>
                      </a:r>
                    </a:p>
                  </a:txBody>
                  <a:tcPr marL="91432" marR="91432" marT="45723" marB="45723" anchor="ctr" horzOverflow="overflow">
                    <a:lnL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018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RESPONSÁVEL</a:t>
                      </a:r>
                    </a:p>
                  </a:txBody>
                  <a:tcPr marL="91432" marR="91432" marT="45723" marB="45723" anchor="ctr" horzOverflow="overflow">
                    <a:lnL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2052"/>
                          </a:solidFill>
                          <a:effectLst/>
                          <a:latin typeface="+mn-lt"/>
                        </a:rPr>
                        <a:t>IPREV</a:t>
                      </a:r>
                    </a:p>
                  </a:txBody>
                  <a:tcPr marL="91432" marR="91432" marT="45723" marB="45723" anchor="ctr" horzOverflow="overflow">
                    <a:lnL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2052"/>
                          </a:solidFill>
                          <a:effectLst/>
                          <a:latin typeface="+mn-lt"/>
                        </a:rPr>
                        <a:t>IPREV + </a:t>
                      </a: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2052"/>
                          </a:solidFill>
                          <a:effectLst/>
                          <a:latin typeface="+mn-lt"/>
                        </a:rPr>
                        <a:t>SCPREV</a:t>
                      </a:r>
                    </a:p>
                  </a:txBody>
                  <a:tcPr marL="91432" marR="91432" marT="45723" marB="45723" anchor="ctr" horzOverflow="overflow">
                    <a:lnL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75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MODALIDADE DOS BENEFÍCIOS</a:t>
                      </a:r>
                    </a:p>
                  </a:txBody>
                  <a:tcPr marL="91432" marR="91432" marT="45723" marB="45723" anchor="ctr" horzOverflow="overflow">
                    <a:lnL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2052"/>
                          </a:solidFill>
                          <a:effectLst/>
                          <a:latin typeface="+mn-lt"/>
                        </a:rPr>
                        <a:t>Benefício Definido (BD)</a:t>
                      </a:r>
                    </a:p>
                  </a:txBody>
                  <a:tcPr marL="91432" marR="91432" marT="45723" marB="45723" anchor="ctr" horzOverflow="overflow">
                    <a:lnL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2052"/>
                          </a:solidFill>
                          <a:effectLst/>
                          <a:latin typeface="+mn-lt"/>
                        </a:rPr>
                        <a:t>BD (IPREV) + </a:t>
                      </a: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2052"/>
                          </a:solidFill>
                          <a:effectLst/>
                          <a:latin typeface="+mn-lt"/>
                        </a:rPr>
                        <a:t>Contribuição Definida (SCPREV)</a:t>
                      </a:r>
                    </a:p>
                  </a:txBody>
                  <a:tcPr marL="91432" marR="91432" marT="45723" marB="45723" anchor="ctr" horzOverflow="overflow">
                    <a:lnL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924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REGIME FINANCEIRO</a:t>
                      </a:r>
                    </a:p>
                  </a:txBody>
                  <a:tcPr marL="91432" marR="91432" marT="45723" marB="45723" anchor="ctr" horzOverflow="overflow">
                    <a:lnL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2052"/>
                          </a:solidFill>
                          <a:effectLst/>
                          <a:latin typeface="+mn-lt"/>
                        </a:rPr>
                        <a:t>Repartição Simples</a:t>
                      </a:r>
                    </a:p>
                  </a:txBody>
                  <a:tcPr marL="91432" marR="91432" marT="45723" marB="45723" anchor="ctr" horzOverflow="overflow">
                    <a:lnL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2052"/>
                          </a:solidFill>
                          <a:effectLst/>
                          <a:latin typeface="+mn-lt"/>
                        </a:rPr>
                        <a:t>Capitalização – FP (IPREV) + </a:t>
                      </a: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2052"/>
                          </a:solidFill>
                          <a:effectLst/>
                          <a:latin typeface="+mn-lt"/>
                        </a:rPr>
                        <a:t>Capitalização (SCPREV)</a:t>
                      </a:r>
                    </a:p>
                  </a:txBody>
                  <a:tcPr marL="91432" marR="91432" marT="45723" marB="45723" anchor="ctr" horzOverflow="overflow">
                    <a:lnL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766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CONTRIBUIÇÃO SERVIDORES</a:t>
                      </a:r>
                    </a:p>
                  </a:txBody>
                  <a:tcPr marL="91432" marR="91432" marT="45723" marB="45723" anchor="ctr" horzOverflow="overflow">
                    <a:lnL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2052"/>
                          </a:solidFill>
                          <a:effectLst/>
                          <a:latin typeface="+mn-lt"/>
                        </a:rPr>
                        <a:t>11% Ativos e 11% Inativos (parcela que excede o teto do INSS*)</a:t>
                      </a:r>
                    </a:p>
                  </a:txBody>
                  <a:tcPr marL="91432" marR="91432" marT="45723" marB="45723" anchor="ctr" horzOverflow="overflow">
                    <a:lnL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2052"/>
                          </a:solidFill>
                          <a:effectLst/>
                          <a:latin typeface="+mn-lt"/>
                        </a:rPr>
                        <a:t>11% Ativos (até o teto do INSS) + </a:t>
                      </a: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Alíquota escolhida (parcela que excede o teto do INSS)</a:t>
                      </a:r>
                    </a:p>
                  </a:txBody>
                  <a:tcPr marL="91432" marR="91432" marT="45723" marB="45723" anchor="ctr" horzOverflow="overflow">
                    <a:lnL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766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CONTRIBUIÇÃO ESTADO SC</a:t>
                      </a:r>
                    </a:p>
                  </a:txBody>
                  <a:tcPr marL="91432" marR="91432" marT="45723" marB="45723" anchor="ctr" horzOverflow="overflow">
                    <a:lnL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2052"/>
                          </a:solidFill>
                          <a:effectLst/>
                          <a:latin typeface="+mn-lt"/>
                        </a:rPr>
                        <a:t>22% + Déficit IPREV (FF)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2052"/>
                          </a:solidFill>
                          <a:effectLst/>
                          <a:latin typeface="+mn-lt"/>
                        </a:rPr>
                        <a:t>11% (FP)</a:t>
                      </a:r>
                    </a:p>
                  </a:txBody>
                  <a:tcPr marL="91432" marR="91432" marT="45723" marB="45723" anchor="ctr" horzOverflow="overflow">
                    <a:lnL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2052"/>
                          </a:solidFill>
                          <a:effectLst/>
                          <a:latin typeface="+mn-lt"/>
                        </a:rPr>
                        <a:t>11% até o teto do INSS + </a:t>
                      </a: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8% (parcela que excede o teto do INSS)</a:t>
                      </a:r>
                    </a:p>
                  </a:txBody>
                  <a:tcPr marL="91432" marR="91432" marT="45723" marB="45723" anchor="ctr" horzOverflow="overflow">
                    <a:lnL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CaixaDeTexto 37"/>
          <p:cNvSpPr txBox="1">
            <a:spLocks noChangeArrowheads="1"/>
          </p:cNvSpPr>
          <p:nvPr/>
        </p:nvSpPr>
        <p:spPr bwMode="auto">
          <a:xfrm>
            <a:off x="375745" y="5614037"/>
            <a:ext cx="8684485" cy="26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altLang="pt-BR" sz="1400" b="1" dirty="0" smtClean="0">
                <a:solidFill>
                  <a:srgbClr val="1F2052"/>
                </a:solidFill>
                <a:latin typeface="+mn-lt"/>
                <a:cs typeface="Arial" pitchFamily="34" charset="0"/>
              </a:rPr>
              <a:t>*Exceto Inválidos, que contribuem sobre a parcela que ultrapassa o dobro do teto do INSS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63394" y="194490"/>
            <a:ext cx="842493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pt-BR" altLang="pt-BR" sz="2400" b="1" dirty="0" smtClean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</a:rPr>
              <a:t>Comparativo: Regimes Atual e Futuro</a:t>
            </a:r>
            <a:endParaRPr kumimoji="1" lang="pt-BR" altLang="pt-BR" sz="2400" b="1" dirty="0">
              <a:solidFill>
                <a:schemeClr val="accent2">
                  <a:lumMod val="75000"/>
                </a:scheme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89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91157"/>
            <a:ext cx="9144000" cy="76623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3020" y="6309319"/>
            <a:ext cx="481955" cy="576617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47074" y="1196752"/>
            <a:ext cx="8616923" cy="42121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•"/>
              <a:def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30188" indent="-2301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Arial Narrow" pitchFamily="34" charset="0"/>
              <a:buChar char="&gt;"/>
              <a:def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481013" indent="-233363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 Narrow" pitchFamily="34" charset="0"/>
              <a:buChar char="–"/>
              <a:def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696913" indent="-200025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Font typeface="Arial Narrow" pitchFamily="34" charset="0"/>
              <a:buChar char="-"/>
              <a:def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696913" indent="113188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 Narrow" pitchFamily="34" charset="0"/>
              <a:buChar char="»"/>
              <a:defRPr sz="1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eaLnBrk="1" hangingPunct="1">
              <a:tabLst>
                <a:tab pos="177800" algn="l"/>
                <a:tab pos="622300" algn="l"/>
              </a:tabLst>
              <a:defRPr/>
            </a:pPr>
            <a:endParaRPr lang="pt-BR" sz="2000" dirty="0" smtClean="0"/>
          </a:p>
          <a:p>
            <a:pPr lvl="1" algn="just" eaLnBrk="1" hangingPunct="1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177800" algn="l"/>
                <a:tab pos="622300" algn="l"/>
              </a:tabLst>
              <a:defRPr/>
            </a:pPr>
            <a:r>
              <a:rPr lang="pt-BR" sz="2000" dirty="0" smtClean="0"/>
              <a:t>Possibilita que o participante mantenha a integralidade da remuneração líquida em sua aposentadoria;</a:t>
            </a:r>
          </a:p>
          <a:p>
            <a:pPr lvl="1"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177800" algn="l"/>
                <a:tab pos="622300" algn="l"/>
              </a:tabLst>
              <a:defRPr/>
            </a:pPr>
            <a:endParaRPr lang="pt-BR" sz="2000" dirty="0" smtClean="0"/>
          </a:p>
          <a:p>
            <a:pPr lvl="1" algn="just" eaLnBrk="1" hangingPunct="1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177800" algn="l"/>
                <a:tab pos="622300" algn="l"/>
              </a:tabLst>
              <a:defRPr/>
            </a:pPr>
            <a:r>
              <a:rPr lang="pt-BR" sz="2000" dirty="0" smtClean="0"/>
              <a:t>Recomposição do equilíbrio e solvência previdenciária no longo prazo;</a:t>
            </a:r>
          </a:p>
          <a:p>
            <a:pPr lvl="1" algn="just" eaLnBrk="1" hangingPunct="1">
              <a:spcBef>
                <a:spcPts val="0"/>
              </a:spcBef>
              <a:buNone/>
              <a:tabLst>
                <a:tab pos="177800" algn="l"/>
                <a:tab pos="622300" algn="l"/>
              </a:tabLst>
              <a:defRPr/>
            </a:pPr>
            <a:endParaRPr lang="pt-BR" sz="2000" dirty="0" smtClean="0"/>
          </a:p>
          <a:p>
            <a:pPr lvl="1" algn="just" eaLnBrk="1" hangingPunct="1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177800" algn="l"/>
                <a:tab pos="622300" algn="l"/>
              </a:tabLst>
              <a:defRPr/>
            </a:pPr>
            <a:r>
              <a:rPr lang="pt-BR" sz="2000" dirty="0" smtClean="0"/>
              <a:t>Maior transparência;</a:t>
            </a:r>
          </a:p>
          <a:p>
            <a:pPr lvl="1"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177800" algn="l"/>
                <a:tab pos="622300" algn="l"/>
              </a:tabLst>
              <a:defRPr/>
            </a:pPr>
            <a:endParaRPr lang="pt-BR" sz="2000" dirty="0" smtClean="0"/>
          </a:p>
          <a:p>
            <a:pPr lvl="1" algn="just" eaLnBrk="1" hangingPunct="1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177800" algn="l"/>
                <a:tab pos="622300" algn="l"/>
              </a:tabLst>
              <a:defRPr/>
            </a:pPr>
            <a:r>
              <a:rPr lang="pt-BR" sz="2000" dirty="0" smtClean="0"/>
              <a:t>Tratamento isonômico;</a:t>
            </a:r>
          </a:p>
          <a:p>
            <a:pPr lvl="1"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177800" algn="l"/>
                <a:tab pos="622300" algn="l"/>
              </a:tabLst>
              <a:defRPr/>
            </a:pPr>
            <a:endParaRPr lang="pt-BR" sz="2000" dirty="0" smtClean="0"/>
          </a:p>
          <a:p>
            <a:pPr lvl="1" algn="just" eaLnBrk="1" hangingPunct="1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177800" algn="l"/>
                <a:tab pos="622300" algn="l"/>
              </a:tabLst>
              <a:defRPr/>
            </a:pPr>
            <a:r>
              <a:rPr lang="pt-BR" sz="2000" dirty="0" smtClean="0"/>
              <a:t>Novo instituidor institucional</a:t>
            </a:r>
            <a:r>
              <a:rPr lang="pt-BR" sz="2000" dirty="0"/>
              <a:t>.</a:t>
            </a:r>
            <a:endParaRPr lang="pt-BR" sz="2000" dirty="0" smtClean="0"/>
          </a:p>
          <a:p>
            <a:pPr lvl="1"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177800" algn="l"/>
                <a:tab pos="622300" algn="l"/>
              </a:tabLst>
              <a:defRPr/>
            </a:pPr>
            <a:endParaRPr lang="pt-BR" sz="18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263394" y="194490"/>
            <a:ext cx="842493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pt-BR" altLang="pt-BR" sz="2400" b="1" dirty="0" smtClean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</a:rPr>
              <a:t>Impactos do RPC</a:t>
            </a:r>
            <a:endParaRPr kumimoji="1" lang="pt-BR" altLang="pt-BR" sz="2400" b="1" dirty="0">
              <a:solidFill>
                <a:schemeClr val="accent2">
                  <a:lumMod val="75000"/>
                </a:scheme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57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467544" y="18864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400" b="1" dirty="0" smtClean="0">
                <a:solidFill>
                  <a:schemeClr val="accent1">
                    <a:lumMod val="50000"/>
                  </a:schemeClr>
                </a:solidFill>
              </a:rPr>
              <a:t>O déficit previdenciário em 2014 atingiu a cifra de R$ 2,6 bi</a:t>
            </a:r>
            <a:endParaRPr lang="pt-BR" altLang="pt-B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91157"/>
            <a:ext cx="9144000" cy="76623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3020" y="6309319"/>
            <a:ext cx="481955" cy="576617"/>
          </a:xfrm>
          <a:prstGeom prst="rect">
            <a:avLst/>
          </a:prstGeom>
        </p:spPr>
      </p:pic>
      <p:graphicFrame>
        <p:nvGraphicFramePr>
          <p:cNvPr id="13" name="Gráfic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8094925"/>
              </p:ext>
            </p:extLst>
          </p:nvPr>
        </p:nvGraphicFramePr>
        <p:xfrm>
          <a:off x="467544" y="693151"/>
          <a:ext cx="7848872" cy="496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Seta para cima e para baixo 13"/>
          <p:cNvSpPr/>
          <p:nvPr/>
        </p:nvSpPr>
        <p:spPr>
          <a:xfrm>
            <a:off x="7524328" y="1412776"/>
            <a:ext cx="464582" cy="154887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9" name="Notes"/>
          <p:cNvSpPr txBox="1"/>
          <p:nvPr/>
        </p:nvSpPr>
        <p:spPr>
          <a:xfrm>
            <a:off x="227344" y="5712065"/>
            <a:ext cx="4243149" cy="138499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b">
            <a:spAutoFit/>
          </a:bodyPr>
          <a:lstStyle/>
          <a:p>
            <a:pPr>
              <a:lnSpc>
                <a:spcPct val="90000"/>
              </a:lnSpc>
              <a:buSzPct val="100000"/>
              <a:defRPr/>
            </a:pPr>
            <a:r>
              <a:rPr lang="pt-BR" sz="1000" b="0" dirty="0">
                <a:latin typeface="+mn-lt"/>
                <a:sym typeface="+mn-lt"/>
              </a:rPr>
              <a:t>1) Inclui todos os poderes do Estado e os dois fundos (financeiro e previdenciário)</a:t>
            </a:r>
          </a:p>
        </p:txBody>
      </p:sp>
      <p:sp>
        <p:nvSpPr>
          <p:cNvPr id="20" name="Notes"/>
          <p:cNvSpPr txBox="1"/>
          <p:nvPr/>
        </p:nvSpPr>
        <p:spPr>
          <a:xfrm>
            <a:off x="210562" y="5879107"/>
            <a:ext cx="3162725" cy="138499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b">
            <a:spAutoFit/>
          </a:bodyPr>
          <a:lstStyle/>
          <a:p>
            <a:pPr>
              <a:lnSpc>
                <a:spcPct val="90000"/>
              </a:lnSpc>
              <a:buSzPct val="100000"/>
              <a:defRPr/>
            </a:pPr>
            <a:r>
              <a:rPr lang="pt-BR" sz="1000" b="0" dirty="0" smtClean="0">
                <a:latin typeface="+mn-lt"/>
                <a:sym typeface="+mn-lt"/>
              </a:rPr>
              <a:t>2)* Contribuição previdenciária ativos/inativos/pensionistas)</a:t>
            </a:r>
            <a:endParaRPr lang="pt-BR" sz="1000" b="0" dirty="0">
              <a:latin typeface="+mn-lt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862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91157"/>
            <a:ext cx="9144000" cy="76623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3020" y="6309319"/>
            <a:ext cx="481955" cy="576617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467544" y="18864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400" b="1" dirty="0" smtClean="0">
                <a:solidFill>
                  <a:schemeClr val="accent1">
                    <a:lumMod val="50000"/>
                  </a:schemeClr>
                </a:solidFill>
              </a:rPr>
              <a:t>O aporte do Tesouro do Estado em 2014 foi de R$ 3,5 bi</a:t>
            </a:r>
            <a:endParaRPr lang="pt-BR" altLang="pt-B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451" y="744789"/>
            <a:ext cx="8383098" cy="542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2019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91157"/>
            <a:ext cx="9144000" cy="76623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3020" y="6309319"/>
            <a:ext cx="481955" cy="576617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467544" y="18864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400" b="1" dirty="0" smtClean="0">
                <a:solidFill>
                  <a:schemeClr val="accent1">
                    <a:lumMod val="50000"/>
                  </a:schemeClr>
                </a:solidFill>
              </a:rPr>
              <a:t>A Previdência em números</a:t>
            </a:r>
            <a:endParaRPr lang="pt-BR" altLang="pt-B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8678991"/>
              </p:ext>
            </p:extLst>
          </p:nvPr>
        </p:nvGraphicFramePr>
        <p:xfrm>
          <a:off x="323528" y="1988840"/>
          <a:ext cx="8424936" cy="1978666"/>
        </p:xfrm>
        <a:graphic>
          <a:graphicData uri="http://schemas.openxmlformats.org/drawingml/2006/table">
            <a:tbl>
              <a:tblPr/>
              <a:tblGrid>
                <a:gridCol w="2533805"/>
                <a:gridCol w="1571598"/>
                <a:gridCol w="1459344"/>
                <a:gridCol w="1315013"/>
                <a:gridCol w="1545176"/>
              </a:tblGrid>
              <a:tr h="432048">
                <a:tc>
                  <a:txBody>
                    <a:bodyPr/>
                    <a:lstStyle/>
                    <a:p>
                      <a:pPr algn="l" fontAlgn="b"/>
                      <a:endParaRPr lang="pt-BR" sz="1800" b="1" i="0" u="none" strike="noStrike" dirty="0" smtClean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Ativos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Inativos</a:t>
                      </a:r>
                      <a:endParaRPr lang="pt-BR" sz="2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Pensão</a:t>
                      </a:r>
                      <a:endParaRPr lang="pt-BR" sz="2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Total</a:t>
                      </a:r>
                      <a:endParaRPr lang="pt-BR" sz="2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7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Fundo </a:t>
                      </a:r>
                      <a:r>
                        <a:rPr lang="pt-BR" sz="20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Financeiro </a:t>
                      </a:r>
                      <a:endParaRPr lang="pt-BR" sz="2000" b="1" i="0" u="none" strike="noStrike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(até 2008)</a:t>
                      </a:r>
                      <a:endParaRPr lang="pt-BR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54.698</a:t>
                      </a:r>
                      <a:endParaRPr lang="pt-BR" sz="2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49.985</a:t>
                      </a:r>
                      <a:endParaRPr lang="pt-BR" sz="2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10.602</a:t>
                      </a:r>
                      <a:endParaRPr lang="pt-BR" sz="2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115.285</a:t>
                      </a:r>
                      <a:endParaRPr lang="pt-BR" sz="2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359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Fundo </a:t>
                      </a:r>
                      <a:r>
                        <a:rPr lang="pt-BR" sz="20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Previdenciário</a:t>
                      </a:r>
                    </a:p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(a partir de 2008)</a:t>
                      </a:r>
                      <a:endParaRPr lang="pt-BR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13.714</a:t>
                      </a:r>
                      <a:endParaRPr lang="pt-BR" sz="2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9</a:t>
                      </a:r>
                      <a:endParaRPr lang="pt-BR" sz="2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11</a:t>
                      </a:r>
                      <a:endParaRPr lang="pt-BR" sz="2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13.734</a:t>
                      </a:r>
                      <a:endParaRPr lang="pt-BR" sz="2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12019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91157"/>
            <a:ext cx="9144000" cy="76623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3020" y="6309319"/>
            <a:ext cx="481955" cy="576617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467544" y="188640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400" b="1" dirty="0" smtClean="0">
                <a:solidFill>
                  <a:schemeClr val="accent1">
                    <a:lumMod val="50000"/>
                  </a:schemeClr>
                </a:solidFill>
              </a:rPr>
              <a:t>Projeções de receitas e despesas previdenciárias  </a:t>
            </a:r>
          </a:p>
          <a:p>
            <a:r>
              <a:rPr lang="pt-BR" altLang="pt-BR" sz="2400" b="1" dirty="0" smtClean="0">
                <a:solidFill>
                  <a:schemeClr val="accent1">
                    <a:lumMod val="50000"/>
                  </a:schemeClr>
                </a:solidFill>
              </a:rPr>
              <a:t>[Fundo Financeiro]</a:t>
            </a:r>
            <a:endParaRPr lang="pt-BR" altLang="pt-B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856984" cy="4852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12019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876" y="1124743"/>
            <a:ext cx="4142778" cy="424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3501" y="3826349"/>
            <a:ext cx="127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4743"/>
            <a:ext cx="4057945" cy="449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Notes"/>
          <p:cNvSpPr txBox="1"/>
          <p:nvPr/>
        </p:nvSpPr>
        <p:spPr>
          <a:xfrm>
            <a:off x="109876" y="5615685"/>
            <a:ext cx="8172401" cy="41549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b">
            <a:spAutoFit/>
          </a:bodyPr>
          <a:lstStyle/>
          <a:p>
            <a:pPr>
              <a:lnSpc>
                <a:spcPct val="90000"/>
              </a:lnSpc>
              <a:buSzPct val="100000"/>
              <a:defRPr/>
            </a:pPr>
            <a:r>
              <a:rPr lang="pt-BR" sz="1000" b="0" dirty="0">
                <a:sym typeface="+mn-lt"/>
              </a:rPr>
              <a:t>1) Inclui apenas fontes utilizadas (0100 e 0300) para financiar o déficit previdenciário e assume um crescimento das Despesas do Tesouro de 14%/ano; </a:t>
            </a:r>
          </a:p>
          <a:p>
            <a:pPr>
              <a:lnSpc>
                <a:spcPct val="90000"/>
              </a:lnSpc>
              <a:buSzPct val="100000"/>
              <a:defRPr/>
            </a:pPr>
            <a:r>
              <a:rPr lang="pt-BR" sz="1000" b="0" dirty="0">
                <a:sym typeface="+mn-lt"/>
              </a:rPr>
              <a:t>2) Assume um ajuste 105,7% ao déficit estimado; </a:t>
            </a:r>
            <a:endParaRPr lang="pt-BR" sz="1000" b="0" dirty="0" smtClean="0">
              <a:sym typeface="+mn-lt"/>
            </a:endParaRPr>
          </a:p>
          <a:p>
            <a:pPr>
              <a:lnSpc>
                <a:spcPct val="90000"/>
              </a:lnSpc>
              <a:buSzPct val="100000"/>
              <a:defRPr/>
            </a:pPr>
            <a:r>
              <a:rPr lang="pt-BR" sz="1000" b="0" dirty="0" smtClean="0">
                <a:sym typeface="+mn-lt"/>
              </a:rPr>
              <a:t>3</a:t>
            </a:r>
            <a:r>
              <a:rPr lang="pt-BR" sz="1000" b="0" dirty="0">
                <a:sym typeface="+mn-lt"/>
              </a:rPr>
              <a:t>) Inclui folha, custeio e </a:t>
            </a:r>
            <a:r>
              <a:rPr lang="pt-BR" sz="1000" b="0" dirty="0" smtClean="0">
                <a:sym typeface="+mn-lt"/>
              </a:rPr>
              <a:t>investimento.</a:t>
            </a:r>
            <a:endParaRPr lang="pt-BR" sz="1000" b="0" dirty="0">
              <a:sym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7544" y="188640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400" b="1" dirty="0" smtClean="0">
                <a:solidFill>
                  <a:schemeClr val="accent1">
                    <a:lumMod val="50000"/>
                  </a:schemeClr>
                </a:solidFill>
              </a:rPr>
              <a:t>Nos próximos anos o aumento esperado do déficit previdenciário exigirá a implementação de medidas</a:t>
            </a:r>
            <a:endParaRPr lang="pt-BR" altLang="pt-B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91157"/>
            <a:ext cx="9144000" cy="76623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3020" y="6309319"/>
            <a:ext cx="481955" cy="57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6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91157"/>
            <a:ext cx="9144000" cy="76623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3020" y="6309319"/>
            <a:ext cx="481955" cy="576617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5041" y="1484784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Exaustão do Modelo Atual de Financiamento da Previdência Pública</a:t>
            </a:r>
            <a:endParaRPr lang="pt-BR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458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91157"/>
            <a:ext cx="9144000" cy="76623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3020" y="6309319"/>
            <a:ext cx="481955" cy="576617"/>
          </a:xfrm>
          <a:prstGeom prst="rect">
            <a:avLst/>
          </a:prstGeom>
        </p:spPr>
      </p:pic>
      <p:graphicFrame>
        <p:nvGraphicFramePr>
          <p:cNvPr id="5" name="Group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18713"/>
              </p:ext>
            </p:extLst>
          </p:nvPr>
        </p:nvGraphicFramePr>
        <p:xfrm>
          <a:off x="254191" y="951620"/>
          <a:ext cx="8609806" cy="3769308"/>
        </p:xfrm>
        <a:graphic>
          <a:graphicData uri="http://schemas.openxmlformats.org/drawingml/2006/table">
            <a:tbl>
              <a:tblPr/>
              <a:tblGrid>
                <a:gridCol w="1631015"/>
                <a:gridCol w="1340834"/>
                <a:gridCol w="1757788"/>
                <a:gridCol w="1464612"/>
                <a:gridCol w="2415557"/>
              </a:tblGrid>
              <a:tr h="7955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Ente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Ativos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Inativos e Pensionistas 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Relação Ativo/Beneficiário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5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rtl="0" fontAlgn="ctr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Santa Catarina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rtl="0" fontAlgn="ctr"/>
                      <a:r>
                        <a:rPr lang="pt-BR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</a:t>
                      </a:r>
                      <a:r>
                        <a:rPr lang="pt-BR" sz="2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66.628</a:t>
                      </a:r>
                      <a:endParaRPr lang="pt-BR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rtl="0" fontAlgn="ctr"/>
                      <a:r>
                        <a:rPr lang="pt-BR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63.279</a:t>
                      </a:r>
                      <a:endParaRPr lang="pt-BR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rtl="0" fontAlgn="ctr"/>
                      <a:r>
                        <a:rPr lang="pt-BR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129.907</a:t>
                      </a:r>
                      <a:endParaRPr lang="pt-BR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rtl="0" fontAlgn="ctr"/>
                      <a:r>
                        <a:rPr lang="pt-BR" sz="2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1,05</a:t>
                      </a:r>
                      <a:endParaRPr lang="pt-BR" sz="2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59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Civis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rtl="0" fontAlgn="ctr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53.231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rtl="0" fontAlgn="ctr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  52.430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rtl="0" fontAlgn="ctr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96.731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1,02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59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Militares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rtl="0" fontAlgn="ctr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13.397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rtl="0" fontAlgn="ctr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  10.849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rtl="0" fontAlgn="ctr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24.246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1.23   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799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União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Estados</a:t>
                      </a:r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1.055.417</a:t>
                      </a:r>
                    </a:p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pt-BR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2.667.714</a:t>
                      </a:r>
                      <a:endParaRPr lang="pt-BR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939.275</a:t>
                      </a:r>
                    </a:p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pt-BR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1.809.718</a:t>
                      </a:r>
                      <a:endParaRPr lang="pt-BR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pt-BR" sz="2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1.994.692</a:t>
                      </a:r>
                    </a:p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pt-BR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4.477.432</a:t>
                      </a:r>
                      <a:endParaRPr lang="pt-BR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1.12</a:t>
                      </a:r>
                    </a:p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pt-BR" sz="2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1,47</a:t>
                      </a:r>
                      <a:endParaRPr lang="pt-BR" sz="2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45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Municípios*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pt-BR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2.594.299</a:t>
                      </a:r>
                      <a:endParaRPr lang="pt-BR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pt-BR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636.990</a:t>
                      </a:r>
                      <a:endParaRPr lang="pt-BR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pt-BR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3.231.289</a:t>
                      </a:r>
                      <a:endParaRPr lang="pt-BR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pt-BR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4,07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0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rtl="0" fontAlgn="ctr"/>
                      <a:r>
                        <a:rPr lang="pt-BR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rtl="0" fontAlgn="ctr"/>
                      <a:r>
                        <a:rPr lang="pt-BR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6.317.430</a:t>
                      </a:r>
                      <a:endParaRPr lang="pt-BR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rtl="0" fontAlgn="ctr"/>
                      <a:r>
                        <a:rPr lang="pt-BR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3.385.983</a:t>
                      </a:r>
                      <a:endParaRPr lang="pt-BR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rtl="0" fontAlgn="ctr"/>
                      <a:r>
                        <a:rPr lang="pt-BR" sz="2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   9.703.413</a:t>
                      </a:r>
                      <a:endParaRPr lang="pt-BR" sz="2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rtl="0" fontAlgn="ctr"/>
                      <a:r>
                        <a:rPr lang="pt-BR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1,86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61"/>
          <p:cNvSpPr txBox="1">
            <a:spLocks noChangeArrowheads="1"/>
          </p:cNvSpPr>
          <p:nvPr/>
        </p:nvSpPr>
        <p:spPr bwMode="auto">
          <a:xfrm>
            <a:off x="177868" y="5000681"/>
            <a:ext cx="5764213" cy="431800"/>
          </a:xfrm>
          <a:prstGeom prst="rect">
            <a:avLst/>
          </a:prstGeom>
          <a:noFill/>
          <a:ln w="3175" algn="ctr">
            <a:solidFill>
              <a:schemeClr val="accent1">
                <a:lumMod val="50000"/>
              </a:schemeClr>
            </a:solidFill>
            <a:prstDash val="solid"/>
            <a:miter lim="800000"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  <a:extLst/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609600" marR="0" lvl="0" indent="-60960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O ideal desta relação é </a:t>
            </a:r>
            <a:r>
              <a:rPr kumimoji="0" lang="pt-BR" altLang="pt-B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4 para 1</a:t>
            </a:r>
          </a:p>
        </p:txBody>
      </p:sp>
      <p:sp>
        <p:nvSpPr>
          <p:cNvPr id="14" name="Seta para a direita 13"/>
          <p:cNvSpPr/>
          <p:nvPr/>
        </p:nvSpPr>
        <p:spPr>
          <a:xfrm rot="19882397">
            <a:off x="5999584" y="4652116"/>
            <a:ext cx="1296535" cy="463550"/>
          </a:xfrm>
          <a:prstGeom prst="rightArrow">
            <a:avLst>
              <a:gd name="adj1" fmla="val 50000"/>
              <a:gd name="adj2" fmla="val 63947"/>
            </a:avLst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712070"/>
              </p:ext>
            </p:extLst>
          </p:nvPr>
        </p:nvGraphicFramePr>
        <p:xfrm>
          <a:off x="88176" y="5733256"/>
          <a:ext cx="5943600" cy="383367"/>
        </p:xfrm>
        <a:graphic>
          <a:graphicData uri="http://schemas.openxmlformats.org/drawingml/2006/table">
            <a:tbl>
              <a:tblPr/>
              <a:tblGrid>
                <a:gridCol w="5943600"/>
              </a:tblGrid>
              <a:tr h="3833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Calibri" panose="020F0502020204030204" pitchFamily="34" charset="0"/>
                        </a:rPr>
                        <a:t>Fonte: </a:t>
                      </a:r>
                      <a:r>
                        <a:rPr lang="pt-BR" sz="1100" b="1" u="none" strike="noStrike" dirty="0" smtClean="0">
                          <a:effectLst/>
                          <a:latin typeface="Calibri" panose="020F0502020204030204" pitchFamily="34" charset="0"/>
                        </a:rPr>
                        <a:t>União</a:t>
                      </a:r>
                      <a:r>
                        <a:rPr lang="pt-BR" sz="110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pt-BR" sz="1100" u="none" strike="noStrike" dirty="0" smtClean="0">
                          <a:effectLst/>
                          <a:latin typeface="Calibri" panose="020F0502020204030204" pitchFamily="34" charset="0"/>
                        </a:rPr>
                        <a:t>Boletim </a:t>
                      </a:r>
                      <a:r>
                        <a:rPr lang="pt-BR" sz="1100" u="none" strike="noStrike" dirty="0">
                          <a:effectLst/>
                          <a:latin typeface="Calibri" panose="020F0502020204030204" pitchFamily="34" charset="0"/>
                        </a:rPr>
                        <a:t>Estatístico de Pessoal e Informações Organizacionais (SEGEP/MP) </a:t>
                      </a:r>
                      <a:r>
                        <a:rPr lang="pt-BR" sz="1100" u="none" strike="noStrike" dirty="0" smtClean="0">
                          <a:effectLst/>
                          <a:latin typeface="Calibri" panose="020F0502020204030204" pitchFamily="34" charset="0"/>
                        </a:rPr>
                        <a:t>- Dez/2014</a:t>
                      </a:r>
                    </a:p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Estados e Municípios* -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Site do MPS/Prev.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Serv. Público/Estatísticas/2013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369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323528" y="194490"/>
            <a:ext cx="842493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pt-BR" altLang="pt-BR" sz="2400" b="1" dirty="0" smtClean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</a:rPr>
              <a:t>Servidores Públicos – Civis e Militares</a:t>
            </a:r>
          </a:p>
          <a:p>
            <a:pPr>
              <a:lnSpc>
                <a:spcPct val="90000"/>
              </a:lnSpc>
            </a:pPr>
            <a:endParaRPr kumimoji="1" lang="pt-BR" altLang="pt-BR" sz="2400" b="1" dirty="0">
              <a:solidFill>
                <a:schemeClr val="accent1">
                  <a:lumMod val="50000"/>
                </a:scheme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00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5Z08lhMqUiXiAfWdZOKi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ULLg0dbdkm1qX8b9DKH4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7KHVgG7pUi0r8BTTzIF3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YE8XMuWU69MN0gllTa3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FYI_Xb2RUaqUc7vT5OHK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NotUch1E2Bznq8sPL9R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1uAtxQBEOLF1vzzUhcC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xND3T2tgUSrb.3asqPK_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3Xxs24j7Ea4onVKzDB33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MEkVJ3qUiBdP51xgf2J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6pEVg7n0OZllZLgSRUU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Cwdj7LjL0mqbhGMN2_qN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WvygPua0SseTSWSTBYT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v2kXAKKkaxYGQvihfGU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sK.GS.z02il3cKOW__Z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vglDfa.LEmf8LbmCmdIW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kvLB4sjkOQWZmqEVT9Z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BE38kiuYkqgSFVhhs0pN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tnigCHmckOn.YM8Bajmx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kT0ALoJkeRn0qNsW99c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_4NyVYMRUOJK2Qqso70J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3JwrmpOaUOtZt_ZCOJAa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eEJW0Mnkadw_rxlBz.1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.FtJc5SkuAwCebY8GKv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V3Utd6nCUW7MLjuitwQN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_QNCRUORkai6nhAunlFN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iSZYL5EEyLLxme_HHdm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ESXHzBPUKlKU52_44.s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8n.VZaA2kOV_5msRHkcY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mBVXbQ.PEy.x0Ry9sjDR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8U7.lJmgESNq1QooTdg1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q.LK4ycU6htntC66lfd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.FtJc5SkuAwCebY8GKv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lNaXiWqfkumzJX_Y8Ovp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VY.Mf00Uyqy3UkDhvuP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FR43o_LkWXgrZNC3TgS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D4BPV4SK0a4GoCO0ZF6d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PR5ybKOEy9iA.P5PCFx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y4M0BGwUW4RGakITUXV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MeLBwe0QEmjO3QhFrd_k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_fJJiCqk2LBRWiyY1uW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nmjCbnoAEy702bvvPn0.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ehF_mCb0mwQVhXT48RB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2Xvp2O0i02mI36SRSMqw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jk4WFplW0KrAhLZ6gtUb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0R6J6V4kSZrgyiAeeiz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8Ma.e_qGUCQJ2ZlcVH3S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IfByCZUfUKyEDxAK6wz3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T3oGO1vqU.Wia1gL2uL9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8O2YOmQUKdiZIMntwvm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u04hGosUWo4dfovomx5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X0s07Pby0.5CHxMIuD_D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iUdxWxL0yDSkPbBNFX9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T6K6Rro9k2QMNf8viJvL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qjGCc7vgE.mkpVBESm1V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Gelgy_l0KaKRCFJ1WPr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0NLlN7Z0UiIgqtKLr_s3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QPN_4DYEeg3tvHBEqxV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D6yW1FMUiHHuarAzXwJ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Bnq_D6UZUWfjwxigzhVv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E_qGEOHEGOzRe3Hjk_R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BWOtTrcJUCAIzBfd8nU_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PVLzdqJEWmYSnwR4dXL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OZ4x7tw20C7PHCwTIibF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AIOH1kfki9QrKVThm90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GXVAvAKUyDO3ZViQuai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EGCSxa20iB8WAyUu.jO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.9jEP21HkqYcPK4rn79s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IfByCZUfUKyEDxAK6wz3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T3oGO1vqU.Wia1gL2uL9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uGhHpeBUuJHX8U5tI.4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hqUOB1lUiT7vp76yKfJ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O5sMHluqkeQOiFmsEWJP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Rz2fjo0Ea09Syfwk3LO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WKymhQkEeOD9GfR1mup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8LIfT2AEW8_F2g1NaFn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0.xs.nnky3LcKQIX2Uv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IoDy96KUeJtGGuQDmv5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5IBz9WmC0OOC5EBCvADq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9vy1JLuESuOwIUK_5Rk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IfByCZUfUKyEDxAK6wz3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T3oGO1vqU.Wia1gL2uL9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b.eovL22USN4wE..DDwIg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1875</TotalTime>
  <Words>1715</Words>
  <Application>Microsoft Office PowerPoint</Application>
  <PresentationFormat>Apresentação na tela (4:3)</PresentationFormat>
  <Paragraphs>418</Paragraphs>
  <Slides>28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28</vt:i4>
      </vt:variant>
    </vt:vector>
  </HeadingPairs>
  <TitlesOfParts>
    <vt:vector size="31" baseType="lpstr">
      <vt:lpstr>Tema do Office</vt:lpstr>
      <vt:lpstr>Gráfico</vt:lpstr>
      <vt:lpstr>Chart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Sarah Berkenbrock Goulart</dc:creator>
  <cp:lastModifiedBy>Marcelo</cp:lastModifiedBy>
  <cp:revision>129</cp:revision>
  <cp:lastPrinted>2015-09-28T19:37:02Z</cp:lastPrinted>
  <dcterms:created xsi:type="dcterms:W3CDTF">2015-09-02T17:48:34Z</dcterms:created>
  <dcterms:modified xsi:type="dcterms:W3CDTF">2015-09-28T21:16:24Z</dcterms:modified>
</cp:coreProperties>
</file>