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omments/comment1.xml" ContentType="application/vnd.openxmlformats-officedocument.presentationml.comment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omments/comment3.xml" ContentType="application/vnd.openxmlformats-officedocument.presentationml.comments+xml"/>
  <Override PartName="/ppt/tags/tag58.xml" ContentType="application/vnd.openxmlformats-officedocument.presentationml.tags+xml"/>
  <Override PartName="/ppt/charts/chart20.xml" ContentType="application/vnd.openxmlformats-officedocument.drawingml.chart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5" r:id="rId2"/>
    <p:sldMasterId id="2147483677" r:id="rId3"/>
  </p:sldMasterIdLst>
  <p:notesMasterIdLst>
    <p:notesMasterId r:id="rId32"/>
  </p:notesMasterIdLst>
  <p:handoutMasterIdLst>
    <p:handoutMasterId r:id="rId33"/>
  </p:handoutMasterIdLst>
  <p:sldIdLst>
    <p:sldId id="513" r:id="rId4"/>
    <p:sldId id="644" r:id="rId5"/>
    <p:sldId id="541" r:id="rId6"/>
    <p:sldId id="701" r:id="rId7"/>
    <p:sldId id="702" r:id="rId8"/>
    <p:sldId id="684" r:id="rId9"/>
    <p:sldId id="707" r:id="rId10"/>
    <p:sldId id="664" r:id="rId11"/>
    <p:sldId id="689" r:id="rId12"/>
    <p:sldId id="666" r:id="rId13"/>
    <p:sldId id="709" r:id="rId14"/>
    <p:sldId id="604" r:id="rId15"/>
    <p:sldId id="673" r:id="rId16"/>
    <p:sldId id="700" r:id="rId17"/>
    <p:sldId id="551" r:id="rId18"/>
    <p:sldId id="573" r:id="rId19"/>
    <p:sldId id="653" r:id="rId20"/>
    <p:sldId id="703" r:id="rId21"/>
    <p:sldId id="706" r:id="rId22"/>
    <p:sldId id="708" r:id="rId23"/>
    <p:sldId id="693" r:id="rId24"/>
    <p:sldId id="638" r:id="rId25"/>
    <p:sldId id="658" r:id="rId26"/>
    <p:sldId id="565" r:id="rId27"/>
    <p:sldId id="566" r:id="rId28"/>
    <p:sldId id="683" r:id="rId29"/>
    <p:sldId id="678" r:id="rId30"/>
    <p:sldId id="568" r:id="rId31"/>
  </p:sldIdLst>
  <p:sldSz cx="9144000" cy="6858000" type="screen4x3"/>
  <p:notesSz cx="6797675" cy="9926638"/>
  <p:custDataLst>
    <p:tags r:id="rId34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Luiza Seemann" initials="MLS" lastIdx="18" clrIdx="0">
    <p:extLst/>
  </p:cmAuthor>
  <p:cmAuthor id="2" name="Alice Luciane Rhoden" initials="ALR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F81BD"/>
    <a:srgbClr val="00B050"/>
    <a:srgbClr val="00A44A"/>
    <a:srgbClr val="00B853"/>
    <a:srgbClr val="FFFF99"/>
    <a:srgbClr val="F79646"/>
    <a:srgbClr val="2C4D75"/>
    <a:srgbClr val="9BBB59"/>
    <a:srgbClr val="B9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4" autoAdjust="0"/>
    <p:restoredTop sz="96395" autoAdjust="0"/>
  </p:normalViewPr>
  <p:slideViewPr>
    <p:cSldViewPr>
      <p:cViewPr varScale="1">
        <p:scale>
          <a:sx n="89" d="100"/>
          <a:sy n="89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620"/>
    </p:cViewPr>
  </p:sorterViewPr>
  <p:notesViewPr>
    <p:cSldViewPr>
      <p:cViewPr varScale="1">
        <p:scale>
          <a:sx n="81" d="100"/>
          <a:sy n="81" d="100"/>
        </p:scale>
        <p:origin x="313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Binary_Worksheet1.xlsb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3.4%20-%20GTIF\7%20-%20LRF\AUDI&#202;NCIA%20P&#218;BLICA%20-%20LRF\2020\Despesa%2005-202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sefsc-br\dfs\DCOG\3.4%20-%20GTIF\7%20-%20LRF\AUDI&#202;NCIA%20P&#218;BLICA%20-%20LRF\2020\3&#176;%20Quadrimestre\Despesa%2011-202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3.4%20-%20GTIF\7%20-%20LRF\AUDI&#202;NCIA%20P&#218;BLICA%20-%20LRF\2020\Despesa%2005-202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3.4%20-%20GTIF\7%20-%20LRF\AUDI&#202;NCIA%20P&#218;BLICA%20-%20LRF\2020\3&#176;%20Quadrimestre\Despesa%2011-2020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\\sefsc-br\dfs\DCOG\3.4%20-%20GTIF\7%20-%20LRF\AUDI&#202;NCIA%20P&#218;BLICA%20-%20LRF\2020\3&#176;%20Quadrimestre\Despesa%2011-2020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efsc-br\dfs\DCOG\3.4%20-%20GTIF\7%20-%20LRF\AUDI&#202;NCIA%20P&#218;BLICA%20-%20LRF\2021\Receitas202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sefsc-br\dfs\DCOG\3.4%20-%20GTIF\7%20-%20LRF\AUDI&#202;NCIA%20P&#218;BLICA%20-%20LRF\2021\Receitas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sefsc-br\dfs\DCOG\3.4%20-%20GTIF\7%20-%20LRF\AUDI&#202;NCIA%20P&#218;BLICA%20-%20LRF\2021\Receitas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sefsc-br\dfs\DCOG\3.4%20-%20GTIF\7%20-%20LRF\AUDI&#202;NCIA%20P&#218;BLICA%20-%20LRF\2021\Receitas202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fsc-br\dfs\DCOG\3.4%20-%20GTIF\7%20-%20LRF\AUDI&#202;NCIA%20P&#218;BLICA%20-%20LRF\2021\Receitas2021.xlsx" TargetMode="External"/><Relationship Id="rId4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sefsc-br\dfs\DCOG\3.4%20-%20GTIF\7%20-%20LRF\AUDI&#202;NCIA%20P&#218;BLICA%20-%20LRF\2021\Despesa2021cub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96875E-2"/>
          <c:y val="2.23463687150838E-2"/>
          <c:w val="0.86154542878842499"/>
          <c:h val="0.955307262569832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19050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957290494938132E-2"/>
                  <c:y val="1.3751880356664796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B386-4312-9500-4364E8A35D78}"/>
                </c:ext>
              </c:extLst>
            </c:dLbl>
            <c:dLbl>
              <c:idx val="1"/>
              <c:layout>
                <c:manualLayout>
                  <c:x val="3.797859251968496E-2"/>
                  <c:y val="3.438443815876774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B386-4312-9500-4364E8A35D78}"/>
                </c:ext>
              </c:extLst>
            </c:dLbl>
            <c:dLbl>
              <c:idx val="2"/>
              <c:layout>
                <c:manualLayout>
                  <c:x val="0.38504464285714285"/>
                  <c:y val="0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386-4312-9500-4364E8A35D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 formatCode="#,##0.00;&quot;-&quot;#,##0.00">
                  <c:v>19.11</c:v>
                </c:pt>
                <c:pt idx="1">
                  <c:v>22.28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86-4312-9500-4364E8A35D78}"/>
            </c:ext>
          </c:extLst>
        </c:ser>
        <c:ser>
          <c:idx val="1"/>
          <c:order val="1"/>
          <c:spPr>
            <a:solidFill>
              <a:srgbClr val="376092"/>
            </a:solidFill>
            <a:ln w="19050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4020317772778E-2"/>
                  <c:y val="6.8760755288211272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B386-4312-9500-4364E8A35D78}"/>
                </c:ext>
              </c:extLst>
            </c:dLbl>
            <c:dLbl>
              <c:idx val="1"/>
              <c:layout>
                <c:manualLayout>
                  <c:x val="3.6456517154105653E-2"/>
                  <c:y val="-2.7502948610397138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B386-4312-9500-4364E8A35D78}"/>
                </c:ext>
              </c:extLst>
            </c:dLbl>
            <c:dLbl>
              <c:idx val="2"/>
              <c:layout>
                <c:manualLayout>
                  <c:x val="0.400390625"/>
                  <c:y val="0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386-4312-9500-4364E8A35D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 formatCode="#,##0.00;&quot;-&quot;#,##0.00">
                  <c:v>17.37</c:v>
                </c:pt>
                <c:pt idx="1">
                  <c:v>19.809999999999999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386-4312-9500-4364E8A35D78}"/>
            </c:ext>
          </c:extLst>
        </c:ser>
        <c:ser>
          <c:idx val="2"/>
          <c:order val="2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Sheet1!$A$3:$B$3</c:f>
              <c:numCache>
                <c:formatCode>#,##0.00;"-"#,##0.00</c:formatCode>
                <c:ptCount val="2"/>
                <c:pt idx="0">
                  <c:v>1.74</c:v>
                </c:pt>
                <c:pt idx="1">
                  <c:v>2.4700000000000002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6B-499E-9C3D-68407DDE2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0514560"/>
        <c:axId val="193584448"/>
      </c:barChart>
      <c:catAx>
        <c:axId val="2005145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93584448"/>
        <c:crossesAt val="0"/>
        <c:auto val="0"/>
        <c:lblAlgn val="ctr"/>
        <c:lblOffset val="100"/>
        <c:noMultiLvlLbl val="0"/>
      </c:catAx>
      <c:valAx>
        <c:axId val="193584448"/>
        <c:scaling>
          <c:orientation val="minMax"/>
          <c:max val="29.95"/>
          <c:min val="-1.19"/>
        </c:scaling>
        <c:delete val="1"/>
        <c:axPos val="t"/>
        <c:numFmt formatCode="#,##0.00;&quot;-&quot;#,##0.00" sourceLinked="1"/>
        <c:majorTickMark val="out"/>
        <c:minorTickMark val="none"/>
        <c:tickLblPos val="nextTo"/>
        <c:crossAx val="200514560"/>
        <c:crosses val="min"/>
        <c:crossBetween val="between"/>
      </c:valAx>
    </c:plotArea>
    <c:plotVisOnly val="0"/>
    <c:dispBlanksAs val="gap"/>
    <c:showDLblsOverMax val="1"/>
  </c:chart>
  <c:txPr>
    <a:bodyPr/>
    <a:lstStyle/>
    <a:p>
      <a:pPr>
        <a:defRPr sz="1600"/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0" baseline="0" dirty="0"/>
              <a:t>2</a:t>
            </a:r>
            <a:r>
              <a:rPr lang="pt-BR" b="0" baseline="0" dirty="0" smtClean="0"/>
              <a:t>° Quad./2021</a:t>
            </a:r>
            <a:endParaRPr lang="pt-BR" b="0" dirty="0"/>
          </a:p>
        </c:rich>
      </c:tx>
      <c:layout>
        <c:manualLayout>
          <c:xMode val="edge"/>
          <c:yMode val="edge"/>
          <c:x val="0.23919738869796761"/>
          <c:y val="2.26125739840591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793225000755402E-2"/>
          <c:y val="0.15389225276200474"/>
          <c:w val="0.86939573097954315"/>
          <c:h val="0.470678669749586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05-4125-9B1D-3642FD2F7428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05-4125-9B1D-3642FD2F742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05-4125-9B1D-3642FD2F742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05-4125-9B1D-3642FD2F7428}"/>
              </c:ext>
            </c:extLst>
          </c:dPt>
          <c:dLbls>
            <c:dLbl>
              <c:idx val="0"/>
              <c:layout>
                <c:manualLayout>
                  <c:x val="-9.7432806803299743E-2"/>
                  <c:y val="-9.5769534396326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238231195154142"/>
                      <c:h val="5.72537437837361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05-4125-9B1D-3642FD2F742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Despesas!$A$91:$A$94</c:f>
              <c:strCache>
                <c:ptCount val="4"/>
                <c:pt idx="0">
                  <c:v>Folha de Pagamento</c:v>
                </c:pt>
                <c:pt idx="1">
                  <c:v>Manutenção dos Serv. Púb.</c:v>
                </c:pt>
                <c:pt idx="2">
                  <c:v>Investimentos</c:v>
                </c:pt>
                <c:pt idx="3">
                  <c:v>Pagamento da Dívida*</c:v>
                </c:pt>
              </c:strCache>
            </c:strRef>
          </c:cat>
          <c:val>
            <c:numRef>
              <c:f>Despesas!$B$91:$B$94</c:f>
              <c:numCache>
                <c:formatCode>0.0%</c:formatCode>
                <c:ptCount val="4"/>
                <c:pt idx="0">
                  <c:v>0.61837557374821439</c:v>
                </c:pt>
                <c:pt idx="1">
                  <c:v>0.26677307273662793</c:v>
                </c:pt>
                <c:pt idx="2">
                  <c:v>4.2671350095359648E-2</c:v>
                </c:pt>
                <c:pt idx="3">
                  <c:v>7.2180003419798064E-2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05-4125-9B1D-3642FD2F7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65469282161685E-2"/>
          <c:y val="0.65892225336239751"/>
          <c:w val="0.93116290147586178"/>
          <c:h val="0.31592063703901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2002104520534"/>
          <c:y val="3.7200149981252345E-2"/>
          <c:w val="0.88374853190915303"/>
          <c:h val="0.55823537209363983"/>
        </c:manualLayout>
      </c:layout>
      <c:lineChart>
        <c:grouping val="standard"/>
        <c:varyColors val="0"/>
        <c:ser>
          <c:idx val="0"/>
          <c:order val="0"/>
          <c:tx>
            <c:strRef>
              <c:f>'%RLI Excel'!$A$45</c:f>
              <c:strCache>
                <c:ptCount val="1"/>
                <c:pt idx="0">
                  <c:v>Poder Executivo - % gasto pessoal</c:v>
                </c:pt>
              </c:strCache>
            </c:strRef>
          </c:tx>
          <c:spPr>
            <a:ln w="38100">
              <a:solidFill>
                <a:srgbClr val="00A44A"/>
              </a:solidFill>
            </a:ln>
          </c:spPr>
          <c:marker>
            <c:symbol val="circle"/>
            <c:size val="7"/>
            <c:spPr>
              <a:solidFill>
                <a:srgbClr val="00A44A"/>
              </a:solidFill>
              <a:ln w="44450">
                <a:solidFill>
                  <a:srgbClr val="00B050"/>
                </a:solidFill>
              </a:ln>
            </c:spPr>
          </c:marker>
          <c:dPt>
            <c:idx val="3"/>
            <c:bubble3D val="0"/>
            <c:spPr>
              <a:ln w="38100">
                <a:solidFill>
                  <a:srgbClr val="00A44A"/>
                </a:solidFill>
                <a:tailEnd w="sm" len="lg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AA-4AEC-9646-078DE7A8124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'%RLI Excel'!$B$44:$E$44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Excel'!$B$45:$E$45</c:f>
              <c:numCache>
                <c:formatCode>0.00%</c:formatCode>
                <c:ptCount val="4"/>
                <c:pt idx="0">
                  <c:v>0.48870000000000002</c:v>
                </c:pt>
                <c:pt idx="1">
                  <c:v>0.46429999999999999</c:v>
                </c:pt>
                <c:pt idx="2">
                  <c:v>0.45329999999999998</c:v>
                </c:pt>
                <c:pt idx="3">
                  <c:v>0.42549999999999999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AA-4AEC-9646-078DE7A8124E}"/>
            </c:ext>
          </c:extLst>
        </c:ser>
        <c:ser>
          <c:idx val="1"/>
          <c:order val="1"/>
          <c:tx>
            <c:strRef>
              <c:f>'%RLI Excel'!$A$46</c:f>
              <c:strCache>
                <c:ptCount val="1"/>
                <c:pt idx="0">
                  <c:v>Limite Máximo Legal - 49,00%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'%RLI Excel'!$B$44:$E$44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Excel'!$B$46:$E$46</c:f>
              <c:numCache>
                <c:formatCode>0.00%</c:formatCode>
                <c:ptCount val="4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AA-4AEC-9646-078DE7A8124E}"/>
            </c:ext>
          </c:extLst>
        </c:ser>
        <c:ser>
          <c:idx val="2"/>
          <c:order val="2"/>
          <c:tx>
            <c:strRef>
              <c:f>'%RLI Excel'!$A$47</c:f>
              <c:strCache>
                <c:ptCount val="1"/>
                <c:pt idx="0">
                  <c:v>Limite Prudencial - 46,55%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'%RLI Excel'!$B$44:$E$44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Excel'!$B$47:$E$47</c:f>
              <c:numCache>
                <c:formatCode>0.00%</c:formatCode>
                <c:ptCount val="4"/>
                <c:pt idx="0">
                  <c:v>0.46550000000000002</c:v>
                </c:pt>
                <c:pt idx="1">
                  <c:v>0.46550000000000002</c:v>
                </c:pt>
                <c:pt idx="2">
                  <c:v>0.46550000000000002</c:v>
                </c:pt>
                <c:pt idx="3">
                  <c:v>0.46550000000000002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AA-4AEC-9646-078DE7A8124E}"/>
            </c:ext>
          </c:extLst>
        </c:ser>
        <c:ser>
          <c:idx val="3"/>
          <c:order val="3"/>
          <c:tx>
            <c:strRef>
              <c:f>'%RLI Excel'!$A$48</c:f>
              <c:strCache>
                <c:ptCount val="1"/>
                <c:pt idx="0">
                  <c:v>Limite de Alerta - 44,10%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'%RLI Excel'!$B$44:$E$44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Excel'!$B$48:$E$48</c:f>
              <c:numCache>
                <c:formatCode>0.00%</c:formatCode>
                <c:ptCount val="4"/>
                <c:pt idx="0">
                  <c:v>0.441</c:v>
                </c:pt>
                <c:pt idx="1">
                  <c:v>0.441</c:v>
                </c:pt>
                <c:pt idx="2">
                  <c:v>0.441</c:v>
                </c:pt>
                <c:pt idx="3">
                  <c:v>0.441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0AA-4AEC-9646-078DE7A81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93216"/>
        <c:axId val="192453376"/>
      </c:lineChart>
      <c:catAx>
        <c:axId val="19239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453376"/>
        <c:crosses val="autoZero"/>
        <c:auto val="1"/>
        <c:lblAlgn val="ctr"/>
        <c:lblOffset val="100"/>
        <c:noMultiLvlLbl val="0"/>
      </c:catAx>
      <c:valAx>
        <c:axId val="192453376"/>
        <c:scaling>
          <c:orientation val="minMax"/>
          <c:max val="0.55000000000000004"/>
          <c:min val="0.4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t-BR"/>
          </a:p>
        </c:txPr>
        <c:crossAx val="192393216"/>
        <c:crosses val="autoZero"/>
        <c:crossBetween val="between"/>
        <c:majorUnit val="5.000000000000001E-2"/>
      </c:valAx>
      <c:spPr>
        <a:noFill/>
      </c:spPr>
    </c:plotArea>
    <c:legend>
      <c:legendPos val="b"/>
      <c:layout>
        <c:manualLayout>
          <c:xMode val="edge"/>
          <c:yMode val="edge"/>
          <c:x val="3.4885123600237655E-2"/>
          <c:y val="0.7983210053288794"/>
          <c:w val="0.93948303739969463"/>
          <c:h val="0.1612748406449194"/>
        </c:manualLayout>
      </c:layout>
      <c:overlay val="0"/>
      <c:txPr>
        <a:bodyPr/>
        <a:lstStyle/>
        <a:p>
          <a:pPr>
            <a:defRPr b="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08536785241682E-2"/>
          <c:y val="6.2756988633078667E-3"/>
          <c:w val="0.96158292642951659"/>
          <c:h val="0.781852260165767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Despesas!$A$34</c:f>
              <c:strCache>
                <c:ptCount val="1"/>
                <c:pt idx="0">
                  <c:v>Pessoal Ativo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Despesas!$B$33:$C$33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Despesas!$B$34:$C$34</c:f>
              <c:numCache>
                <c:formatCode>_(* #,##0.00_);_(* \(#,##0.00\);_(* "-"??_);_(@_)</c:formatCode>
                <c:ptCount val="2"/>
                <c:pt idx="0">
                  <c:v>5.1240249354299996</c:v>
                </c:pt>
                <c:pt idx="1">
                  <c:v>5.7157729551700021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EB-4C74-8B8E-79993FA2943C}"/>
            </c:ext>
          </c:extLst>
        </c:ser>
        <c:ser>
          <c:idx val="1"/>
          <c:order val="1"/>
          <c:tx>
            <c:strRef>
              <c:f>Despesas!$A$35</c:f>
              <c:strCache>
                <c:ptCount val="1"/>
                <c:pt idx="0">
                  <c:v>Inativos/Pensionistas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Despesas!$B$33:$C$33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Despesas!$B$35:$C$35</c:f>
              <c:numCache>
                <c:formatCode>_(* #,##0.00_);_(* \(#,##0.00\);_(* "-"??_);_(@_)</c:formatCode>
                <c:ptCount val="2"/>
                <c:pt idx="0">
                  <c:v>4.1779755494500002</c:v>
                </c:pt>
                <c:pt idx="1">
                  <c:v>4.3210222126199991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EB-4C74-8B8E-79993FA29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712128"/>
        <c:axId val="192423040"/>
      </c:barChart>
      <c:catAx>
        <c:axId val="1937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423040"/>
        <c:crosses val="autoZero"/>
        <c:auto val="1"/>
        <c:lblAlgn val="ctr"/>
        <c:lblOffset val="100"/>
        <c:noMultiLvlLbl val="1"/>
      </c:catAx>
      <c:valAx>
        <c:axId val="1924230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9371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196627517131368E-2"/>
          <c:y val="0.10058485113603224"/>
          <c:w val="0.94224834042888639"/>
          <c:h val="0.78822768366075457"/>
        </c:manualLayout>
      </c:layout>
      <c:lineChart>
        <c:grouping val="standard"/>
        <c:varyColors val="0"/>
        <c:ser>
          <c:idx val="0"/>
          <c:order val="0"/>
          <c:tx>
            <c:strRef>
              <c:f>'%RLI Excel'!$A$20</c:f>
              <c:strCache>
                <c:ptCount val="1"/>
                <c:pt idx="0">
                  <c:v>Despesas Liquidadas</c:v>
                </c:pt>
              </c:strCache>
            </c:strRef>
          </c:tx>
          <c:spPr>
            <a:ln w="38100" cap="rnd">
              <a:solidFill>
                <a:srgbClr val="008A3E">
                  <a:alpha val="99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A3E"/>
              </a:solidFill>
              <a:ln w="38100">
                <a:solidFill>
                  <a:srgbClr val="008A3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'%RLI Excel'!$B$19:$E$19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Excel'!$B$20:$E$20</c:f>
              <c:numCache>
                <c:formatCode>_-* #,##0_-;\-* #,##0_-;_-* "-"??_-;_-@_-</c:formatCode>
                <c:ptCount val="4"/>
                <c:pt idx="0">
                  <c:v>3509</c:v>
                </c:pt>
                <c:pt idx="1">
                  <c:v>3730</c:v>
                </c:pt>
                <c:pt idx="2">
                  <c:v>3500</c:v>
                </c:pt>
                <c:pt idx="3">
                  <c:v>4027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3C-4A92-9B75-355AB642E2F7}"/>
            </c:ext>
          </c:extLst>
        </c:ser>
        <c:ser>
          <c:idx val="1"/>
          <c:order val="1"/>
          <c:tx>
            <c:strRef>
              <c:f>'%RLI Excel'!$A$21</c:f>
              <c:strCache>
                <c:ptCount val="1"/>
                <c:pt idx="0">
                  <c:v>Despesas Empenhadas</c:v>
                </c:pt>
              </c:strCache>
            </c:strRef>
          </c:tx>
          <c:spPr>
            <a:ln w="444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'%RLI Excel'!$B$19:$E$19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Excel'!$B$21:$E$21</c:f>
              <c:numCache>
                <c:formatCode>General</c:formatCode>
                <c:ptCount val="4"/>
                <c:pt idx="0">
                  <c:v>3574</c:v>
                </c:pt>
                <c:pt idx="1">
                  <c:v>3931</c:v>
                </c:pt>
                <c:pt idx="2">
                  <c:v>3622</c:v>
                </c:pt>
                <c:pt idx="3">
                  <c:v>4268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3C-4A92-9B75-355AB642E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293760"/>
        <c:axId val="192424768"/>
      </c:lineChart>
      <c:catAx>
        <c:axId val="194293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24768"/>
        <c:crosses val="autoZero"/>
        <c:auto val="1"/>
        <c:lblAlgn val="ctr"/>
        <c:lblOffset val="100"/>
        <c:noMultiLvlLbl val="0"/>
      </c:catAx>
      <c:valAx>
        <c:axId val="192424768"/>
        <c:scaling>
          <c:orientation val="minMax"/>
          <c:min val="3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19429376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95603127499796E-2"/>
          <c:y val="0.25036522411995732"/>
          <c:w val="0.88919042321925823"/>
          <c:h val="0.47532871364924401"/>
        </c:manualLayout>
      </c:layout>
      <c:lineChart>
        <c:grouping val="standard"/>
        <c:varyColors val="0"/>
        <c:ser>
          <c:idx val="0"/>
          <c:order val="0"/>
          <c:tx>
            <c:strRef>
              <c:f>'%RLI Excel'!$A$21</c:f>
              <c:strCache>
                <c:ptCount val="1"/>
                <c:pt idx="0">
                  <c:v>% Aplicado - Liquidado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 w="44450"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'%RLI Excel'!$B$20:$E$20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Excel'!$B$21:$E$21</c:f>
              <c:numCache>
                <c:formatCode>0.00%</c:formatCode>
                <c:ptCount val="4"/>
                <c:pt idx="0">
                  <c:v>0.2722</c:v>
                </c:pt>
                <c:pt idx="1">
                  <c:v>0.25580000000000003</c:v>
                </c:pt>
                <c:pt idx="2">
                  <c:v>0.24629999999999999</c:v>
                </c:pt>
                <c:pt idx="3">
                  <c:v>0.21970000000000001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60-4FC6-83D4-44CB4BD53D8A}"/>
            </c:ext>
          </c:extLst>
        </c:ser>
        <c:ser>
          <c:idx val="1"/>
          <c:order val="1"/>
          <c:tx>
            <c:strRef>
              <c:f>'%RLI Excel'!$A$22</c:f>
              <c:strCache>
                <c:ptCount val="1"/>
                <c:pt idx="0">
                  <c:v>% Aplicado - Empenhado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 w="44450">
                <a:solidFill>
                  <a:srgbClr val="FFC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'%RLI Excel'!$B$20:$E$20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Excel'!$B$22:$E$22</c:f>
              <c:numCache>
                <c:formatCode>0.00%</c:formatCode>
                <c:ptCount val="4"/>
                <c:pt idx="0">
                  <c:v>0.27729999999999999</c:v>
                </c:pt>
                <c:pt idx="1">
                  <c:v>0.2697</c:v>
                </c:pt>
                <c:pt idx="2">
                  <c:v>0.25480000000000003</c:v>
                </c:pt>
                <c:pt idx="3">
                  <c:v>0.23280000000000001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860-4FC6-83D4-44CB4BD53D8A}"/>
            </c:ext>
          </c:extLst>
        </c:ser>
        <c:ser>
          <c:idx val="2"/>
          <c:order val="2"/>
          <c:tx>
            <c:strRef>
              <c:f>'%RLI Excel'!$A$23</c:f>
              <c:strCache>
                <c:ptCount val="1"/>
                <c:pt idx="0">
                  <c:v>% Mínimo Legal 25%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'%RLI Excel'!$B$20:$E$20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Excel'!$B$23:$E$23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860-4FC6-83D4-44CB4BD53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294272"/>
        <c:axId val="192426496"/>
      </c:lineChart>
      <c:catAx>
        <c:axId val="19429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426496"/>
        <c:crosses val="autoZero"/>
        <c:auto val="1"/>
        <c:lblAlgn val="ctr"/>
        <c:lblOffset val="100"/>
        <c:noMultiLvlLbl val="0"/>
      </c:catAx>
      <c:valAx>
        <c:axId val="192426496"/>
        <c:scaling>
          <c:orientation val="minMax"/>
          <c:max val="0.30000000000000004"/>
          <c:min val="0.2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t-BR"/>
          </a:p>
        </c:txPr>
        <c:crossAx val="194294272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4.4180475880452541E-2"/>
          <c:y val="0.85592914520718721"/>
          <c:w val="0.93181585531137778"/>
          <c:h val="9.454701342558372E-2"/>
        </c:manualLayout>
      </c:layout>
      <c:overlay val="0"/>
      <c:txPr>
        <a:bodyPr/>
        <a:lstStyle/>
        <a:p>
          <a:pPr>
            <a:defRPr b="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31941703709607E-2"/>
          <c:y val="0.2316565898742754"/>
          <c:w val="0.85401314097482783"/>
          <c:h val="0.49498707300782435"/>
        </c:manualLayout>
      </c:layout>
      <c:lineChart>
        <c:grouping val="standard"/>
        <c:varyColors val="0"/>
        <c:ser>
          <c:idx val="0"/>
          <c:order val="0"/>
          <c:tx>
            <c:strRef>
              <c:f>'%RLI Excel'!$H$29</c:f>
              <c:strCache>
                <c:ptCount val="1"/>
                <c:pt idx="0">
                  <c:v>% Aplicado - Liquidado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 w="44450">
                <a:solidFill>
                  <a:srgbClr val="00B050"/>
                </a:solidFill>
              </a:ln>
            </c:spPr>
          </c:marker>
          <c:dLbls>
            <c:dLbl>
              <c:idx val="2"/>
              <c:layout>
                <c:manualLayout>
                  <c:x val="-5.3814738177239675E-2"/>
                  <c:y val="4.4085075289708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40C-4DBB-8CF4-0000C3ACACB4}"/>
                </c:ext>
              </c:extLst>
            </c:dLbl>
            <c:dLbl>
              <c:idx val="3"/>
              <c:layout>
                <c:manualLayout>
                  <c:x val="-5.0875249972225416E-2"/>
                  <c:y val="7.3942818425189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0C-4DBB-8CF4-0000C3ACACB4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'%RLI Excel'!$I$28:$L$28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Excel'!$I$29:$L$29</c:f>
              <c:numCache>
                <c:formatCode>0.00%</c:formatCode>
                <c:ptCount val="4"/>
                <c:pt idx="0">
                  <c:v>0.12959999999999999</c:v>
                </c:pt>
                <c:pt idx="1">
                  <c:v>0.12709999999999999</c:v>
                </c:pt>
                <c:pt idx="2">
                  <c:v>0.1411</c:v>
                </c:pt>
                <c:pt idx="3">
                  <c:v>0.13370000000000001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0C-4DBB-8CF4-0000C3ACACB4}"/>
            </c:ext>
          </c:extLst>
        </c:ser>
        <c:ser>
          <c:idx val="1"/>
          <c:order val="1"/>
          <c:tx>
            <c:strRef>
              <c:f>'%RLI Excel'!$H$30</c:f>
              <c:strCache>
                <c:ptCount val="1"/>
                <c:pt idx="0">
                  <c:v>% Aplicado - Empenhado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 w="44450">
                <a:solidFill>
                  <a:srgbClr val="FFC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'%RLI Excel'!$I$28:$L$28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Excel'!$I$30:$L$30</c:f>
              <c:numCache>
                <c:formatCode>0.00%</c:formatCode>
                <c:ptCount val="4"/>
                <c:pt idx="0">
                  <c:v>0.1439</c:v>
                </c:pt>
                <c:pt idx="1">
                  <c:v>0.14199999999999999</c:v>
                </c:pt>
                <c:pt idx="2">
                  <c:v>0.15740000000000001</c:v>
                </c:pt>
                <c:pt idx="3">
                  <c:v>0.15579999999999999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0C-4DBB-8CF4-0000C3ACACB4}"/>
            </c:ext>
          </c:extLst>
        </c:ser>
        <c:ser>
          <c:idx val="2"/>
          <c:order val="2"/>
          <c:tx>
            <c:strRef>
              <c:f>'%RLI Excel'!$H$31</c:f>
              <c:strCache>
                <c:ptCount val="1"/>
                <c:pt idx="0">
                  <c:v>% Mínimo CF/88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'%RLI Excel'!$I$28:$L$28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Excel'!$I$31:$L$31</c:f>
              <c:numCache>
                <c:formatCode>0%</c:formatCode>
                <c:ptCount val="4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840C-4DBB-8CF4-0000C3ACA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715648"/>
        <c:axId val="192514304"/>
        <c:extLst xmlns:c16r2="http://schemas.microsoft.com/office/drawing/2015/06/chart"/>
      </c:lineChart>
      <c:catAx>
        <c:axId val="19471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514304"/>
        <c:crosses val="autoZero"/>
        <c:auto val="1"/>
        <c:lblAlgn val="ctr"/>
        <c:lblOffset val="100"/>
        <c:noMultiLvlLbl val="0"/>
      </c:catAx>
      <c:valAx>
        <c:axId val="192514304"/>
        <c:scaling>
          <c:orientation val="minMax"/>
          <c:max val="0.2"/>
          <c:min val="0.05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t-BR"/>
          </a:p>
        </c:txPr>
        <c:crossAx val="194715648"/>
        <c:crosses val="autoZero"/>
        <c:crossBetween val="between"/>
        <c:majorUnit val="0.0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0732511202458979E-2"/>
          <c:y val="0.85626623514782985"/>
          <c:w val="0.90257964734273988"/>
          <c:h val="8.5301859885431722E-2"/>
        </c:manualLayout>
      </c:layout>
      <c:overlay val="0"/>
      <c:txPr>
        <a:bodyPr/>
        <a:lstStyle/>
        <a:p>
          <a:pPr>
            <a:defRPr b="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'%RLI Excel'!$A$35</c:f>
              <c:strCache>
                <c:ptCount val="1"/>
                <c:pt idx="0">
                  <c:v>Despesas Liquidadas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44450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'%RLI Excel'!$B$34:$E$34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Excel'!$B$35:$E$35</c:f>
              <c:numCache>
                <c:formatCode>_-* #,##0_-;\-* #,##0_-;_-* "-"??_-;_-@_-</c:formatCode>
                <c:ptCount val="4"/>
                <c:pt idx="0">
                  <c:v>1670</c:v>
                </c:pt>
                <c:pt idx="1">
                  <c:v>1853</c:v>
                </c:pt>
                <c:pt idx="2">
                  <c:v>2005</c:v>
                </c:pt>
                <c:pt idx="3">
                  <c:v>2451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E1-40AA-9C56-E82ADA307FB1}"/>
            </c:ext>
          </c:extLst>
        </c:ser>
        <c:ser>
          <c:idx val="1"/>
          <c:order val="1"/>
          <c:tx>
            <c:strRef>
              <c:f>'%RLI Excel'!$A$36</c:f>
              <c:strCache>
                <c:ptCount val="1"/>
                <c:pt idx="0">
                  <c:v>Despesas Empenhadas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444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'%RLI Excel'!$B$34:$E$34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'%RLI Excel'!$B$36:$E$36</c:f>
              <c:numCache>
                <c:formatCode>_-* #,##0_-;\-* #,##0_-;_-* "-"??_-;_-@_-</c:formatCode>
                <c:ptCount val="4"/>
                <c:pt idx="0">
                  <c:v>1854</c:v>
                </c:pt>
                <c:pt idx="1">
                  <c:v>2070</c:v>
                </c:pt>
                <c:pt idx="2">
                  <c:v>2237</c:v>
                </c:pt>
                <c:pt idx="3">
                  <c:v>2857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E1-40AA-9C56-E82ADA307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272256"/>
        <c:axId val="192516032"/>
      </c:lineChart>
      <c:catAx>
        <c:axId val="19427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516032"/>
        <c:crosses val="autoZero"/>
        <c:auto val="1"/>
        <c:lblAlgn val="ctr"/>
        <c:lblOffset val="100"/>
        <c:noMultiLvlLbl val="0"/>
      </c:catAx>
      <c:valAx>
        <c:axId val="192516032"/>
        <c:scaling>
          <c:orientation val="minMax"/>
          <c:min val="100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94272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Investimentos!$I$21</c:f>
              <c:strCache>
                <c:ptCount val="1"/>
                <c:pt idx="0">
                  <c:v>2° Quad./2020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Investimentos!$G$29:$G$31</c:f>
              <c:strCache>
                <c:ptCount val="3"/>
                <c:pt idx="0">
                  <c:v>Convênios</c:v>
                </c:pt>
                <c:pt idx="1">
                  <c:v>Operações de Crédito</c:v>
                </c:pt>
                <c:pt idx="2">
                  <c:v>Recursos Próprios</c:v>
                </c:pt>
              </c:strCache>
            </c:strRef>
          </c:cat>
          <c:val>
            <c:numRef>
              <c:f>Investimentos!$I$29:$I$31</c:f>
              <c:numCache>
                <c:formatCode>_-* #,##0_-;\-* #,##0_-;_-* "-"??_-;_-@_-</c:formatCode>
                <c:ptCount val="3"/>
                <c:pt idx="0">
                  <c:v>46.712142</c:v>
                </c:pt>
                <c:pt idx="1">
                  <c:v>204.89303000000001</c:v>
                </c:pt>
                <c:pt idx="2">
                  <c:v>747.39946399999997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FE-44C3-883C-6C8F4F18DD95}"/>
            </c:ext>
          </c:extLst>
        </c:ser>
        <c:ser>
          <c:idx val="0"/>
          <c:order val="1"/>
          <c:tx>
            <c:strRef>
              <c:f>Investimentos!$H$21</c:f>
              <c:strCache>
                <c:ptCount val="1"/>
                <c:pt idx="0">
                  <c:v>2° Quad./2021</c:v>
                </c:pt>
              </c:strCache>
            </c:strRef>
          </c:tx>
          <c:spPr>
            <a:solidFill>
              <a:srgbClr val="3760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Investimentos!$G$29:$G$31</c:f>
              <c:strCache>
                <c:ptCount val="3"/>
                <c:pt idx="0">
                  <c:v>Convênios</c:v>
                </c:pt>
                <c:pt idx="1">
                  <c:v>Operações de Crédito</c:v>
                </c:pt>
                <c:pt idx="2">
                  <c:v>Recursos Próprios</c:v>
                </c:pt>
              </c:strCache>
            </c:strRef>
          </c:cat>
          <c:val>
            <c:numRef>
              <c:f>Investimentos!$H$29:$H$31</c:f>
              <c:numCache>
                <c:formatCode>_-* #,##0_-;\-* #,##0_-;_-* "-"??_-;_-@_-</c:formatCode>
                <c:ptCount val="3"/>
                <c:pt idx="0">
                  <c:v>54.149262</c:v>
                </c:pt>
                <c:pt idx="1">
                  <c:v>122.84030300000001</c:v>
                </c:pt>
                <c:pt idx="2">
                  <c:v>978.46233600000005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FE-44C3-883C-6C8F4F18D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94050560"/>
        <c:axId val="192517760"/>
      </c:barChart>
      <c:catAx>
        <c:axId val="19405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517760"/>
        <c:crosses val="autoZero"/>
        <c:auto val="1"/>
        <c:lblAlgn val="ctr"/>
        <c:lblOffset val="100"/>
        <c:noMultiLvlLbl val="0"/>
      </c:catAx>
      <c:valAx>
        <c:axId val="192517760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19405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28188272514245"/>
          <c:y val="0.84962733999538487"/>
          <c:w val="0.39215041653403676"/>
          <c:h val="9.08881982515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2768585704814"/>
          <c:y val="0.22799391325676094"/>
          <c:w val="0.74748591557121113"/>
          <c:h val="0.49038049378852105"/>
        </c:manualLayout>
      </c:layout>
      <c:pieChart>
        <c:varyColors val="1"/>
        <c:ser>
          <c:idx val="0"/>
          <c:order val="0"/>
          <c:tx>
            <c:strRef>
              <c:f>DPrevCivis!$F$4119</c:f>
              <c:strCache>
                <c:ptCount val="1"/>
                <c:pt idx="0">
                  <c:v>2° Quad./2021</c:v>
                </c:pt>
              </c:strCache>
            </c:strRef>
          </c:tx>
          <c:dPt>
            <c:idx val="0"/>
            <c:bubble3D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EB-42FD-9406-10E1210A1D5D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EB-42FD-9406-10E1210A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EB-42FD-9406-10E1210A1D5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EB-42FD-9406-10E1210A1D5D}"/>
              </c:ext>
            </c:extLst>
          </c:dPt>
          <c:dLbls>
            <c:dLbl>
              <c:idx val="0"/>
              <c:layout>
                <c:manualLayout>
                  <c:x val="-0.22197041251356586"/>
                  <c:y val="6.992382176568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EB-42FD-9406-10E1210A1D5D}"/>
                </c:ext>
              </c:extLst>
            </c:dLbl>
            <c:dLbl>
              <c:idx val="1"/>
              <c:layout>
                <c:manualLayout>
                  <c:x val="-1.8778497586849349E-2"/>
                  <c:y val="-1.1963133990654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084043573759441"/>
                      <c:h val="5.2106761852188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EB-42FD-9406-10E1210A1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DPrevCivis!$E$4120:$E$4123</c:f>
              <c:strCache>
                <c:ptCount val="4"/>
                <c:pt idx="0">
                  <c:v>Inativo Educação</c:v>
                </c:pt>
                <c:pt idx="1">
                  <c:v>Inativo Saúde</c:v>
                </c:pt>
                <c:pt idx="2">
                  <c:v>Inativo Militar</c:v>
                </c:pt>
                <c:pt idx="3">
                  <c:v>Inativo Civil - Outros</c:v>
                </c:pt>
              </c:strCache>
            </c:strRef>
          </c:cat>
          <c:val>
            <c:numRef>
              <c:f>DPrevCivis!$F$4120:$F$4123</c:f>
              <c:numCache>
                <c:formatCode>0.0%</c:formatCode>
                <c:ptCount val="4"/>
                <c:pt idx="0">
                  <c:v>0.31118153596417897</c:v>
                </c:pt>
                <c:pt idx="1">
                  <c:v>7.2215858519968576E-2</c:v>
                </c:pt>
                <c:pt idx="2">
                  <c:v>0.22128398285146247</c:v>
                </c:pt>
                <c:pt idx="3">
                  <c:v>0.39531862266438994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EB-42FD-9406-10E1210A1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16084584356558"/>
          <c:y val="0.68311643541167733"/>
          <c:w val="0.64846376940428696"/>
          <c:h val="0.30910256480949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Resultado Previdenciário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55886296871407E-2"/>
          <c:y val="0.1260794319277348"/>
          <c:w val="0.95488227406257187"/>
          <c:h val="0.57632076847370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Previdência!$A$4</c:f>
              <c:strCache>
                <c:ptCount val="1"/>
                <c:pt idx="0">
                  <c:v>Despesa previdenciária</c:v>
                </c:pt>
              </c:strCache>
            </c:strRef>
          </c:tx>
          <c:spPr>
            <a:solidFill>
              <a:srgbClr val="3760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Previdência!$B$3:$E$3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Previdência!$B$4:$E$4</c:f>
              <c:numCache>
                <c:formatCode>General</c:formatCode>
                <c:ptCount val="4"/>
                <c:pt idx="0" formatCode="_(* #,##0.00_);_(* \(#,##0.00\);_(* &quot;-&quot;??_);_(@_)">
                  <c:v>4.21</c:v>
                </c:pt>
                <c:pt idx="1">
                  <c:v>4.5</c:v>
                </c:pt>
                <c:pt idx="2" formatCode="_(* #,##0.00_);_(* \(#,##0.00\);_(* &quot;-&quot;??_);_(@_)">
                  <c:v>4.7007320432299995</c:v>
                </c:pt>
                <c:pt idx="3" formatCode="_(* #,##0.00_);_(* \(#,##0.00\);_(* &quot;-&quot;??_);_(@_)">
                  <c:v>4.91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08-4B90-A25A-5530881E4AB6}"/>
            </c:ext>
          </c:extLst>
        </c:ser>
        <c:ser>
          <c:idx val="1"/>
          <c:order val="1"/>
          <c:tx>
            <c:strRef>
              <c:f>Previdência!$A$5</c:f>
              <c:strCache>
                <c:ptCount val="1"/>
                <c:pt idx="0">
                  <c:v>Receita previdenciária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Previdência!$B$3:$E$3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Previdência!$B$5:$E$5</c:f>
              <c:numCache>
                <c:formatCode>General</c:formatCode>
                <c:ptCount val="4"/>
                <c:pt idx="0" formatCode="_(* #,##0.00_);_(* \(#,##0.00\);_(* &quot;-&quot;??_);_(@_)">
                  <c:v>1.6</c:v>
                </c:pt>
                <c:pt idx="1">
                  <c:v>1.67</c:v>
                </c:pt>
                <c:pt idx="2" formatCode="_(* #,##0.00_);_(* \(#,##0.00\);_(* &quot;-&quot;??_);_(@_)">
                  <c:v>1.48708681748</c:v>
                </c:pt>
                <c:pt idx="3" formatCode="_(* #,##0.00_);_(* \(#,##0.00\);_(* &quot;-&quot;??_);_(@_)">
                  <c:v>1.5099182256800003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08-4B90-A25A-5530881E4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439168"/>
        <c:axId val="150398080"/>
      </c:barChart>
      <c:lineChart>
        <c:grouping val="standard"/>
        <c:varyColors val="0"/>
        <c:ser>
          <c:idx val="2"/>
          <c:order val="2"/>
          <c:tx>
            <c:strRef>
              <c:f>Previdência!$A$6</c:f>
              <c:strCache>
                <c:ptCount val="1"/>
                <c:pt idx="0">
                  <c:v>Deficit previdenciário</c:v>
                </c:pt>
              </c:strCache>
            </c:strRef>
          </c:tx>
          <c:spPr>
            <a:ln w="82550" cap="flat">
              <a:solidFill>
                <a:schemeClr val="accent6">
                  <a:alpha val="99000"/>
                </a:schemeClr>
              </a:solidFill>
              <a:round/>
              <a:headEnd type="oval"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3143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Previdência!$B$3:$E$3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Previdência!$B$6:$E$6</c:f>
              <c:numCache>
                <c:formatCode>General</c:formatCode>
                <c:ptCount val="4"/>
                <c:pt idx="0" formatCode="_(* #,##0.00_);_(* \(#,##0.00\);_(* &quot;-&quot;??_);_(@_)">
                  <c:v>2.61</c:v>
                </c:pt>
                <c:pt idx="1">
                  <c:v>2.83</c:v>
                </c:pt>
                <c:pt idx="2" formatCode="_(* #,##0.00_);_(* \(#,##0.00\);_(* &quot;-&quot;??_);_(@_)">
                  <c:v>3.21</c:v>
                </c:pt>
                <c:pt idx="3" formatCode="_(* #,##0.00_);_(* \(#,##0.00\);_(* &quot;-&quot;??_);_(@_)">
                  <c:v>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08-4B90-A25A-5530881E4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39168"/>
        <c:axId val="150398080"/>
      </c:lineChart>
      <c:catAx>
        <c:axId val="1944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398080"/>
        <c:crosses val="autoZero"/>
        <c:auto val="1"/>
        <c:lblAlgn val="ctr"/>
        <c:lblOffset val="100"/>
        <c:noMultiLvlLbl val="0"/>
      </c:catAx>
      <c:valAx>
        <c:axId val="15039808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44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1292737499451E-2"/>
          <c:y val="0.83092924606726204"/>
          <c:w val="0.97018322253599731"/>
          <c:h val="0.15068326881224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80849104388263E-2"/>
          <c:y val="0.16245370370370371"/>
          <c:w val="0.87311798744455194"/>
          <c:h val="0.47629883871353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4A-415A-982B-7D3BF6B1F21A}"/>
              </c:ext>
            </c:extLst>
          </c:dPt>
          <c:dPt>
            <c:idx val="1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4A-415A-982B-7D3BF6B1F21A}"/>
              </c:ext>
            </c:extLst>
          </c:dPt>
          <c:dPt>
            <c:idx val="2"/>
            <c:invertIfNegative val="0"/>
            <c:bubble3D val="0"/>
            <c:spPr>
              <a:solidFill>
                <a:srgbClr val="F796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4A-415A-982B-7D3BF6B1F21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4A-415A-982B-7D3BF6B1F2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ArrecBruta!$B$37:$B$40</c:f>
              <c:strCache>
                <c:ptCount val="4"/>
                <c:pt idx="0">
                  <c:v>Impostos, Taxas</c:v>
                </c:pt>
                <c:pt idx="1">
                  <c:v>Transferências Correntes</c:v>
                </c:pt>
                <c:pt idx="2">
                  <c:v>Contribuições</c:v>
                </c:pt>
                <c:pt idx="3">
                  <c:v>Demais Receitas</c:v>
                </c:pt>
              </c:strCache>
            </c:strRef>
          </c:cat>
          <c:val>
            <c:numRef>
              <c:f>ArrecBruta!$C$37:$C$40</c:f>
              <c:numCache>
                <c:formatCode>_(* #,##0.00_);_(* \(#,##0.00\);_(* "-"??_);_(@_)</c:formatCode>
                <c:ptCount val="4"/>
                <c:pt idx="0">
                  <c:v>23.95212395175999</c:v>
                </c:pt>
                <c:pt idx="1">
                  <c:v>4.9254570183799995</c:v>
                </c:pt>
                <c:pt idx="2">
                  <c:v>1.4666310327000001</c:v>
                </c:pt>
                <c:pt idx="3">
                  <c:v>1.2215084614799945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14A-415A-982B-7D3BF6B1F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-9"/>
        <c:axId val="191380480"/>
        <c:axId val="173527552"/>
      </c:barChart>
      <c:catAx>
        <c:axId val="1913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527552"/>
        <c:crosses val="autoZero"/>
        <c:auto val="1"/>
        <c:lblAlgn val="ctr"/>
        <c:lblOffset val="100"/>
        <c:noMultiLvlLbl val="0"/>
      </c:catAx>
      <c:valAx>
        <c:axId val="17352755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1380480"/>
        <c:crosses val="autoZero"/>
        <c:crossBetween val="between"/>
      </c:valAx>
      <c:spPr>
        <a:noFill/>
        <a:ln>
          <a:noFill/>
        </a:ln>
        <a:effectLst>
          <a:softEdge rad="1270000"/>
        </a:effectLst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31538001196888E-2"/>
          <c:y val="0.16176923415299344"/>
          <c:w val="0.94733692399760627"/>
          <c:h val="0.50481766594818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'Dívida Pública'!$A$11</c:f>
              <c:strCache>
                <c:ptCount val="1"/>
                <c:pt idx="0">
                  <c:v>RCL Ajustada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'Dívida Pública'!$B$10:$C$10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'Dívida Pública'!$B$11:$C$11</c:f>
              <c:numCache>
                <c:formatCode>_(* #,##0.00_);_(* \(#,##0.00\);_(* "-"??_);_(@_)</c:formatCode>
                <c:ptCount val="2"/>
                <c:pt idx="0">
                  <c:v>25.87</c:v>
                </c:pt>
                <c:pt idx="1">
                  <c:v>30.206939274160003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80-481A-B335-5B26E2D93CC2}"/>
            </c:ext>
          </c:extLst>
        </c:ser>
        <c:ser>
          <c:idx val="1"/>
          <c:order val="1"/>
          <c:tx>
            <c:strRef>
              <c:f>'Dívida Pública'!$A$12</c:f>
              <c:strCache>
                <c:ptCount val="1"/>
                <c:pt idx="0">
                  <c:v>Dívida Consolidada Líquida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'Dívida Pública'!$B$10:$C$10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'Dívida Pública'!$B$12:$C$12</c:f>
              <c:numCache>
                <c:formatCode>_(* #,##0.00_);_(* \(#,##0.00\);_(* "-"??_);_(@_)</c:formatCode>
                <c:ptCount val="2"/>
                <c:pt idx="0">
                  <c:v>18.829999999999998</c:v>
                </c:pt>
                <c:pt idx="1">
                  <c:v>14.973738022970002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80-481A-B335-5B26E2D93CC2}"/>
            </c:ext>
          </c:extLst>
        </c:ser>
        <c:ser>
          <c:idx val="2"/>
          <c:order val="2"/>
          <c:tx>
            <c:strRef>
              <c:f>'Dívida Pública'!$B$10</c:f>
              <c:strCache>
                <c:ptCount val="1"/>
                <c:pt idx="0">
                  <c:v>2° Quad./2020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'Dívida Pública'!$B$10:$C$10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'Dívida Pública'!$C$10</c:f>
              <c:numCache>
                <c:formatCode>@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80-481A-B335-5B26E2D93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31680"/>
        <c:axId val="150400384"/>
      </c:barChart>
      <c:catAx>
        <c:axId val="1946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400384"/>
        <c:crosses val="autoZero"/>
        <c:auto val="1"/>
        <c:lblAlgn val="ctr"/>
        <c:lblOffset val="100"/>
        <c:noMultiLvlLbl val="0"/>
      </c:catAx>
      <c:valAx>
        <c:axId val="15040038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463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1767168967757789"/>
          <c:y val="0.91288322109613851"/>
          <c:w val="0.751719472258919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00714949169584E-2"/>
          <c:y val="0.12962962962962962"/>
          <c:w val="0.96279857010166081"/>
          <c:h val="0.50031789050159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'Dívida Pública'!$A$17</c:f>
              <c:strCache>
                <c:ptCount val="1"/>
                <c:pt idx="0">
                  <c:v>RCL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'Dívida Pública'!$B$16:$C$16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'Dívida Pública'!$B$17:$C$17</c:f>
              <c:numCache>
                <c:formatCode>_(* #,##0.00_);_(* \(#,##0.00\);_(* "-"??_);_(@_)</c:formatCode>
                <c:ptCount val="2"/>
                <c:pt idx="0">
                  <c:v>25.87</c:v>
                </c:pt>
                <c:pt idx="1">
                  <c:v>30.206939274160003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2D-462A-A9B6-1ABAC9DB9B31}"/>
            </c:ext>
          </c:extLst>
        </c:ser>
        <c:ser>
          <c:idx val="1"/>
          <c:order val="1"/>
          <c:tx>
            <c:strRef>
              <c:f>'Dívida Pública'!$A$18</c:f>
              <c:strCache>
                <c:ptCount val="1"/>
                <c:pt idx="0">
                  <c:v>Garantias e Contragarantias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'Dívida Pública'!$B$16:$C$16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'Dívida Pública'!$B$18:$C$18</c:f>
              <c:numCache>
                <c:formatCode>_(* #,##0.00_);_(* \(#,##0.00\);_(* "-"??_);_(@_)</c:formatCode>
                <c:ptCount val="2"/>
                <c:pt idx="0">
                  <c:v>1.31</c:v>
                </c:pt>
                <c:pt idx="1">
                  <c:v>1.4144713987299999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2D-462A-A9B6-1ABAC9DB9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08352"/>
        <c:axId val="150402688"/>
      </c:barChart>
      <c:catAx>
        <c:axId val="1951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402688"/>
        <c:crosses val="autoZero"/>
        <c:auto val="1"/>
        <c:lblAlgn val="ctr"/>
        <c:lblOffset val="100"/>
        <c:noMultiLvlLbl val="0"/>
      </c:catAx>
      <c:valAx>
        <c:axId val="15040268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510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'Dívida Pública'!$A$23</c:f>
              <c:strCache>
                <c:ptCount val="1"/>
                <c:pt idx="0">
                  <c:v>RCL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'Dívida Pública'!$B$22:$C$22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'Dívida Pública'!$B$23:$C$23</c:f>
              <c:numCache>
                <c:formatCode>_(* #,##0.00_);_(* \(#,##0.00\);_(* "-"??_);_(@_)</c:formatCode>
                <c:ptCount val="2"/>
                <c:pt idx="0">
                  <c:v>25.87</c:v>
                </c:pt>
                <c:pt idx="1">
                  <c:v>30.206939274160003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A-4122-B21F-F281BCA8E85A}"/>
            </c:ext>
          </c:extLst>
        </c:ser>
        <c:ser>
          <c:idx val="1"/>
          <c:order val="1"/>
          <c:tx>
            <c:strRef>
              <c:f>'Dívida Pública'!$A$24</c:f>
              <c:strCache>
                <c:ptCount val="1"/>
                <c:pt idx="0">
                  <c:v>Operações de Crédito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'Dívida Pública'!$B$22:$C$22</c:f>
              <c:strCache>
                <c:ptCount val="2"/>
                <c:pt idx="0">
                  <c:v>2° Quad./2020</c:v>
                </c:pt>
                <c:pt idx="1">
                  <c:v>2° Quad./2021</c:v>
                </c:pt>
              </c:strCache>
            </c:strRef>
          </c:cat>
          <c:val>
            <c:numRef>
              <c:f>'Dívida Pública'!$B$24:$C$24</c:f>
              <c:numCache>
                <c:formatCode>_(* #,##0.00_);_(* \(#,##0.00\);_(* "-"??_);_(@_)</c:formatCode>
                <c:ptCount val="2"/>
                <c:pt idx="0">
                  <c:v>0.11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5A-4122-B21F-F281BCA8E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41632"/>
        <c:axId val="150404416"/>
      </c:barChart>
      <c:catAx>
        <c:axId val="1951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404416"/>
        <c:crosses val="autoZero"/>
        <c:auto val="1"/>
        <c:lblAlgn val="ctr"/>
        <c:lblOffset val="100"/>
        <c:noMultiLvlLbl val="0"/>
      </c:catAx>
      <c:valAx>
        <c:axId val="15040441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51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Precatórios!$C$26:$F$26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Precatórios!$C$27:$F$27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4E-466C-BC0E-4153C8D9DE06}"/>
            </c:ext>
          </c:extLst>
        </c:ser>
        <c:ser>
          <c:idx val="1"/>
          <c:order val="1"/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Precatórios!$C$26:$F$26</c:f>
              <c:strCache>
                <c:ptCount val="4"/>
                <c:pt idx="0">
                  <c:v>2° Quad./2018</c:v>
                </c:pt>
                <c:pt idx="1">
                  <c:v>2° Quad./2019</c:v>
                </c:pt>
                <c:pt idx="2">
                  <c:v>2° Quad./2020</c:v>
                </c:pt>
                <c:pt idx="3">
                  <c:v>2° Quad./2021</c:v>
                </c:pt>
              </c:strCache>
            </c:strRef>
          </c:cat>
          <c:val>
            <c:numRef>
              <c:f>Precatórios!$C$28:$F$28</c:f>
              <c:numCache>
                <c:formatCode>_(* #,##0.00_);_(* \(#,##0.00\);_(* "-"??_);_(@_)</c:formatCode>
                <c:ptCount val="4"/>
                <c:pt idx="0">
                  <c:v>81.791811290000012</c:v>
                </c:pt>
                <c:pt idx="1">
                  <c:v>67.580815700000002</c:v>
                </c:pt>
                <c:pt idx="2">
                  <c:v>325.83002144</c:v>
                </c:pt>
                <c:pt idx="3">
                  <c:v>412.25389693999995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4E-466C-BC0E-4153C8D9D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981888"/>
        <c:axId val="193579264"/>
      </c:lineChart>
      <c:catAx>
        <c:axId val="1949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579264"/>
        <c:crosses val="autoZero"/>
        <c:auto val="1"/>
        <c:lblAlgn val="ctr"/>
        <c:lblOffset val="100"/>
        <c:noMultiLvlLbl val="0"/>
      </c:catAx>
      <c:valAx>
        <c:axId val="19357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98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75746569469489"/>
          <c:y val="7.6760258626208305E-2"/>
          <c:w val="0.74823025361854367"/>
          <c:h val="0.538061327699891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BBB5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BA-46F2-B10E-40A9F6C4808A}"/>
              </c:ext>
            </c:extLst>
          </c:dPt>
          <c:dPt>
            <c:idx val="1"/>
            <c:bubble3D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BA-46F2-B10E-40A9F6C4808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BA-46F2-B10E-40A9F6C4808A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BA-46F2-B10E-40A9F6C4808A}"/>
              </c:ext>
            </c:extLst>
          </c:dPt>
          <c:dLbls>
            <c:dLbl>
              <c:idx val="0"/>
              <c:layout>
                <c:manualLayout>
                  <c:x val="-0.20802531912408592"/>
                  <c:y val="-0.165397349721528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89791162805273"/>
                      <c:h val="0.13658536585365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BA-46F2-B10E-40A9F6C4808A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BA-46F2-B10E-40A9F6C4808A}"/>
                </c:ext>
              </c:extLst>
            </c:dLbl>
            <c:dLbl>
              <c:idx val="2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BA-46F2-B10E-40A9F6C4808A}"/>
                </c:ext>
              </c:extLst>
            </c:dLbl>
            <c:dLbl>
              <c:idx val="3"/>
              <c:layout>
                <c:manualLayout>
                  <c:x val="0.10836687661484898"/>
                  <c:y val="9.75608444939809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930878050586971"/>
                      <c:h val="7.97723577235772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BA-46F2-B10E-40A9F6C48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ArrecBruta!$B$62:$B$65</c:f>
              <c:strCache>
                <c:ptCount val="4"/>
                <c:pt idx="0">
                  <c:v>Impostos, Taxas</c:v>
                </c:pt>
                <c:pt idx="1">
                  <c:v>Transferências Correntes</c:v>
                </c:pt>
                <c:pt idx="2">
                  <c:v>Contribuições</c:v>
                </c:pt>
                <c:pt idx="3">
                  <c:v>Demais Receitas</c:v>
                </c:pt>
              </c:strCache>
            </c:strRef>
          </c:cat>
          <c:val>
            <c:numRef>
              <c:f>ArrecBruta!$C$62:$C$65</c:f>
              <c:numCache>
                <c:formatCode>0.0%</c:formatCode>
                <c:ptCount val="4"/>
                <c:pt idx="0">
                  <c:v>0.75880175074204459</c:v>
                </c:pt>
                <c:pt idx="1">
                  <c:v>0.15603816247271921</c:v>
                </c:pt>
                <c:pt idx="2">
                  <c:v>4.6462777060887701E-2</c:v>
                </c:pt>
                <c:pt idx="3">
                  <c:v>3.8697309724348448E-2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BA-46F2-B10E-40A9F6C48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496719160105006E-2"/>
          <c:y val="0.73263811535753154"/>
          <c:w val="0.91978433945756777"/>
          <c:h val="0.24538377824723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20"/>
      <c:depthPercent val="5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45333806958364E-3"/>
          <c:y val="0.14085384532412901"/>
          <c:w val="0.99163546661930413"/>
          <c:h val="0.71135310825872788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9BBB5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47-478D-9C71-9DF9BE01039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47-478D-9C71-9DF9BE010391}"/>
              </c:ext>
            </c:extLst>
          </c:dPt>
          <c:dPt>
            <c:idx val="2"/>
            <c:bubble3D val="0"/>
            <c:spPr>
              <a:solidFill>
                <a:srgbClr val="F7964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47-478D-9C71-9DF9BE01039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47-478D-9C71-9DF9BE010391}"/>
              </c:ext>
            </c:extLst>
          </c:dPt>
          <c:dLbls>
            <c:dLbl>
              <c:idx val="0"/>
              <c:layout>
                <c:manualLayout>
                  <c:x val="-1.9845017220308854E-4"/>
                  <c:y val="-9.19515151793530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47-478D-9C71-9DF9BE010391}"/>
                </c:ext>
              </c:extLst>
            </c:dLbl>
            <c:dLbl>
              <c:idx val="1"/>
              <c:layout>
                <c:manualLayout>
                  <c:x val="-1.9581157649150093E-5"/>
                  <c:y val="-1.82853472631308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47-478D-9C71-9DF9BE010391}"/>
                </c:ext>
              </c:extLst>
            </c:dLbl>
            <c:dLbl>
              <c:idx val="2"/>
              <c:layout>
                <c:manualLayout>
                  <c:x val="6.0746028219086767E-3"/>
                  <c:y val="-8.4810159045124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47-478D-9C71-9DF9BE010391}"/>
                </c:ext>
              </c:extLst>
            </c:dLbl>
            <c:dLbl>
              <c:idx val="3"/>
              <c:layout>
                <c:manualLayout>
                  <c:x val="-9.9018164648372407E-3"/>
                  <c:y val="-2.11572771058235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47-478D-9C71-9DF9BE01039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RectxDed!$A$3:$A$6</c:f>
              <c:strCache>
                <c:ptCount val="4"/>
                <c:pt idx="0">
                  <c:v>Receita Bruta</c:v>
                </c:pt>
                <c:pt idx="1">
                  <c:v>Tranf. Municípios</c:v>
                </c:pt>
                <c:pt idx="2">
                  <c:v>FUNDEB</c:v>
                </c:pt>
                <c:pt idx="3">
                  <c:v>Demais deduções</c:v>
                </c:pt>
              </c:strCache>
            </c:strRef>
          </c:cat>
          <c:val>
            <c:numRef>
              <c:f>RectxDed!$B$3:$B$6</c:f>
              <c:numCache>
                <c:formatCode>_(* #,##0.00_);_(* \(#,##0.00\);_(* "-"??_);_(@_)</c:formatCode>
                <c:ptCount val="4"/>
                <c:pt idx="0">
                  <c:v>31.565720464319984</c:v>
                </c:pt>
                <c:pt idx="1">
                  <c:v>5.8178497199100008</c:v>
                </c:pt>
                <c:pt idx="2">
                  <c:v>3.4526662909999999</c:v>
                </c:pt>
                <c:pt idx="3">
                  <c:v>1.7125322850000003E-2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47-478D-9C71-9DF9BE010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32378633086657"/>
          <c:y val="7.4043467184102624E-2"/>
          <c:w val="0.57975932386531703"/>
          <c:h val="0.740404783700907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ArrecBruta!$D$77</c:f>
              <c:strCache>
                <c:ptCount val="1"/>
                <c:pt idx="0">
                  <c:v>2° Quad./2021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ArrecBruta!$B$78:$B$81</c:f>
              <c:strCache>
                <c:ptCount val="4"/>
                <c:pt idx="0">
                  <c:v>ICMS</c:v>
                </c:pt>
                <c:pt idx="1">
                  <c:v>IPVA</c:v>
                </c:pt>
                <c:pt idx="2">
                  <c:v>IRRF</c:v>
                </c:pt>
                <c:pt idx="3">
                  <c:v>Demais Impostos, Taxas</c:v>
                </c:pt>
              </c:strCache>
            </c:strRef>
          </c:cat>
          <c:val>
            <c:numRef>
              <c:f>ArrecBruta!$D$78:$D$81</c:f>
              <c:numCache>
                <c:formatCode>_-* #,##0_-;\-* #,##0_-;_-* "-"??_-;_-@_-</c:formatCode>
                <c:ptCount val="4"/>
                <c:pt idx="0">
                  <c:v>19544.163652259998</c:v>
                </c:pt>
                <c:pt idx="1">
                  <c:v>1727.3231378399998</c:v>
                </c:pt>
                <c:pt idx="2">
                  <c:v>1131.8769328199999</c:v>
                </c:pt>
                <c:pt idx="3">
                  <c:v>1548.7602288400001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3-4521-82E2-9F888152F0AA}"/>
            </c:ext>
          </c:extLst>
        </c:ser>
        <c:ser>
          <c:idx val="1"/>
          <c:order val="1"/>
          <c:tx>
            <c:strRef>
              <c:f>ArrecBruta!$C$77</c:f>
              <c:strCache>
                <c:ptCount val="1"/>
                <c:pt idx="0">
                  <c:v>2° Quad./2020</c:v>
                </c:pt>
              </c:strCache>
            </c:strRef>
          </c:tx>
          <c:spPr>
            <a:solidFill>
              <a:srgbClr val="376092">
                <a:alpha val="98000"/>
              </a:srgbClr>
            </a:solidFill>
            <a:ln w="25400">
              <a:solidFill>
                <a:schemeClr val="bg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ArrecBruta!$B$78:$B$81</c:f>
              <c:strCache>
                <c:ptCount val="4"/>
                <c:pt idx="0">
                  <c:v>ICMS</c:v>
                </c:pt>
                <c:pt idx="1">
                  <c:v>IPVA</c:v>
                </c:pt>
                <c:pt idx="2">
                  <c:v>IRRF</c:v>
                </c:pt>
                <c:pt idx="3">
                  <c:v>Demais Impostos, Taxas</c:v>
                </c:pt>
              </c:strCache>
            </c:strRef>
          </c:cat>
          <c:val>
            <c:numRef>
              <c:f>ArrecBruta!$C$78:$C$81</c:f>
              <c:numCache>
                <c:formatCode>_-* #,##0_-;\-* #,##0_-;_-* "-"??_-;_-@_-</c:formatCode>
                <c:ptCount val="4"/>
                <c:pt idx="0">
                  <c:v>14996.506011280004</c:v>
                </c:pt>
                <c:pt idx="1">
                  <c:v>1545.1775566700005</c:v>
                </c:pt>
                <c:pt idx="2">
                  <c:v>1064.1414506400001</c:v>
                </c:pt>
                <c:pt idx="3">
                  <c:v>1085.9296157000003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3-4521-82E2-9F888152F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49608448"/>
        <c:axId val="174405824"/>
      </c:barChart>
      <c:catAx>
        <c:axId val="14960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405824"/>
        <c:crosses val="autoZero"/>
        <c:auto val="1"/>
        <c:lblAlgn val="ctr"/>
        <c:lblOffset val="100"/>
        <c:noMultiLvlLbl val="0"/>
      </c:catAx>
      <c:valAx>
        <c:axId val="174405824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14960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07388186780568"/>
          <c:y val="0.84960659583895315"/>
          <c:w val="0.39268083817388844"/>
          <c:h val="0.12560435506506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8112080306937"/>
          <c:y val="4.089716058219995E-2"/>
          <c:w val="0.64943339285078183"/>
          <c:h val="0.73001566860633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ArrecBruta!$C$96</c:f>
              <c:strCache>
                <c:ptCount val="1"/>
                <c:pt idx="0">
                  <c:v>2° Quad./2021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ArrecBruta!$B$97:$B$101</c:f>
              <c:strCache>
                <c:ptCount val="5"/>
                <c:pt idx="0">
                  <c:v>FPE</c:v>
                </c:pt>
                <c:pt idx="1">
                  <c:v>IPI</c:v>
                </c:pt>
                <c:pt idx="2">
                  <c:v>CIDE</c:v>
                </c:pt>
                <c:pt idx="3">
                  <c:v>Recursos Hídricos/Minerais</c:v>
                </c:pt>
                <c:pt idx="4">
                  <c:v>LC nº 176/2020</c:v>
                </c:pt>
              </c:strCache>
            </c:strRef>
          </c:cat>
          <c:val>
            <c:numRef>
              <c:f>ArrecBruta!$C$97:$C$101</c:f>
              <c:numCache>
                <c:formatCode>_-* #,##0_-;\-* #,##0_-;_-* "-"??_-;_-@_-</c:formatCode>
                <c:ptCount val="5"/>
                <c:pt idx="0">
                  <c:v>1053.00953562</c:v>
                </c:pt>
                <c:pt idx="1">
                  <c:v>266.68505738000005</c:v>
                </c:pt>
                <c:pt idx="2">
                  <c:v>10.19701858</c:v>
                </c:pt>
                <c:pt idx="3">
                  <c:v>15.384941420000001</c:v>
                </c:pt>
                <c:pt idx="4">
                  <c:v>149.53950383999998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CD-48E9-8565-3C4A4B6F5A41}"/>
            </c:ext>
          </c:extLst>
        </c:ser>
        <c:ser>
          <c:idx val="1"/>
          <c:order val="1"/>
          <c:tx>
            <c:strRef>
              <c:f>ArrecBruta!$D$96</c:f>
              <c:strCache>
                <c:ptCount val="1"/>
                <c:pt idx="0">
                  <c:v>2° Quad./2020</c:v>
                </c:pt>
              </c:strCache>
            </c:strRef>
          </c:tx>
          <c:spPr>
            <a:solidFill>
              <a:srgbClr val="376092"/>
            </a:solidFill>
            <a:ln w="2540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ArrecBruta!$B$97:$B$101</c:f>
              <c:strCache>
                <c:ptCount val="5"/>
                <c:pt idx="0">
                  <c:v>FPE</c:v>
                </c:pt>
                <c:pt idx="1">
                  <c:v>IPI</c:v>
                </c:pt>
                <c:pt idx="2">
                  <c:v>CIDE</c:v>
                </c:pt>
                <c:pt idx="3">
                  <c:v>Recursos Hídricos/Minerais</c:v>
                </c:pt>
                <c:pt idx="4">
                  <c:v>LC nº 176/2020</c:v>
                </c:pt>
              </c:strCache>
            </c:strRef>
          </c:cat>
          <c:val>
            <c:numRef>
              <c:f>ArrecBruta!$D$97:$D$101</c:f>
              <c:numCache>
                <c:formatCode>_-* #,##0_-;\-* #,##0_-;_-* "-"??_-;_-@_-</c:formatCode>
                <c:ptCount val="5"/>
                <c:pt idx="0">
                  <c:v>785.93861308999999</c:v>
                </c:pt>
                <c:pt idx="1">
                  <c:v>186.09658204999999</c:v>
                </c:pt>
                <c:pt idx="2">
                  <c:v>19.260379</c:v>
                </c:pt>
                <c:pt idx="3">
                  <c:v>11.745995240000001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CD-48E9-8565-3C4A4B6F5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49608960"/>
        <c:axId val="191784064"/>
      </c:barChart>
      <c:catAx>
        <c:axId val="149608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784064"/>
        <c:crosses val="autoZero"/>
        <c:auto val="1"/>
        <c:lblAlgn val="ctr"/>
        <c:lblOffset val="100"/>
        <c:noMultiLvlLbl val="0"/>
      </c:catAx>
      <c:valAx>
        <c:axId val="191784064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14960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27017072799564"/>
          <c:y val="0.86003766796271186"/>
          <c:w val="0.40060021342166463"/>
          <c:h val="0.11316215688653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972854028444"/>
          <c:y val="3.8411437459112456E-2"/>
          <c:w val="0.65293265970869208"/>
          <c:h val="0.78560658940394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Poderes!$B$28</c:f>
              <c:strCache>
                <c:ptCount val="1"/>
                <c:pt idx="0">
                  <c:v>2° Quad./2021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Poderes!$A$29:$A$34</c:f>
              <c:strCache>
                <c:ptCount val="6"/>
                <c:pt idx="0">
                  <c:v>Executivo</c:v>
                </c:pt>
                <c:pt idx="1">
                  <c:v>RPPS</c:v>
                </c:pt>
                <c:pt idx="2">
                  <c:v>Judiciário</c:v>
                </c:pt>
                <c:pt idx="3">
                  <c:v>Legislativo</c:v>
                </c:pt>
                <c:pt idx="4">
                  <c:v>Ministério Público</c:v>
                </c:pt>
                <c:pt idx="5">
                  <c:v>Defensoria Pública</c:v>
                </c:pt>
              </c:strCache>
            </c:strRef>
          </c:cat>
          <c:val>
            <c:numRef>
              <c:f>Poderes!$B$29:$B$34</c:f>
              <c:numCache>
                <c:formatCode>_(* #,##0.00_);_(* \(#,##0.00\);_(* "-"??_);_(@_)</c:formatCode>
                <c:ptCount val="6"/>
                <c:pt idx="0">
                  <c:v>12.58893957684</c:v>
                </c:pt>
                <c:pt idx="1">
                  <c:v>4.3903179272299999</c:v>
                </c:pt>
                <c:pt idx="2">
                  <c:v>1.6125212419100006</c:v>
                </c:pt>
                <c:pt idx="3">
                  <c:v>0.59234488640999994</c:v>
                </c:pt>
                <c:pt idx="4">
                  <c:v>0.57382934319999968</c:v>
                </c:pt>
                <c:pt idx="5">
                  <c:v>5.3686192160000007E-2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58-4FF9-A212-90AA73DC27E4}"/>
            </c:ext>
          </c:extLst>
        </c:ser>
        <c:ser>
          <c:idx val="1"/>
          <c:order val="1"/>
          <c:tx>
            <c:strRef>
              <c:f>Poderes!$C$28</c:f>
              <c:strCache>
                <c:ptCount val="1"/>
                <c:pt idx="0">
                  <c:v>2° Quad./2020</c:v>
                </c:pt>
              </c:strCache>
            </c:strRef>
          </c:tx>
          <c:spPr>
            <a:solidFill>
              <a:srgbClr val="376092"/>
            </a:solidFill>
            <a:ln w="254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Poderes!$A$29:$A$34</c:f>
              <c:strCache>
                <c:ptCount val="6"/>
                <c:pt idx="0">
                  <c:v>Executivo</c:v>
                </c:pt>
                <c:pt idx="1">
                  <c:v>RPPS</c:v>
                </c:pt>
                <c:pt idx="2">
                  <c:v>Judiciário</c:v>
                </c:pt>
                <c:pt idx="3">
                  <c:v>Legislativo</c:v>
                </c:pt>
                <c:pt idx="4">
                  <c:v>Ministério Público</c:v>
                </c:pt>
                <c:pt idx="5">
                  <c:v>Defensoria Pública</c:v>
                </c:pt>
              </c:strCache>
            </c:strRef>
          </c:cat>
          <c:val>
            <c:numRef>
              <c:f>Poderes!$C$29:$C$34</c:f>
              <c:numCache>
                <c:formatCode>_(* #,##0.00_);_(* \(#,##0.00\);_(* "-"??_);_(@_)</c:formatCode>
                <c:ptCount val="6"/>
                <c:pt idx="0">
                  <c:v>10.523481943909999</c:v>
                </c:pt>
                <c:pt idx="1">
                  <c:v>4.2433623740999993</c:v>
                </c:pt>
                <c:pt idx="2">
                  <c:v>1.47921825106</c:v>
                </c:pt>
                <c:pt idx="3">
                  <c:v>0.57353076560000016</c:v>
                </c:pt>
                <c:pt idx="4">
                  <c:v>0.49812335025999993</c:v>
                </c:pt>
                <c:pt idx="5">
                  <c:v>4.9938756089999987E-2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58-4FF9-A212-90AA73DC2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92311296"/>
        <c:axId val="191786368"/>
      </c:barChart>
      <c:catAx>
        <c:axId val="19231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786368"/>
        <c:crosses val="autoZero"/>
        <c:auto val="1"/>
        <c:lblAlgn val="ctr"/>
        <c:lblOffset val="100"/>
        <c:noMultiLvlLbl val="0"/>
      </c:catAx>
      <c:valAx>
        <c:axId val="191786368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9231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99249199632645"/>
          <c:y val="0.8828114498062789"/>
          <c:w val="0.46036196774498106"/>
          <c:h val="6.4075819568068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7855337238463E-2"/>
          <c:y val="0.10148576630171906"/>
          <c:w val="0.96536796107527401"/>
          <c:h val="0.6541689890506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Despesas!$B$50</c:f>
              <c:strCache>
                <c:ptCount val="1"/>
                <c:pt idx="0">
                  <c:v>2° Quad./2020</c:v>
                </c:pt>
              </c:strCache>
            </c:strRef>
          </c:tx>
          <c:spPr>
            <a:solidFill>
              <a:srgbClr val="37609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Despesas!$A$51:$A$55</c:f>
              <c:strCache>
                <c:ptCount val="5"/>
                <c:pt idx="0">
                  <c:v>Previdência Social</c:v>
                </c:pt>
                <c:pt idx="1">
                  <c:v>Educação</c:v>
                </c:pt>
                <c:pt idx="2">
                  <c:v>Saúde</c:v>
                </c:pt>
                <c:pt idx="3">
                  <c:v>Segurança Pública</c:v>
                </c:pt>
                <c:pt idx="4">
                  <c:v>Demais Funções</c:v>
                </c:pt>
              </c:strCache>
            </c:strRef>
          </c:cat>
          <c:val>
            <c:numRef>
              <c:f>Despesas!$B$51:$B$55</c:f>
              <c:numCache>
                <c:formatCode>_-* #,##0_-;\-* #,##0_-;_-* "-"??_-;_-@_-</c:formatCode>
                <c:ptCount val="5"/>
                <c:pt idx="0">
                  <c:v>4688.5488610999973</c:v>
                </c:pt>
                <c:pt idx="1">
                  <c:v>2391.1559397899991</c:v>
                </c:pt>
                <c:pt idx="2">
                  <c:v>2607.5191567700003</c:v>
                </c:pt>
                <c:pt idx="3">
                  <c:v>1675.2849953699983</c:v>
                </c:pt>
                <c:pt idx="4">
                  <c:v>6005.1464879899995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81-444C-A3D3-01B31A4F3403}"/>
            </c:ext>
          </c:extLst>
        </c:ser>
        <c:ser>
          <c:idx val="1"/>
          <c:order val="1"/>
          <c:tx>
            <c:strRef>
              <c:f>Despesas!$C$50</c:f>
              <c:strCache>
                <c:ptCount val="1"/>
                <c:pt idx="0">
                  <c:v>2° Quad./2021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Despesas!$A$51:$A$55</c:f>
              <c:strCache>
                <c:ptCount val="5"/>
                <c:pt idx="0">
                  <c:v>Previdência Social</c:v>
                </c:pt>
                <c:pt idx="1">
                  <c:v>Educação</c:v>
                </c:pt>
                <c:pt idx="2">
                  <c:v>Saúde</c:v>
                </c:pt>
                <c:pt idx="3">
                  <c:v>Segurança Pública</c:v>
                </c:pt>
                <c:pt idx="4">
                  <c:v>Demais Funções</c:v>
                </c:pt>
              </c:strCache>
            </c:strRef>
          </c:cat>
          <c:val>
            <c:numRef>
              <c:f>Despesas!$C$51:$C$55</c:f>
              <c:numCache>
                <c:formatCode>_-* #,##0_-;\-* #,##0_-;_-* "-"??_-;_-@_-</c:formatCode>
                <c:ptCount val="5"/>
                <c:pt idx="0">
                  <c:v>4860.6528768600028</c:v>
                </c:pt>
                <c:pt idx="1">
                  <c:v>2852.5976512799998</c:v>
                </c:pt>
                <c:pt idx="2">
                  <c:v>3000.4571647099992</c:v>
                </c:pt>
                <c:pt idx="3">
                  <c:v>1800.4401598299996</c:v>
                </c:pt>
                <c:pt idx="4">
                  <c:v>7297.4913150700013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81-444C-A3D3-01B31A4F3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15315200"/>
        <c:axId val="311261952"/>
      </c:barChart>
      <c:catAx>
        <c:axId val="3153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1261952"/>
        <c:crosses val="autoZero"/>
        <c:auto val="1"/>
        <c:lblAlgn val="ctr"/>
        <c:lblOffset val="100"/>
        <c:noMultiLvlLbl val="0"/>
      </c:catAx>
      <c:valAx>
        <c:axId val="3112619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315315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43647455072107"/>
          <c:y val="2.7990713574854921E-2"/>
          <c:w val="0.47031860839710887"/>
          <c:h val="0.86428410995040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Despesas!$B$84</c:f>
              <c:strCache>
                <c:ptCount val="1"/>
                <c:pt idx="0">
                  <c:v>2° Quad./2021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Despesas!$A$85:$A$88</c:f>
              <c:strCache>
                <c:ptCount val="4"/>
                <c:pt idx="0">
                  <c:v>Folha de Pagamento</c:v>
                </c:pt>
                <c:pt idx="1">
                  <c:v>Manutenção dos Serv. Púb.</c:v>
                </c:pt>
                <c:pt idx="2">
                  <c:v>Investimentos</c:v>
                </c:pt>
                <c:pt idx="3">
                  <c:v>Pagamento da Dívida*</c:v>
                </c:pt>
              </c:strCache>
            </c:strRef>
          </c:cat>
          <c:val>
            <c:numRef>
              <c:f>Despesas!$B$85:$B$88</c:f>
              <c:numCache>
                <c:formatCode>#,##0.00_ ;[Red]\-#,##0.00\ </c:formatCode>
                <c:ptCount val="4"/>
                <c:pt idx="0">
                  <c:v>12.251033737250001</c:v>
                </c:pt>
                <c:pt idx="1">
                  <c:v>5.2852118567299966</c:v>
                </c:pt>
                <c:pt idx="2">
                  <c:v>0.84538939088999987</c:v>
                </c:pt>
                <c:pt idx="3">
                  <c:v>1.4300041828800001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15-4C17-929C-43E7811E8209}"/>
            </c:ext>
          </c:extLst>
        </c:ser>
        <c:ser>
          <c:idx val="1"/>
          <c:order val="1"/>
          <c:tx>
            <c:strRef>
              <c:f>Despesas!$C$84</c:f>
              <c:strCache>
                <c:ptCount val="1"/>
                <c:pt idx="0">
                  <c:v>2° Quad./2020</c:v>
                </c:pt>
              </c:strCache>
            </c:strRef>
          </c:tx>
          <c:spPr>
            <a:solidFill>
              <a:srgbClr val="3760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Despesas!$A$85:$A$88</c:f>
              <c:strCache>
                <c:ptCount val="4"/>
                <c:pt idx="0">
                  <c:v>Folha de Pagamento</c:v>
                </c:pt>
                <c:pt idx="1">
                  <c:v>Manutenção dos Serv. Púb.</c:v>
                </c:pt>
                <c:pt idx="2">
                  <c:v>Investimentos</c:v>
                </c:pt>
                <c:pt idx="3">
                  <c:v>Pagamento da Dívida*</c:v>
                </c:pt>
              </c:strCache>
            </c:strRef>
          </c:cat>
          <c:val>
            <c:numRef>
              <c:f>Despesas!$C$85:$C$88</c:f>
              <c:numCache>
                <c:formatCode>#,##0.00_ ;[Red]\-#,##0.00\ </c:formatCode>
                <c:ptCount val="4"/>
                <c:pt idx="0">
                  <c:v>11.282192488940005</c:v>
                </c:pt>
                <c:pt idx="1">
                  <c:v>4.5209310044399995</c:v>
                </c:pt>
                <c:pt idx="2">
                  <c:v>0.74382709782999967</c:v>
                </c:pt>
                <c:pt idx="3">
                  <c:v>0.82070484980999991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15-4C17-929C-43E7811E8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3640960"/>
        <c:axId val="192449344"/>
      </c:barChart>
      <c:catAx>
        <c:axId val="1936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449344"/>
        <c:crosses val="autoZero"/>
        <c:auto val="1"/>
        <c:lblAlgn val="ctr"/>
        <c:lblOffset val="100"/>
        <c:noMultiLvlLbl val="0"/>
      </c:catAx>
      <c:valAx>
        <c:axId val="19244934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_ ;[Red]\-#,##0.00\ " sourceLinked="1"/>
        <c:majorTickMark val="none"/>
        <c:minorTickMark val="none"/>
        <c:tickLblPos val="nextTo"/>
        <c:crossAx val="19364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4-27T18:56:06.490" idx="3">
    <p:pos x="10" y="10"/>
    <p:text>Total do Grupo Pessoal e Encargos inclui a parte da Função Previdência dentro do grupo Pessoal, mas não é o valor total da função Previdência, esta inclui um valor pequeno do Grupo Investimento e do grupo Outras desp. Correntes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4-29T10:16:14.578" idx="5">
    <p:pos x="10" y="10"/>
    <p:text>a soma dos percentuais tem que fechar com o publicado total, VIDE PLANILHA CÁLCULO GASTO COM PESSOAL NA PASTA DA AUDIENCIA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4-27T18:55:20.034" idx="2">
    <p:pos x="10" y="10"/>
    <p:text>Total da Função Previdência, cuidar q educação e saúde</p:text>
    <p:extLst>
      <p:ext uri="{C676402C-5697-4E1C-873F-D02D1690AC5C}">
        <p15:threadingInfo xmlns:p15="http://schemas.microsoft.com/office/powerpoint/2012/main" timeZoneBias="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0.2643</cdr:x>
      <cdr:y>0.81864</cdr:y>
    </cdr:from>
    <cdr:to>
      <cdr:x>0.4168</cdr:x>
      <cdr:y>0.91979</cdr:y>
    </cdr:to>
    <cdr:sp macro="" textlink="">
      <cdr:nvSpPr>
        <cdr:cNvPr id="3" name="Ondulado Duplo 2"/>
        <cdr:cNvSpPr/>
      </cdr:nvSpPr>
      <cdr:spPr>
        <a:xfrm xmlns:a="http://schemas.openxmlformats.org/drawingml/2006/main">
          <a:off x="1985988" y="3309863"/>
          <a:ext cx="1145927" cy="408963"/>
        </a:xfrm>
        <a:prstGeom xmlns:a="http://schemas.openxmlformats.org/drawingml/2006/main" prst="doubleWave">
          <a:avLst/>
        </a:prstGeom>
        <a:solidFill xmlns:a="http://schemas.openxmlformats.org/drawingml/2006/main">
          <a:schemeClr val="accent6"/>
        </a:solidFill>
        <a:ln xmlns:a="http://schemas.openxmlformats.org/drawingml/2006/main" w="28575">
          <a:solidFill>
            <a:schemeClr val="accent6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1" vert="horz" wrap="square" lIns="45719" tIns="45719" rIns="45719" bIns="45719" numCol="1" spcCol="38100" rtlCol="0" anchor="ctr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marL="0" marR="0" indent="0" algn="ctr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pt-BR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Superavit</a:t>
          </a:r>
          <a:endParaRPr kumimoji="0" lang="pt-BR" sz="1400" b="0" i="0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0.0485</cdr:x>
      <cdr:y>0.72952</cdr:y>
    </cdr:from>
    <cdr:to>
      <cdr:x>0.17619</cdr:x>
      <cdr:y>0.92325</cdr:y>
    </cdr:to>
    <cdr:sp macro="" textlink="">
      <cdr:nvSpPr>
        <cdr:cNvPr id="2" name="Caixa de Texto 15"/>
        <cdr:cNvSpPr txBox="1"/>
      </cdr:nvSpPr>
      <cdr:spPr>
        <a:xfrm xmlns:a="http://schemas.openxmlformats.org/drawingml/2006/main">
          <a:off x="423965" y="2074227"/>
          <a:ext cx="1116236" cy="550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chemeClr val="dk1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algn="ctr">
            <a:spcBef>
              <a:spcPts val="450"/>
            </a:spcBef>
            <a:spcAft>
              <a:spcPts val="450"/>
            </a:spcAft>
          </a:pPr>
          <a:r>
            <a:rPr lang="pt-BR" sz="1800" b="1" i="1" u="sng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+</a:t>
          </a:r>
          <a:r>
            <a:rPr lang="pt-BR" sz="1800" b="1" i="1" u="sng" dirty="0" smtClean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t-BR" b="1" i="1" u="sng" dirty="0" smtClean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49,0</a:t>
          </a:r>
          <a:r>
            <a:rPr lang="pt-BR" sz="1800" b="1" i="1" u="sng" dirty="0" smtClean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%</a:t>
          </a:r>
          <a:endParaRPr lang="pt-BR" sz="1800" b="1" i="1" u="sng" dirty="0">
            <a:solidFill>
              <a:schemeClr val="tx1"/>
            </a:solidFill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34685-78D6-4FA4-AC82-CFB82B6AD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714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4296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endParaRPr/>
          </a:p>
          <a:p>
            <a:pPr>
              <a:defRPr sz="2800"/>
            </a:pPr>
            <a:r>
              <a:t>Reunião do GGG em 22/08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O objetivo desta reunião é nivelar os titulares dos órgãos sobre</a:t>
            </a:r>
          </a:p>
          <a:p>
            <a:pPr>
              <a:defRPr sz="2800"/>
            </a:pPr>
            <a:endParaRPr/>
          </a:p>
          <a:p>
            <a:pPr marL="514350" indent="-514350">
              <a:buSzPct val="100000"/>
              <a:buAutoNum type="alphaLcParenR"/>
              <a:defRPr sz="2800"/>
            </a:pPr>
            <a:r>
              <a:t>Situação real do caixa do Estado</a:t>
            </a:r>
          </a:p>
          <a:p>
            <a:pPr marL="514350" indent="-514350">
              <a:buSzPct val="100000"/>
              <a:buAutoNum type="alphaLcParenR"/>
              <a:defRPr sz="2800"/>
            </a:pPr>
            <a:r>
              <a:t>Projeções para o fim de 2018</a:t>
            </a:r>
          </a:p>
          <a:p>
            <a:pPr marL="514350" indent="-514350">
              <a:buSzPct val="100000"/>
              <a:buAutoNum type="alphaLcParenR"/>
              <a:defRPr sz="2800"/>
            </a:pPr>
            <a:r>
              <a:t>Status do Orçamento de 2018</a:t>
            </a:r>
          </a:p>
        </p:txBody>
      </p:sp>
    </p:spTree>
    <p:extLst>
      <p:ext uri="{BB962C8B-B14F-4D97-AF65-F5344CB8AC3E}">
        <p14:creationId xmlns:p14="http://schemas.microsoft.com/office/powerpoint/2010/main" val="3197232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524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4921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347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9550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8012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8908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8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837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0346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1582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11338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59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08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1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920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055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3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1110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pPr>
              <a:defRPr sz="1800"/>
            </a:pPr>
            <a:r>
              <a:rPr dirty="0"/>
              <a:t>As VINCULAÇÕES </a:t>
            </a:r>
            <a:r>
              <a:rPr dirty="0" err="1"/>
              <a:t>Constitucionais</a:t>
            </a:r>
            <a:r>
              <a:rPr dirty="0"/>
              <a:t>,  </a:t>
            </a:r>
          </a:p>
          <a:p>
            <a:pPr>
              <a:defRPr sz="1800"/>
            </a:pPr>
            <a:endParaRPr dirty="0"/>
          </a:p>
          <a:p>
            <a:pPr>
              <a:defRPr sz="1800"/>
            </a:pPr>
            <a:r>
              <a:rPr dirty="0"/>
              <a:t>APÓS a </a:t>
            </a:r>
            <a:r>
              <a:rPr dirty="0" err="1"/>
              <a:t>repartição</a:t>
            </a:r>
            <a:r>
              <a:rPr dirty="0"/>
              <a:t> com </a:t>
            </a:r>
            <a:r>
              <a:rPr dirty="0" err="1"/>
              <a:t>os</a:t>
            </a:r>
            <a:r>
              <a:rPr dirty="0"/>
              <a:t> MUNICÍPIOS;</a:t>
            </a:r>
          </a:p>
          <a:p>
            <a:pPr>
              <a:defRPr sz="1800"/>
            </a:pPr>
            <a:endParaRPr dirty="0"/>
          </a:p>
          <a:p>
            <a:pPr>
              <a:defRPr sz="1800"/>
            </a:pPr>
            <a:r>
              <a:rPr dirty="0"/>
              <a:t>ALÉM dos 25% da </a:t>
            </a:r>
            <a:r>
              <a:rPr dirty="0" err="1"/>
              <a:t>Educação</a:t>
            </a:r>
            <a:r>
              <a:rPr dirty="0"/>
              <a:t>;</a:t>
            </a:r>
          </a:p>
          <a:p>
            <a:pPr>
              <a:defRPr sz="1800"/>
            </a:pPr>
            <a:r>
              <a:rPr dirty="0"/>
              <a:t>ALÉM dos 14% da </a:t>
            </a:r>
            <a:r>
              <a:rPr dirty="0" err="1"/>
              <a:t>Saúde</a:t>
            </a:r>
            <a:r>
              <a:rPr dirty="0"/>
              <a:t>;</a:t>
            </a:r>
          </a:p>
          <a:p>
            <a:pPr>
              <a:defRPr sz="1800"/>
            </a:pPr>
            <a:endParaRPr dirty="0"/>
          </a:p>
          <a:p>
            <a:pPr>
              <a:defRPr sz="1800"/>
            </a:pPr>
            <a:r>
              <a:rPr dirty="0" err="1"/>
              <a:t>Ainda</a:t>
            </a:r>
            <a:r>
              <a:rPr dirty="0"/>
              <a:t> </a:t>
            </a:r>
            <a:r>
              <a:rPr dirty="0" err="1"/>
              <a:t>destinam</a:t>
            </a:r>
            <a:r>
              <a:rPr dirty="0"/>
              <a:t> 21,88% para OUTROS PODERES.</a:t>
            </a:r>
          </a:p>
          <a:p>
            <a:pPr>
              <a:defRPr sz="1800"/>
            </a:pPr>
            <a:endParaRPr dirty="0"/>
          </a:p>
          <a:p>
            <a:pPr>
              <a:defRPr sz="1800"/>
            </a:pPr>
            <a:r>
              <a:rPr dirty="0"/>
              <a:t>A </a:t>
            </a:r>
            <a:r>
              <a:rPr dirty="0" err="1"/>
              <a:t>parcela</a:t>
            </a:r>
            <a:r>
              <a:rPr dirty="0"/>
              <a:t> </a:t>
            </a:r>
            <a:r>
              <a:rPr dirty="0" err="1"/>
              <a:t>remanescente</a:t>
            </a:r>
            <a:r>
              <a:rPr dirty="0"/>
              <a:t>, APÓS FOLHA e REPASSES, </a:t>
            </a:r>
          </a:p>
          <a:p>
            <a:pPr>
              <a:defRPr sz="1800"/>
            </a:pPr>
            <a:endParaRPr dirty="0"/>
          </a:p>
          <a:p>
            <a:pPr>
              <a:defRPr sz="1800">
                <a:solidFill>
                  <a:srgbClr val="FF0000"/>
                </a:solidFill>
              </a:defRPr>
            </a:pPr>
            <a:r>
              <a:rPr dirty="0"/>
              <a:t>É DE _____% DA RECEITA CORRENTE LÍQUIDA!! </a:t>
            </a:r>
          </a:p>
          <a:p>
            <a:pPr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62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93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Verificar o 150091 Fundo de acesso a justiça</a:t>
            </a:r>
          </a:p>
        </p:txBody>
      </p:sp>
    </p:spTree>
    <p:extLst>
      <p:ext uri="{BB962C8B-B14F-4D97-AF65-F5344CB8AC3E}">
        <p14:creationId xmlns:p14="http://schemas.microsoft.com/office/powerpoint/2010/main" val="247310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681230" y="1710000"/>
            <a:ext cx="7879376" cy="129240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681230" y="720001"/>
            <a:ext cx="7879376" cy="74789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50" name="imag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0030" y="203200"/>
            <a:ext cx="1281110" cy="40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34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59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95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1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3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15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14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68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84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12FC25D-F9CA-4D5A-886F-FB0A21610EEB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DF8A64-86E6-41BE-9911-03B6DF2EB3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4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0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378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311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29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46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604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689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69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88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101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8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62379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41" name="Slide do think-cell" r:id="rId4" imgW="360" imgH="360" progId="TCLayout.ActiveDocument.1">
                  <p:embed/>
                </p:oleObj>
              </mc:Choice>
              <mc:Fallback>
                <p:oleObj name="Slide do think-cell" r:id="rId4" imgW="360" imgH="360" progId="TCLayout.ActiveDocument.1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428176" y="659171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526717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89" name="Slide do think-cell" r:id="rId4" imgW="360" imgH="360" progId="TCLayout.ActiveDocument.1">
                  <p:embed/>
                </p:oleObj>
              </mc:Choice>
              <mc:Fallback>
                <p:oleObj name="Slide do think-cell" r:id="rId4" imgW="360" imgH="360" progId="TCLayout.ActiveDocument.1">
                  <p:embed/>
                  <p:pic>
                    <p:nvPicPr>
                      <p:cNvPr id="0" name="Picture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" name="imag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368600" y="2080549"/>
            <a:ext cx="406801" cy="9148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8428176" y="659171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pic>
        <p:nvPicPr>
          <p:cNvPr id="132" name="image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165200" y="-4164206"/>
            <a:ext cx="813601" cy="9142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9573908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95" name="Slide do think-cell" r:id="rId15" imgW="360" imgH="360" progId="TCLayout.ActiveDocument.1">
                  <p:embed/>
                </p:oleObj>
              </mc:Choice>
              <mc:Fallback>
                <p:oleObj name="Slide do think-cell" r:id="rId15" imgW="360" imgH="360" progId="TCLayout.ActiveDocument.1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 hidden="1"/>
          <p:cNvSpPr/>
          <p:nvPr userDrawn="1">
            <p:custDataLst>
              <p:tags r:id="rId14"/>
            </p:custDataLst>
          </p:nvPr>
        </p:nvSpPr>
        <p:spPr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185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834" name="Slide do think-cell" r:id="rId15" imgW="360" imgH="360" progId="TCLayout.ActiveDocument.1">
                  <p:embed/>
                </p:oleObj>
              </mc:Choice>
              <mc:Fallback>
                <p:oleObj name="Slide do think-cell" r:id="rId15" imgW="360" imgH="360" progId="TCLayout.ActiveDocument.1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45877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94" name="Slide do think-cell" r:id="rId16" imgW="359" imgH="360" progId="TCLayout.ActiveDocument.1">
                  <p:embed/>
                </p:oleObj>
              </mc:Choice>
              <mc:Fallback>
                <p:oleObj name="Slide do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566B-FFD9-2F4D-9CD5-C95F48D918C1}" type="datetimeFigureOut">
              <a:rPr lang="pt-BR" smtClean="0"/>
              <a:pPr/>
              <a:t>26/10/2021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80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31.xml"/><Relationship Id="rId7" Type="http://schemas.openxmlformats.org/officeDocument/2006/relationships/chart" Target="../charts/chart8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2.xml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comments" Target="../comments/comment1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9.xml"/><Relationship Id="rId12" Type="http://schemas.openxmlformats.org/officeDocument/2006/relationships/chart" Target="../charts/chart10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7.xml"/><Relationship Id="rId11" Type="http://schemas.openxmlformats.org/officeDocument/2006/relationships/image" Target="../media/image8.emf"/><Relationship Id="rId5" Type="http://schemas.openxmlformats.org/officeDocument/2006/relationships/tags" Target="../tags/tag36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35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comments" Target="../comments/commen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tags" Target="../tags/tag40.xml"/><Relationship Id="rId7" Type="http://schemas.openxmlformats.org/officeDocument/2006/relationships/image" Target="../media/image8.emf"/><Relationship Id="rId2" Type="http://schemas.openxmlformats.org/officeDocument/2006/relationships/tags" Target="../tags/tag3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42.xml"/><Relationship Id="rId7" Type="http://schemas.openxmlformats.org/officeDocument/2006/relationships/chart" Target="../charts/chart1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3.xml"/><Relationship Id="rId9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6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tags" Target="../tags/tag45.xml"/><Relationship Id="rId7" Type="http://schemas.openxmlformats.org/officeDocument/2006/relationships/image" Target="../media/image11.png"/><Relationship Id="rId2" Type="http://schemas.openxmlformats.org/officeDocument/2006/relationships/tags" Target="../tags/tag4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8.xml"/><Relationship Id="rId9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7.xml"/><Relationship Id="rId7" Type="http://schemas.openxmlformats.org/officeDocument/2006/relationships/image" Target="../media/image2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9.xml"/><Relationship Id="rId7" Type="http://schemas.openxmlformats.org/officeDocument/2006/relationships/oleObject" Target="../embeddings/oleObject20.bin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2.xml"/><Relationship Id="rId7" Type="http://schemas.openxmlformats.org/officeDocument/2006/relationships/oleObject" Target="../embeddings/oleObject21.bin"/><Relationship Id="rId2" Type="http://schemas.openxmlformats.org/officeDocument/2006/relationships/tags" Target="../tags/tag51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5.xml"/><Relationship Id="rId7" Type="http://schemas.openxmlformats.org/officeDocument/2006/relationships/oleObject" Target="../embeddings/oleObject22.bin"/><Relationship Id="rId2" Type="http://schemas.openxmlformats.org/officeDocument/2006/relationships/tags" Target="../tags/tag54.xml"/><Relationship Id="rId1" Type="http://schemas.openxmlformats.org/officeDocument/2006/relationships/vmlDrawing" Target="../drawings/vmlDrawing22.vml"/><Relationship Id="rId6" Type="http://schemas.openxmlformats.org/officeDocument/2006/relationships/chart" Target="../charts/chart17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tags" Target="../tags/tag57.xml"/><Relationship Id="rId7" Type="http://schemas.openxmlformats.org/officeDocument/2006/relationships/image" Target="../media/image2.emf"/><Relationship Id="rId2" Type="http://schemas.openxmlformats.org/officeDocument/2006/relationships/tags" Target="../tags/tag5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21.xml"/><Relationship Id="rId10" Type="http://schemas.openxmlformats.org/officeDocument/2006/relationships/comments" Target="../comments/comment3.xml"/><Relationship Id="rId4" Type="http://schemas.openxmlformats.org/officeDocument/2006/relationships/slideLayout" Target="../slideLayouts/slideLayout9.xml"/><Relationship Id="rId9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4.vml"/><Relationship Id="rId6" Type="http://schemas.openxmlformats.org/officeDocument/2006/relationships/chart" Target="../charts/chart2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slideLayout" Target="../slideLayouts/slideLayout9.xml"/><Relationship Id="rId7" Type="http://schemas.openxmlformats.org/officeDocument/2006/relationships/chart" Target="../charts/chart2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2.xml"/><Relationship Id="rId1" Type="http://schemas.openxmlformats.org/officeDocument/2006/relationships/vmlDrawing" Target="../drawings/vmlDrawing27.vml"/><Relationship Id="rId6" Type="http://schemas.openxmlformats.org/officeDocument/2006/relationships/chart" Target="../charts/chart2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tags" Target="../tags/tag63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vmlDrawing" Target="../drawings/vmlDrawing28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chart" Target="../charts/chart1.xml"/><Relationship Id="rId2" Type="http://schemas.openxmlformats.org/officeDocument/2006/relationships/tags" Target="../tags/tag9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1.xml"/><Relationship Id="rId7" Type="http://schemas.openxmlformats.org/officeDocument/2006/relationships/chart" Target="../charts/char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9.xml"/><Relationship Id="rId10" Type="http://schemas.openxmlformats.org/officeDocument/2006/relationships/chart" Target="../charts/chart3.xml"/><Relationship Id="rId4" Type="http://schemas.openxmlformats.org/officeDocument/2006/relationships/tags" Target="../tags/tag22.xml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chart" Target="../charts/chart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3"/>
          <p:cNvSpPr/>
          <p:nvPr/>
        </p:nvSpPr>
        <p:spPr>
          <a:xfrm>
            <a:off x="107504" y="1340768"/>
            <a:ext cx="8928992" cy="408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320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dirty="0">
                <a:solidFill>
                  <a:schemeClr val="tx1"/>
                </a:solidFill>
                <a:effectLst/>
              </a:rPr>
              <a:t>Audiência </a:t>
            </a:r>
            <a:r>
              <a:rPr lang="pt-BR" dirty="0" smtClean="0">
                <a:solidFill>
                  <a:schemeClr val="tx1"/>
                </a:solidFill>
                <a:effectLst/>
              </a:rPr>
              <a:t>Pública</a:t>
            </a:r>
          </a:p>
          <a:p>
            <a:pPr marL="4320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marL="4320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4400" dirty="0" smtClean="0">
                <a:solidFill>
                  <a:schemeClr val="tx1"/>
                </a:solidFill>
                <a:effectLst/>
              </a:rPr>
              <a:t>Lei </a:t>
            </a:r>
            <a:r>
              <a:rPr lang="pt-BR" sz="4400" dirty="0">
                <a:solidFill>
                  <a:schemeClr val="tx1"/>
                </a:solidFill>
                <a:effectLst/>
              </a:rPr>
              <a:t>de Responsabilidade Fiscal – LRF</a:t>
            </a:r>
            <a:br>
              <a:rPr lang="pt-BR" sz="4400" dirty="0">
                <a:solidFill>
                  <a:schemeClr val="tx1"/>
                </a:solidFill>
                <a:effectLst/>
              </a:rPr>
            </a:br>
            <a:endParaRPr lang="pt-BR" sz="4400" dirty="0" smtClean="0">
              <a:solidFill>
                <a:schemeClr val="tx1"/>
              </a:solidFill>
              <a:effectLst/>
            </a:endParaRPr>
          </a:p>
          <a:p>
            <a:pPr marL="4320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4400" dirty="0">
              <a:solidFill>
                <a:schemeClr val="tx1"/>
              </a:solidFill>
              <a:effectLst/>
            </a:endParaRPr>
          </a:p>
          <a:p>
            <a:pPr marL="4320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º </a:t>
            </a:r>
            <a:r>
              <a:rPr lang="pt-BR" b="1" dirty="0">
                <a:solidFill>
                  <a:schemeClr val="tx1"/>
                </a:solidFill>
              </a:rPr>
              <a:t>Quadrimestre </a:t>
            </a:r>
            <a:r>
              <a:rPr lang="pt-BR" b="1" dirty="0" smtClean="0">
                <a:solidFill>
                  <a:schemeClr val="tx1"/>
                </a:solidFill>
              </a:rPr>
              <a:t>2021</a:t>
            </a:r>
            <a:endParaRPr lang="pt-BR" b="1" dirty="0">
              <a:solidFill>
                <a:schemeClr val="tx1"/>
              </a:solidFill>
              <a:effectLst/>
            </a:endParaRP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2000" dirty="0">
                <a:solidFill>
                  <a:schemeClr val="tx1"/>
                </a:solidFill>
                <a:effectLst/>
              </a:rPr>
              <a:t>Art. 9º, § 4º, da Lei Complementar Federal nº 101/2000</a:t>
            </a:r>
          </a:p>
          <a:p>
            <a:pPr marL="114300" indent="-200025" algn="ctr">
              <a:lnSpc>
                <a:spcPct val="73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124408"/>
              </p:ext>
            </p:extLst>
          </p:nvPr>
        </p:nvGraphicFramePr>
        <p:xfrm>
          <a:off x="843712" y="1287925"/>
          <a:ext cx="7456576" cy="502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731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32" name="Slide do think-cell" r:id="rId6" imgW="359" imgH="360" progId="TCLayout.ActiveDocument.1">
                  <p:embed/>
                </p:oleObj>
              </mc:Choice>
              <mc:Fallback>
                <p:oleObj name="Slide do think-cell" r:id="rId6" imgW="359" imgH="36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136588" y="466495"/>
            <a:ext cx="88204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DESPESAS </a:t>
            </a: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liquidadas </a:t>
            </a: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POR PODERES E ÓRGÃOS</a:t>
            </a:r>
          </a:p>
        </p:txBody>
      </p:sp>
      <p:sp>
        <p:nvSpPr>
          <p:cNvPr id="8" name="Caixa de Texto 15"/>
          <p:cNvSpPr txBox="1"/>
          <p:nvPr/>
        </p:nvSpPr>
        <p:spPr>
          <a:xfrm>
            <a:off x="3645596" y="1505688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+ 7,5%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 de Texto 15"/>
          <p:cNvSpPr txBox="1"/>
          <p:nvPr/>
        </p:nvSpPr>
        <p:spPr>
          <a:xfrm>
            <a:off x="3851919" y="2746167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+ 3,3%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 de Texto 15"/>
          <p:cNvSpPr txBox="1"/>
          <p:nvPr/>
        </p:nvSpPr>
        <p:spPr>
          <a:xfrm>
            <a:off x="4091359" y="3420168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+ 9,0%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 de Texto 15"/>
          <p:cNvSpPr txBox="1"/>
          <p:nvPr/>
        </p:nvSpPr>
        <p:spPr>
          <a:xfrm>
            <a:off x="5292080" y="4165800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3,5%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 de Texto 15"/>
          <p:cNvSpPr txBox="1"/>
          <p:nvPr/>
        </p:nvSpPr>
        <p:spPr>
          <a:xfrm>
            <a:off x="7631804" y="4653136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+ 19,6%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 de Texto 15"/>
          <p:cNvSpPr txBox="1"/>
          <p:nvPr/>
        </p:nvSpPr>
        <p:spPr>
          <a:xfrm>
            <a:off x="3849507" y="2139682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15,2%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733986" y="1287925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sz="1400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948263" y="2105826"/>
            <a:ext cx="1367083" cy="332399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19,81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948263" y="1772816"/>
            <a:ext cx="1367083" cy="332399"/>
          </a:xfrm>
          <a:prstGeom prst="rect">
            <a:avLst/>
          </a:prstGeom>
          <a:solidFill>
            <a:srgbClr val="37609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17,37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01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11613"/>
              </p:ext>
            </p:extLst>
          </p:nvPr>
        </p:nvGraphicFramePr>
        <p:xfrm>
          <a:off x="538163" y="1442811"/>
          <a:ext cx="8067674" cy="458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0594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3372625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43" name="Slide do think-cell" r:id="rId8" imgW="360" imgH="360" progId="TCLayout.ActiveDocument.1">
                  <p:embed/>
                </p:oleObj>
              </mc:Choice>
              <mc:Fallback>
                <p:oleObj name="Slide do think-cell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tângulo 4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200" dirty="0">
              <a:latin typeface="Calibri"/>
              <a:cs typeface="Calibri"/>
            </a:endParaRPr>
          </a:p>
        </p:txBody>
      </p:sp>
      <p:sp>
        <p:nvSpPr>
          <p:cNvPr id="110" name="Text Placeholder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124257" y="3379393"/>
            <a:ext cx="852854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pt-BR" altLang="pt-BR" sz="1200" dirty="0"/>
          </a:p>
        </p:txBody>
      </p:sp>
      <p:sp>
        <p:nvSpPr>
          <p:cNvPr id="52" name="CaixaDeTexto 2"/>
          <p:cNvSpPr txBox="1">
            <a:spLocks noChangeArrowheads="1"/>
          </p:cNvSpPr>
          <p:nvPr/>
        </p:nvSpPr>
        <p:spPr bwMode="auto">
          <a:xfrm>
            <a:off x="695822" y="354396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DESPESAS </a:t>
            </a: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liquidadas </a:t>
            </a: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por área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772787" y="1064694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</a:t>
            </a:r>
            <a:r>
              <a:rPr lang="pt-BR" sz="1400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sz="1400" b="1" dirty="0">
                <a:latin typeface="+mn-lt"/>
                <a:cs typeface="Arial Narrow" pitchFamily="34" charset="0"/>
              </a:rPr>
              <a:t>R$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971600" y="2290155"/>
            <a:ext cx="1190960" cy="360040"/>
            <a:chOff x="971600" y="2348880"/>
            <a:chExt cx="1190960" cy="360040"/>
          </a:xfrm>
        </p:grpSpPr>
        <p:sp>
          <p:nvSpPr>
            <p:cNvPr id="23" name="Caixa de Texto 15"/>
            <p:cNvSpPr txBox="1"/>
            <p:nvPr/>
          </p:nvSpPr>
          <p:spPr>
            <a:xfrm>
              <a:off x="971600" y="2348880"/>
              <a:ext cx="1190960" cy="360040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pt-BR" sz="1400" b="1" u="none" dirty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pt-BR" sz="1400" b="1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3,7</a:t>
              </a:r>
              <a:r>
                <a:rPr lang="pt-BR" sz="1400" b="1" u="none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endParaRPr lang="pt-BR" sz="1400" b="1" u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Conector reto 2"/>
            <p:cNvCxnSpPr/>
            <p:nvPr/>
          </p:nvCxnSpPr>
          <p:spPr>
            <a:xfrm>
              <a:off x="1154448" y="263691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2639948" y="3071209"/>
            <a:ext cx="1113609" cy="357218"/>
            <a:chOff x="2644372" y="3143790"/>
            <a:chExt cx="1190960" cy="357218"/>
          </a:xfrm>
        </p:grpSpPr>
        <p:sp>
          <p:nvSpPr>
            <p:cNvPr id="24" name="Caixa de Texto 15"/>
            <p:cNvSpPr txBox="1"/>
            <p:nvPr/>
          </p:nvSpPr>
          <p:spPr>
            <a:xfrm>
              <a:off x="2644372" y="3143790"/>
              <a:ext cx="1190960" cy="357218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pt-BR" sz="1400" b="1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+ 19,3</a:t>
              </a:r>
              <a:r>
                <a:rPr lang="pt-BR" sz="1400" b="1" u="none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endParaRPr lang="pt-BR" sz="1400" b="1" u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2843808" y="343182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/>
          <p:cNvGrpSpPr/>
          <p:nvPr/>
        </p:nvGrpSpPr>
        <p:grpSpPr>
          <a:xfrm>
            <a:off x="7201260" y="1462935"/>
            <a:ext cx="1143054" cy="376372"/>
            <a:chOff x="7060813" y="1610797"/>
            <a:chExt cx="1143054" cy="376372"/>
          </a:xfrm>
        </p:grpSpPr>
        <p:sp>
          <p:nvSpPr>
            <p:cNvPr id="18" name="Caixa de Texto 15"/>
            <p:cNvSpPr txBox="1"/>
            <p:nvPr/>
          </p:nvSpPr>
          <p:spPr>
            <a:xfrm>
              <a:off x="7060813" y="1610797"/>
              <a:ext cx="1143054" cy="37637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r>
                <a:rPr lang="pt-BR" sz="1400" b="1" u="none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21,5%</a:t>
              </a:r>
              <a:endParaRPr lang="pt-BR" sz="1400" b="1" u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7236296" y="19168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Agrupar 5"/>
          <p:cNvGrpSpPr/>
          <p:nvPr/>
        </p:nvGrpSpPr>
        <p:grpSpPr>
          <a:xfrm>
            <a:off x="5786224" y="3379393"/>
            <a:ext cx="1085230" cy="357218"/>
            <a:chOff x="5469272" y="3431822"/>
            <a:chExt cx="1190960" cy="357218"/>
          </a:xfrm>
        </p:grpSpPr>
        <p:sp>
          <p:nvSpPr>
            <p:cNvPr id="26" name="Caixa de Texto 15"/>
            <p:cNvSpPr txBox="1"/>
            <p:nvPr/>
          </p:nvSpPr>
          <p:spPr>
            <a:xfrm>
              <a:off x="5469272" y="3431822"/>
              <a:ext cx="1190960" cy="357218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r>
                <a:rPr lang="pt-BR" sz="1400" b="1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7,5</a:t>
              </a:r>
              <a:r>
                <a:rPr lang="pt-BR" sz="1400" b="1" u="none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endParaRPr lang="pt-BR" sz="1400" b="1" u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5652120" y="3719854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ixaDeTexto 42"/>
          <p:cNvSpPr txBox="1"/>
          <p:nvPr/>
        </p:nvSpPr>
        <p:spPr>
          <a:xfrm>
            <a:off x="4067943" y="1673108"/>
            <a:ext cx="1248639" cy="33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∑ 19.812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067943" y="1368409"/>
            <a:ext cx="1248640" cy="3323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17.368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ndulado Duplo 8"/>
          <p:cNvSpPr/>
          <p:nvPr/>
        </p:nvSpPr>
        <p:spPr>
          <a:xfrm>
            <a:off x="4158936" y="2650195"/>
            <a:ext cx="1143522" cy="490773"/>
          </a:xfrm>
          <a:prstGeom prst="doubleWav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sng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ea typeface="+mn-ea"/>
                <a:cs typeface="+mn-cs"/>
                <a:sym typeface="Calibri"/>
              </a:rPr>
              <a:t>+ 15,1%</a:t>
            </a:r>
            <a:endParaRPr kumimoji="0" lang="pt-BR" sz="1800" b="1" i="0" u="sng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817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14521"/>
              </p:ext>
            </p:extLst>
          </p:nvPr>
        </p:nvGraphicFramePr>
        <p:xfrm>
          <a:off x="485775" y="953792"/>
          <a:ext cx="5450233" cy="499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0594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4211582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80" name="Slide do think-cell" r:id="rId10" imgW="360" imgH="360" progId="TCLayout.ActiveDocument.1">
                  <p:embed/>
                </p:oleObj>
              </mc:Choice>
              <mc:Fallback>
                <p:oleObj name="Slide do think-cell" r:id="rId10" imgW="360" imgH="360" progId="TCLayout.ActiveDocument.1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tângulo 4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0" name="Text Placeholder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146681" y="3086100"/>
            <a:ext cx="852854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pt-BR" altLang="pt-BR" sz="1200" dirty="0"/>
          </a:p>
        </p:txBody>
      </p:sp>
      <p:sp>
        <p:nvSpPr>
          <p:cNvPr id="111" name="Text Placeholder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146681" y="3319462"/>
            <a:ext cx="178337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pt-BR" altLang="pt-BR" sz="1200" dirty="0"/>
          </a:p>
        </p:txBody>
      </p:sp>
      <p:sp>
        <p:nvSpPr>
          <p:cNvPr id="69" name="Shape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421563" y="3328987"/>
            <a:ext cx="396875" cy="182562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200" b="1" dirty="0">
              <a:sym typeface="+mn-lt"/>
            </a:endParaRPr>
          </a:p>
        </p:txBody>
      </p:sp>
      <p:sp>
        <p:nvSpPr>
          <p:cNvPr id="52" name="CaixaDeTexto 2"/>
          <p:cNvSpPr txBox="1">
            <a:spLocks noChangeArrowheads="1"/>
          </p:cNvSpPr>
          <p:nvPr/>
        </p:nvSpPr>
        <p:spPr bwMode="auto">
          <a:xfrm>
            <a:off x="672640" y="335704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DESPESAS liquidadaS </a:t>
            </a: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por grupo</a:t>
            </a:r>
          </a:p>
        </p:txBody>
      </p:sp>
      <p:sp>
        <p:nvSpPr>
          <p:cNvPr id="25" name="CaixaDeTexto 111"/>
          <p:cNvSpPr txBox="1">
            <a:spLocks noChangeArrowheads="1"/>
          </p:cNvSpPr>
          <p:nvPr/>
        </p:nvSpPr>
        <p:spPr bwMode="auto">
          <a:xfrm>
            <a:off x="-10852" y="5982887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/>
              <a:t>*Pagamento da Dívida compreende todos os pagamentos da dívida nas áreas de educação, saúde, direitos da cidadania e encargos especiais.</a:t>
            </a:r>
          </a:p>
        </p:txBody>
      </p:sp>
      <p:sp>
        <p:nvSpPr>
          <p:cNvPr id="47" name="Caixa de Texto 15"/>
          <p:cNvSpPr txBox="1"/>
          <p:nvPr/>
        </p:nvSpPr>
        <p:spPr>
          <a:xfrm>
            <a:off x="3661071" y="1429496"/>
            <a:ext cx="972202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+ 74,2%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Caixa de Texto 15"/>
          <p:cNvSpPr txBox="1"/>
          <p:nvPr/>
        </p:nvSpPr>
        <p:spPr>
          <a:xfrm>
            <a:off x="4211960" y="3445720"/>
            <a:ext cx="1008112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16,9%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Placeholder"/>
          <p:cNvSpPr>
            <a:spLocks noGrp="1"/>
          </p:cNvSpPr>
          <p:nvPr/>
        </p:nvSpPr>
        <p:spPr bwMode="gray">
          <a:xfrm>
            <a:off x="8032402" y="2609304"/>
            <a:ext cx="411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575" tIns="0" rIns="28575" bIns="0" numCol="1" spcCol="0" anchor="ctr" anchorCtr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34" name="Shape 3"/>
          <p:cNvSpPr>
            <a:spLocks noGrp="1"/>
          </p:cNvSpPr>
          <p:nvPr/>
        </p:nvSpPr>
        <p:spPr bwMode="auto">
          <a:xfrm>
            <a:off x="7110065" y="3769767"/>
            <a:ext cx="53022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sp>
        <p:nvSpPr>
          <p:cNvPr id="35" name="Shape 3"/>
          <p:cNvSpPr>
            <a:spLocks noGrp="1"/>
          </p:cNvSpPr>
          <p:nvPr/>
        </p:nvSpPr>
        <p:spPr bwMode="auto">
          <a:xfrm>
            <a:off x="7110065" y="4065042"/>
            <a:ext cx="19589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sp>
        <p:nvSpPr>
          <p:cNvPr id="42" name="Shape 3"/>
          <p:cNvSpPr>
            <a:spLocks noGrp="1"/>
          </p:cNvSpPr>
          <p:nvPr/>
        </p:nvSpPr>
        <p:spPr bwMode="auto">
          <a:xfrm>
            <a:off x="7005513" y="3897362"/>
            <a:ext cx="53022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sp>
        <p:nvSpPr>
          <p:cNvPr id="43" name="Shape 3"/>
          <p:cNvSpPr>
            <a:spLocks noGrp="1"/>
          </p:cNvSpPr>
          <p:nvPr/>
        </p:nvSpPr>
        <p:spPr bwMode="auto">
          <a:xfrm>
            <a:off x="7005513" y="4192637"/>
            <a:ext cx="1958975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>
              <a:sym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81521" y="1032844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sp>
        <p:nvSpPr>
          <p:cNvPr id="28" name="Caixa de Texto 15"/>
          <p:cNvSpPr txBox="1"/>
          <p:nvPr/>
        </p:nvSpPr>
        <p:spPr>
          <a:xfrm>
            <a:off x="5364088" y="4581128"/>
            <a:ext cx="1008112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8,6%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943757" y="1484784"/>
            <a:ext cx="942694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∑ 19,81</a:t>
            </a:r>
            <a:endParaRPr lang="pt-B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932040" y="1224618"/>
            <a:ext cx="955043" cy="276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17,37</a:t>
            </a:r>
            <a:endParaRPr lang="pt-B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Caixa de Texto 15"/>
          <p:cNvSpPr txBox="1"/>
          <p:nvPr/>
        </p:nvSpPr>
        <p:spPr>
          <a:xfrm>
            <a:off x="3661071" y="2386682"/>
            <a:ext cx="1008112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13,7%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023549"/>
              </p:ext>
            </p:extLst>
          </p:nvPr>
        </p:nvGraphicFramePr>
        <p:xfrm>
          <a:off x="6246492" y="953793"/>
          <a:ext cx="2713742" cy="499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678094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345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6" name="Objeto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55753"/>
              </p:ext>
            </p:extLst>
          </p:nvPr>
        </p:nvGraphicFramePr>
        <p:xfrm>
          <a:off x="530086" y="1484784"/>
          <a:ext cx="8002353" cy="4433858"/>
        </p:xfrm>
        <a:graphic>
          <a:graphicData uri="http://schemas.openxmlformats.org/drawingml/2006/table">
            <a:tbl>
              <a:tblPr/>
              <a:tblGrid>
                <a:gridCol w="5686759">
                  <a:extLst>
                    <a:ext uri="{9D8B030D-6E8A-4147-A177-3AD203B41FA5}">
                      <a16:colId xmlns:a16="http://schemas.microsoft.com/office/drawing/2014/main" xmlns="" val="2424526486"/>
                    </a:ext>
                  </a:extLst>
                </a:gridCol>
                <a:gridCol w="1163467">
                  <a:extLst>
                    <a:ext uri="{9D8B030D-6E8A-4147-A177-3AD203B41FA5}">
                      <a16:colId xmlns:a16="http://schemas.microsoft.com/office/drawing/2014/main" xmlns="" val="298586921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3873726375"/>
                    </a:ext>
                  </a:extLst>
                </a:gridCol>
              </a:tblGrid>
              <a:tr h="3024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Últimos 12 meses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Quad. 2020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Quad. 2021</a:t>
                      </a: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3715529"/>
                  </a:ext>
                </a:extLst>
              </a:tr>
              <a:tr h="3024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Despesa Total com Pessoal - DTP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35420370"/>
                  </a:ext>
                </a:extLst>
              </a:tr>
              <a:tr h="281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71086717"/>
                  </a:ext>
                </a:extLst>
              </a:tr>
              <a:tr h="3024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Inativos e Pensionistas 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16034155"/>
                  </a:ext>
                </a:extLst>
              </a:tr>
              <a:tr h="595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Inativos 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 Pensionistas com recursos vinculados (contribuições)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(1.813)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(-1.724)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9220677"/>
                  </a:ext>
                </a:extLst>
              </a:tr>
              <a:tr h="3024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DTP Inativos e Pensionistas considerados</a:t>
                      </a:r>
                      <a:r>
                        <a:rPr lang="pt-BR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pela LRF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4.399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4.684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59252"/>
                  </a:ext>
                </a:extLst>
              </a:tr>
              <a:tr h="595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Impacto das Despesas com Inativos e Pensionistas na DTP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37,56%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36,44%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177195"/>
                  </a:ext>
                </a:extLst>
              </a:tr>
              <a:tr h="281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89133689"/>
                  </a:ext>
                </a:extLst>
              </a:tr>
              <a:tr h="3024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Ativos e substituição de 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mão de obra 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(terceirização)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7.315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8.169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345173"/>
                  </a:ext>
                </a:extLst>
              </a:tr>
              <a:tr h="3024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DTP sem inativos e pensionistas</a:t>
                      </a: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62,44%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63,56%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2647195"/>
                  </a:ext>
                </a:extLst>
              </a:tr>
              <a:tr h="302466">
                <a:tc>
                  <a:txBody>
                    <a:bodyPr/>
                    <a:lstStyle/>
                    <a:p>
                      <a:pPr algn="l" rtl="0" fontAlgn="ctr"/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971460588"/>
                  </a:ext>
                </a:extLst>
              </a:tr>
              <a:tr h="3024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Limite da Despesa Total com Pessoal Apurado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45,33%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42,55%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5733264"/>
                  </a:ext>
                </a:extLst>
              </a:tr>
            </a:tbl>
          </a:graphicData>
        </a:graphic>
      </p:graphicFrame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457200" y="476672"/>
            <a:ext cx="799981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DESPESA COM PESSOAL – PODER EXECUTIVO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956376" y="1052736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</a:t>
            </a:r>
            <a:r>
              <a:rPr lang="pt-BR" sz="1400" b="1" dirty="0">
                <a:latin typeface="+mn-lt"/>
                <a:cs typeface="Arial Narrow" pitchFamily="34" charset="0"/>
              </a:rPr>
              <a:t>ilhões R$</a:t>
            </a:r>
          </a:p>
        </p:txBody>
      </p:sp>
      <p:sp>
        <p:nvSpPr>
          <p:cNvPr id="8" name="CaixaDeTexto 111"/>
          <p:cNvSpPr txBox="1">
            <a:spLocks noChangeArrowheads="1"/>
          </p:cNvSpPr>
          <p:nvPr/>
        </p:nvSpPr>
        <p:spPr bwMode="auto">
          <a:xfrm>
            <a:off x="15209" y="6581001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 % calculado sobre as Despesas Liquidadas.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43522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9896703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834" name="Slide do think-cell" r:id="rId6" imgW="360" imgH="360" progId="TCLayout.ActiveDocument.1">
                  <p:embed/>
                </p:oleObj>
              </mc:Choice>
              <mc:Fallback>
                <p:oleObj name="Slide do think-cell" r:id="rId6" imgW="360" imgH="360" progId="TCLayout.ActiveDocument.1">
                  <p:embed/>
                  <p:pic>
                    <p:nvPicPr>
                      <p:cNvPr id="11673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Arredondado 3"/>
          <p:cNvSpPr/>
          <p:nvPr/>
        </p:nvSpPr>
        <p:spPr>
          <a:xfrm>
            <a:off x="4774334" y="1102159"/>
            <a:ext cx="3974130" cy="1123710"/>
          </a:xfrm>
          <a:prstGeom prst="roundRect">
            <a:avLst/>
          </a:prstGeom>
          <a:solidFill>
            <a:srgbClr val="FFFF99"/>
          </a:solidFill>
          <a:ln w="41275"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Meta em 31/12/2022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500" dirty="0" smtClean="0"/>
              <a:t>1) Despesa Pessoal Poder Executivo = </a:t>
            </a:r>
            <a:r>
              <a:rPr lang="pt-BR" sz="1500" b="1" dirty="0" smtClean="0"/>
              <a:t>40% RCL;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5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2) Diferença = Recursos Próprios para Investimentos.</a:t>
            </a:r>
            <a:endParaRPr kumimoji="0" lang="pt-BR" sz="1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2" name="Retângulo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/>
          <a:lstStyle/>
          <a:p>
            <a:pPr>
              <a:defRPr/>
            </a:pPr>
            <a:endParaRPr lang="pt-BR" sz="1400" dirty="0">
              <a:sym typeface="+mn-lt"/>
            </a:endParaRPr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696057" y="404664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DESPESA COM PESSOAL CONFORME </a:t>
            </a:r>
            <a:r>
              <a:rPr lang="pt-BR" altLang="pt-BR" sz="3200" b="1" cap="all" dirty="0" err="1">
                <a:solidFill>
                  <a:schemeClr val="tx1"/>
                </a:solidFill>
                <a:sym typeface="+mn-lt"/>
              </a:rPr>
              <a:t>lrf</a:t>
            </a: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CaixaDeTexto 111"/>
          <p:cNvSpPr txBox="1">
            <a:spLocks noChangeArrowheads="1"/>
          </p:cNvSpPr>
          <p:nvPr/>
        </p:nvSpPr>
        <p:spPr bwMode="auto">
          <a:xfrm>
            <a:off x="15209" y="6581001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 % calculado sobre as Despesas Liquidadas.</a:t>
            </a:r>
            <a:endParaRPr lang="pt-BR" sz="1200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770848"/>
              </p:ext>
            </p:extLst>
          </p:nvPr>
        </p:nvGraphicFramePr>
        <p:xfrm>
          <a:off x="539551" y="1564354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33150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811354"/>
              </p:ext>
            </p:extLst>
          </p:nvPr>
        </p:nvGraphicFramePr>
        <p:xfrm>
          <a:off x="899592" y="1566082"/>
          <a:ext cx="7272808" cy="437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475417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20" name="Slide do think-cell" r:id="rId8" imgW="360" imgH="360" progId="TCLayout.ActiveDocument.1">
                  <p:embed/>
                </p:oleObj>
              </mc:Choice>
              <mc:Fallback>
                <p:oleObj name="Slide do think-cell" r:id="rId8" imgW="360" imgH="360" progId="TCLayout.ActiveDocument.1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7" name="Shape 3"/>
          <p:cNvSpPr>
            <a:spLocks noGrp="1"/>
          </p:cNvSpPr>
          <p:nvPr/>
        </p:nvSpPr>
        <p:spPr bwMode="gray">
          <a:xfrm>
            <a:off x="2577035" y="2036584"/>
            <a:ext cx="417513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∑ 9,30</a:t>
            </a:r>
            <a:endParaRPr lang="pt-BR" sz="1600" dirty="0">
              <a:sym typeface="+mn-lt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-2" y="-32111"/>
            <a:ext cx="9144002" cy="961107"/>
          </a:xfrm>
          <a:prstGeom prst="rect">
            <a:avLst/>
          </a:prstGeom>
        </p:spPr>
        <p:txBody>
          <a:bodyPr vert="horz" wrap="square" lIns="0" tIns="4641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695"/>
            <a:r>
              <a:rPr lang="pt-BR" sz="3200" b="1" dirty="0">
                <a:latin typeface="+mn-lt"/>
                <a:cs typeface="FrankRuehl" panose="020E0503060101010101" pitchFamily="34" charset="-79"/>
              </a:rPr>
              <a:t>FOLHA DE PAGAMENTO - EXECUTIVO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7884368" y="1074861"/>
            <a:ext cx="986204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sp>
        <p:nvSpPr>
          <p:cNvPr id="91" name="Shape 3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162900" y="1869887"/>
            <a:ext cx="353316" cy="26296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28575" tIns="0" rIns="28575" bIns="0" numCol="1" spcCol="0" anchor="b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∑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10,04</a:t>
            </a:r>
            <a:endParaRPr lang="pt-BR" sz="1600" dirty="0">
              <a:sym typeface="+mn-lt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2699792" y="1556792"/>
            <a:ext cx="3744416" cy="378620"/>
            <a:chOff x="3268588" y="1385520"/>
            <a:chExt cx="2787824" cy="283487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3268588" y="1389114"/>
              <a:ext cx="0" cy="279893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V="1">
              <a:off x="3268588" y="1385520"/>
              <a:ext cx="2787824" cy="1796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4355432" y="1196752"/>
            <a:ext cx="10081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+ </a:t>
            </a:r>
            <a:r>
              <a:rPr kumimoji="0" lang="pt-BR" b="1" i="0" u="none" strike="noStrike" cap="none" spc="0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7</a:t>
            </a:r>
            <a:r>
              <a:rPr lang="pt-BR" b="1" dirty="0" smtClean="0">
                <a:solidFill>
                  <a:srgbClr val="376092"/>
                </a:solidFill>
              </a:rPr>
              <a:t>,9</a:t>
            </a:r>
            <a:r>
              <a:rPr kumimoji="0" lang="pt-BR" b="1" i="0" u="none" strike="noStrike" cap="none" spc="0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  <a:endParaRPr kumimoji="0" lang="pt-BR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6421977" y="1556792"/>
            <a:ext cx="0" cy="2798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CaixaDeTexto 111"/>
          <p:cNvSpPr txBox="1">
            <a:spLocks noChangeArrowheads="1"/>
          </p:cNvSpPr>
          <p:nvPr/>
        </p:nvSpPr>
        <p:spPr bwMode="auto">
          <a:xfrm>
            <a:off x="15209" y="6581001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Despesas Liquidadas</a:t>
            </a:r>
            <a:endParaRPr lang="pt-BR" sz="1200" dirty="0"/>
          </a:p>
        </p:txBody>
      </p:sp>
      <p:sp>
        <p:nvSpPr>
          <p:cNvPr id="17" name="Caixa de Texto 15"/>
          <p:cNvSpPr txBox="1"/>
          <p:nvPr/>
        </p:nvSpPr>
        <p:spPr>
          <a:xfrm>
            <a:off x="4159212" y="2577680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3,4%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aixa de Texto 15"/>
          <p:cNvSpPr txBox="1"/>
          <p:nvPr/>
        </p:nvSpPr>
        <p:spPr>
          <a:xfrm>
            <a:off x="4159211" y="3785156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11,5%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47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  <p:sp>
        <p:nvSpPr>
          <p:cNvPr id="314" name="Shape 314"/>
          <p:cNvSpPr>
            <a:spLocks noGrp="1"/>
          </p:cNvSpPr>
          <p:nvPr>
            <p:ph type="title" idx="4294967295"/>
          </p:nvPr>
        </p:nvSpPr>
        <p:spPr>
          <a:xfrm>
            <a:off x="-1" y="-1"/>
            <a:ext cx="9144001" cy="7477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sz="3200" b="1" dirty="0"/>
              <a:t>APLICAÇÃO EM EDUCAÇÃO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244408" y="6619664"/>
            <a:ext cx="288032" cy="220360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sp>
        <p:nvSpPr>
          <p:cNvPr id="11" name="CaixaDeTexto 111"/>
          <p:cNvSpPr txBox="1">
            <a:spLocks noChangeArrowheads="1"/>
          </p:cNvSpPr>
          <p:nvPr/>
        </p:nvSpPr>
        <p:spPr bwMode="auto">
          <a:xfrm>
            <a:off x="-2898" y="6212498"/>
            <a:ext cx="89710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b="1" dirty="0"/>
              <a:t>Despesas Empenhadas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-63918"/>
            <a:ext cx="9364231" cy="702131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blackboa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516" y="260648"/>
            <a:ext cx="1224136" cy="122413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CaixaDeTexto 111"/>
          <p:cNvSpPr txBox="1">
            <a:spLocks noChangeArrowheads="1"/>
          </p:cNvSpPr>
          <p:nvPr/>
        </p:nvSpPr>
        <p:spPr bwMode="auto">
          <a:xfrm>
            <a:off x="86456" y="6623774"/>
            <a:ext cx="89710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/>
              <a:t>Despesas </a:t>
            </a:r>
            <a:r>
              <a:rPr lang="pt-BR" sz="1050" dirty="0" smtClean="0"/>
              <a:t>Liquidadas</a:t>
            </a:r>
            <a:endParaRPr lang="pt-BR" sz="1050" dirty="0"/>
          </a:p>
        </p:txBody>
      </p:sp>
      <p:sp>
        <p:nvSpPr>
          <p:cNvPr id="16" name="Retângulo 15"/>
          <p:cNvSpPr/>
          <p:nvPr/>
        </p:nvSpPr>
        <p:spPr>
          <a:xfrm>
            <a:off x="1421904" y="588378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*O </a:t>
            </a:r>
            <a:r>
              <a:rPr lang="pt-BR" dirty="0">
                <a:solidFill>
                  <a:srgbClr val="FF0000"/>
                </a:solidFill>
              </a:rPr>
              <a:t>cumprimento da aplicação do mínimo constitucional deverá ser comprovado no encerramento do exercício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object 4"/>
          <p:cNvSpPr txBox="1">
            <a:spLocks/>
          </p:cNvSpPr>
          <p:nvPr/>
        </p:nvSpPr>
        <p:spPr>
          <a:xfrm>
            <a:off x="215516" y="19621"/>
            <a:ext cx="9144002" cy="961107"/>
          </a:xfrm>
          <a:prstGeom prst="rect">
            <a:avLst/>
          </a:prstGeom>
        </p:spPr>
        <p:txBody>
          <a:bodyPr vert="horz" wrap="square" lIns="0" tIns="4641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695"/>
            <a:r>
              <a:rPr lang="pt-BR" sz="3200" b="1" dirty="0">
                <a:latin typeface="+mn-lt"/>
                <a:cs typeface="FrankRuehl" panose="020E0503060101010101" pitchFamily="34" charset="-79"/>
              </a:rPr>
              <a:t>APLICAÇÃO EM </a:t>
            </a:r>
            <a:r>
              <a:rPr lang="pt-BR" sz="3200" b="1" dirty="0" smtClean="0">
                <a:latin typeface="+mn-lt"/>
                <a:cs typeface="FrankRuehl" panose="020E0503060101010101" pitchFamily="34" charset="-79"/>
              </a:rPr>
              <a:t>EDUCAÇÃO 25% da RLI</a:t>
            </a:r>
            <a:endParaRPr lang="pt-BR" sz="3200" b="1" dirty="0">
              <a:latin typeface="+mn-lt"/>
              <a:cs typeface="FrankRuehl" panose="020E0503060101010101" pitchFamily="34" charset="-79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180528" y="1624260"/>
            <a:ext cx="2118123" cy="2215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600" b="1" dirty="0" smtClean="0">
                <a:solidFill>
                  <a:schemeClr val="tx1"/>
                </a:solidFill>
                <a:cs typeface="Arial" pitchFamily="34" charset="0"/>
              </a:rPr>
              <a:t>Despesas % Mínimo </a:t>
            </a:r>
            <a:endParaRPr lang="pt-BR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153256" y="1128307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</a:t>
            </a:r>
            <a:r>
              <a:rPr lang="pt-BR" sz="1400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sz="1400" b="1" dirty="0">
                <a:latin typeface="+mn-lt"/>
                <a:cs typeface="Arial Narrow" pitchFamily="34" charset="0"/>
              </a:rPr>
              <a:t>R$</a:t>
            </a: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46154"/>
              </p:ext>
            </p:extLst>
          </p:nvPr>
        </p:nvGraphicFramePr>
        <p:xfrm>
          <a:off x="719785" y="1183615"/>
          <a:ext cx="8210728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613475"/>
              </p:ext>
            </p:extLst>
          </p:nvPr>
        </p:nvGraphicFramePr>
        <p:xfrm>
          <a:off x="215516" y="1978515"/>
          <a:ext cx="8676963" cy="41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1"/>
            <a:ext cx="9144000" cy="684522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172400" y="6597352"/>
            <a:ext cx="360040" cy="242672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412047"/>
            <a:ext cx="360040" cy="43075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7782682" y="973667"/>
            <a:ext cx="986203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Milhões R$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02813"/>
              </p:ext>
            </p:extLst>
          </p:nvPr>
        </p:nvGraphicFramePr>
        <p:xfrm>
          <a:off x="395537" y="1177036"/>
          <a:ext cx="8280919" cy="49804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97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9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55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379">
                <a:tc>
                  <a:txBody>
                    <a:bodyPr/>
                    <a:lstStyle/>
                    <a:p>
                      <a:pPr algn="l"/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6" marB="457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Quad. 2020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Quad. 2021</a:t>
                      </a: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80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Receita Líquida de Impostos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14.212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18.332</a:t>
                      </a:r>
                      <a:endParaRPr lang="pt-BR" sz="1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4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Valor mínimo a aplicar em Educação</a:t>
                      </a: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3.533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4.583</a:t>
                      </a:r>
                      <a:endParaRPr lang="pt-BR" sz="1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Total das despesas consideradas no mínimo </a:t>
                      </a:r>
                      <a:r>
                        <a:rPr lang="pt-BR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constitucional*</a:t>
                      </a:r>
                      <a:endParaRPr lang="pt-BR" sz="16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3.500*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4.027*</a:t>
                      </a:r>
                      <a:endParaRPr lang="pt-BR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% Mínimo constitucional </a:t>
                      </a:r>
                      <a:r>
                        <a:rPr lang="pt-BR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aplicado (LIQUIDADO)</a:t>
                      </a:r>
                      <a:endParaRPr lang="pt-BR" sz="16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24,63%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21,97%</a:t>
                      </a:r>
                      <a:endParaRPr lang="pt-BR" sz="17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% Mínimo constitucional aplicado (EMPENHADO)</a:t>
                      </a:r>
                      <a:endParaRPr lang="pt-BR" sz="16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25,48%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7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23,28%</a:t>
                      </a:r>
                      <a:endParaRPr lang="pt-BR" sz="17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9739794"/>
                  </a:ext>
                </a:extLst>
              </a:tr>
              <a:tr h="3837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Gastos totais com inativos da </a:t>
                      </a:r>
                      <a:r>
                        <a:rPr lang="pt-BR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educação**</a:t>
                      </a:r>
                      <a:endParaRPr lang="pt-BR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882**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1.513**</a:t>
                      </a:r>
                      <a:endParaRPr lang="pt-B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5442923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Gastos com inativos considerados no mínimo constitucional</a:t>
                      </a:r>
                    </a:p>
                  </a:txBody>
                  <a:tcPr marL="9525" marR="9525" marT="95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265 (30%)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01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Despesas executadas </a:t>
                      </a:r>
                      <a:r>
                        <a:rPr lang="pt-BR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em </a:t>
                      </a: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educação </a:t>
                      </a:r>
                      <a:r>
                        <a:rPr lang="pt-BR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com outras </a:t>
                      </a:r>
                      <a:r>
                        <a:rPr lang="pt-BR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fontes de recursos</a:t>
                      </a:r>
                    </a:p>
                  </a:txBody>
                  <a:tcPr marL="9525" marR="9525" marT="95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1.681</a:t>
                      </a:r>
                      <a:endParaRPr lang="pt-B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250594"/>
                  </a:ext>
                </a:extLst>
              </a:tr>
              <a:tr h="537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Total dos Gastos com Educação (todas as Fontes de Recursos)</a:t>
                      </a:r>
                      <a:endParaRPr lang="pt-BR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2.656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4.365</a:t>
                      </a:r>
                      <a:endParaRPr lang="pt-B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6724264"/>
                  </a:ext>
                </a:extLst>
              </a:tr>
              <a:tr h="5501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%  </a:t>
                      </a: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Mínimo constitucional </a:t>
                      </a:r>
                      <a:r>
                        <a:rPr lang="pt-BR" sz="17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aplicado sobre gastos totais</a:t>
                      </a:r>
                    </a:p>
                  </a:txBody>
                  <a:tcPr marL="9525" marR="9525" marT="95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7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25,74%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7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31,14%</a:t>
                      </a:r>
                      <a:endParaRPr lang="pt-BR" sz="1700" b="1" i="0" u="none" strike="noStrike" kern="1200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921381"/>
                  </a:ext>
                </a:extLst>
              </a:tr>
            </a:tbl>
          </a:graphicData>
        </a:graphic>
      </p:graphicFrame>
      <p:sp>
        <p:nvSpPr>
          <p:cNvPr id="10" name="CaixaDeTexto 111"/>
          <p:cNvSpPr txBox="1">
            <a:spLocks noChangeArrowheads="1"/>
          </p:cNvSpPr>
          <p:nvPr/>
        </p:nvSpPr>
        <p:spPr bwMode="auto">
          <a:xfrm>
            <a:off x="86457" y="6578414"/>
            <a:ext cx="89710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Despesas Liquidadas</a:t>
            </a:r>
            <a:endParaRPr lang="pt-BR" sz="1050" dirty="0"/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-86460" y="-43371"/>
            <a:ext cx="9144002" cy="961107"/>
          </a:xfrm>
          <a:prstGeom prst="rect">
            <a:avLst/>
          </a:prstGeom>
        </p:spPr>
        <p:txBody>
          <a:bodyPr vert="horz" wrap="square" lIns="0" tIns="4641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695"/>
            <a:r>
              <a:rPr lang="pt-BR" sz="3200" b="1" dirty="0">
                <a:latin typeface="+mn-lt"/>
                <a:cs typeface="FrankRuehl" panose="020E0503060101010101" pitchFamily="34" charset="-79"/>
              </a:rPr>
              <a:t>APLICAÇÃO EM </a:t>
            </a:r>
            <a:r>
              <a:rPr lang="pt-BR" sz="3200" b="1" dirty="0" smtClean="0">
                <a:latin typeface="+mn-lt"/>
                <a:cs typeface="FrankRuehl" panose="020E0503060101010101" pitchFamily="34" charset="-79"/>
              </a:rPr>
              <a:t>EDUCAÇÃO 25% da RLI</a:t>
            </a:r>
            <a:endParaRPr lang="pt-BR" sz="3200" b="1" dirty="0">
              <a:latin typeface="+mn-lt"/>
              <a:cs typeface="FrankRuehl" panose="020E0503060101010101" pitchFamily="34" charset="-79"/>
            </a:endParaRPr>
          </a:p>
        </p:txBody>
      </p:sp>
      <p:pic>
        <p:nvPicPr>
          <p:cNvPr id="12" name="blackboa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1044116" cy="10441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aixaDeTexto 111"/>
          <p:cNvSpPr txBox="1">
            <a:spLocks noChangeArrowheads="1"/>
          </p:cNvSpPr>
          <p:nvPr/>
        </p:nvSpPr>
        <p:spPr bwMode="auto">
          <a:xfrm>
            <a:off x="76621" y="6172385"/>
            <a:ext cx="89710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* Nesse valor total está incluído o resultado líquido das transferências do FUNDEB.</a:t>
            </a:r>
          </a:p>
          <a:p>
            <a:pPr marL="228600" indent="-228600" eaLnBrk="1" hangingPunct="1">
              <a:defRPr/>
            </a:pPr>
            <a:r>
              <a:rPr lang="pt-BR" sz="1050" dirty="0" smtClean="0"/>
              <a:t>**Fontes de Recursos 0100+0300.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364954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6451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eaLnBrk="1" hangingPunct="1">
              <a:defRPr/>
            </a:pPr>
            <a:endParaRPr lang="pt-BR" sz="1400" dirty="0">
              <a:latin typeface="Calibri"/>
              <a:sym typeface="Calibri"/>
            </a:endParaRPr>
          </a:p>
        </p:txBody>
      </p:sp>
      <p:pic>
        <p:nvPicPr>
          <p:cNvPr id="8" name="doctor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99432" y="374221"/>
            <a:ext cx="1032208" cy="103220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ângulo 1"/>
          <p:cNvSpPr/>
          <p:nvPr/>
        </p:nvSpPr>
        <p:spPr>
          <a:xfrm>
            <a:off x="1331640" y="5796553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FF0000"/>
                </a:solidFill>
              </a:rPr>
              <a:t>O cumprimento da aplicação do mínimo constitucional deverá ser comprovado no encerramento do exercício.</a:t>
            </a:r>
          </a:p>
        </p:txBody>
      </p:sp>
      <p:sp>
        <p:nvSpPr>
          <p:cNvPr id="12" name="CaixaDeTexto 111"/>
          <p:cNvSpPr txBox="1">
            <a:spLocks noChangeArrowheads="1"/>
          </p:cNvSpPr>
          <p:nvPr/>
        </p:nvSpPr>
        <p:spPr bwMode="auto">
          <a:xfrm>
            <a:off x="127607" y="6541894"/>
            <a:ext cx="89710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Despesas Liquidadas.</a:t>
            </a:r>
          </a:p>
          <a:p>
            <a:pPr marL="228600" indent="-228600" eaLnBrk="1" hangingPunct="1">
              <a:defRPr/>
            </a:pPr>
            <a:r>
              <a:rPr lang="pt-BR" sz="1050" dirty="0" smtClean="0"/>
              <a:t>.</a:t>
            </a: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146611" y="125218"/>
            <a:ext cx="9144002" cy="1453550"/>
          </a:xfrm>
          <a:prstGeom prst="rect">
            <a:avLst/>
          </a:prstGeom>
        </p:spPr>
        <p:txBody>
          <a:bodyPr vert="horz" wrap="square" lIns="0" tIns="4641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695"/>
            <a:r>
              <a:rPr lang="pt-BR" sz="3200" b="1" dirty="0" smtClean="0">
                <a:latin typeface="+mn-lt"/>
                <a:cs typeface="FrankRuehl" panose="020E0503060101010101" pitchFamily="34" charset="-79"/>
              </a:rPr>
              <a:t>APLICAÇÃO EM SAÚDE 12% da RLI</a:t>
            </a:r>
          </a:p>
          <a:p>
            <a:pPr marL="233695"/>
            <a:endParaRPr lang="pt-BR" sz="3200" b="1" dirty="0">
              <a:latin typeface="+mn-lt"/>
              <a:cs typeface="FrankRuehl" panose="020E0503060101010101" pitchFamily="34" charset="-79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066003" y="1260975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</a:t>
            </a:r>
            <a:r>
              <a:rPr lang="pt-BR" sz="1400" b="1" dirty="0" smtClean="0">
                <a:latin typeface="+mn-lt"/>
                <a:cs typeface="Arial Narrow" pitchFamily="34" charset="0"/>
              </a:rPr>
              <a:t>ilhões </a:t>
            </a:r>
            <a:r>
              <a:rPr lang="pt-BR" sz="1400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108520" y="1550971"/>
            <a:ext cx="2118123" cy="2215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600" b="1" dirty="0" smtClean="0">
                <a:solidFill>
                  <a:schemeClr val="tx1"/>
                </a:solidFill>
                <a:cs typeface="Arial" pitchFamily="34" charset="0"/>
              </a:rPr>
              <a:t>Despesas % Mínimo </a:t>
            </a:r>
            <a:endParaRPr lang="pt-BR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347492"/>
              </p:ext>
            </p:extLst>
          </p:nvPr>
        </p:nvGraphicFramePr>
        <p:xfrm>
          <a:off x="251520" y="2112057"/>
          <a:ext cx="8640960" cy="390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284023"/>
              </p:ext>
            </p:extLst>
          </p:nvPr>
        </p:nvGraphicFramePr>
        <p:xfrm>
          <a:off x="695454" y="1357924"/>
          <a:ext cx="7753093" cy="161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28898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o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898" name="Slide do think-cell" r:id="rId6" imgW="360" imgH="360" progId="TCLayout.ActiveDocument.1">
                  <p:embed/>
                </p:oleObj>
              </mc:Choice>
              <mc:Fallback>
                <p:oleObj name="Slide do think-cell" r:id="rId6" imgW="360" imgH="360" progId="TCLayout.ActiveDocument.1">
                  <p:embed/>
                  <p:pic>
                    <p:nvPicPr>
                      <p:cNvPr id="23" name="Objeto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/>
          <p:cNvSpPr/>
          <p:nvPr>
            <p:custDataLst>
              <p:tags r:id="rId3"/>
            </p:custDataLst>
          </p:nvPr>
        </p:nvSpPr>
        <p:spPr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6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581306" y="323573"/>
            <a:ext cx="7880838" cy="74771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t-BR" altLang="pt-BR" sz="3200" b="1" kern="1200" dirty="0">
                <a:solidFill>
                  <a:schemeClr val="tx1"/>
                </a:solidFill>
                <a:ea typeface="+mj-ea"/>
                <a:cs typeface="FrankRuehl" panose="020E0503060101010101" pitchFamily="34" charset="-79"/>
              </a:rPr>
              <a:t>APLICAÇÃO EM SAÚDE </a:t>
            </a:r>
            <a:r>
              <a:rPr lang="pt-BR" altLang="pt-BR" sz="3200" b="1" kern="1200" dirty="0" smtClean="0">
                <a:solidFill>
                  <a:schemeClr val="tx1"/>
                </a:solidFill>
                <a:ea typeface="+mj-ea"/>
                <a:cs typeface="FrankRuehl" panose="020E0503060101010101" pitchFamily="34" charset="-79"/>
              </a:rPr>
              <a:t>12% da RLI</a:t>
            </a:r>
            <a:endParaRPr lang="pt-BR" altLang="pt-BR" sz="3200" b="1" kern="1200" dirty="0">
              <a:solidFill>
                <a:schemeClr val="tx1"/>
              </a:solidFill>
              <a:ea typeface="+mj-ea"/>
              <a:cs typeface="FrankRuehl" panose="020E0503060101010101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49077" y="844446"/>
            <a:ext cx="986203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</a:t>
            </a:r>
            <a:r>
              <a:rPr lang="pt-BR" sz="1400" b="1" dirty="0">
                <a:latin typeface="+mn-lt"/>
                <a:cs typeface="Arial Narrow" pitchFamily="34" charset="0"/>
              </a:rPr>
              <a:t>ilhões R$</a:t>
            </a:r>
          </a:p>
        </p:txBody>
      </p:sp>
      <p:sp>
        <p:nvSpPr>
          <p:cNvPr id="8" name="CaixaDeTexto 111"/>
          <p:cNvSpPr txBox="1">
            <a:spLocks noChangeArrowheads="1"/>
          </p:cNvSpPr>
          <p:nvPr/>
        </p:nvSpPr>
        <p:spPr bwMode="auto">
          <a:xfrm>
            <a:off x="107333" y="5965830"/>
            <a:ext cx="89710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*(-) as despesas executadas com recursos de  transferências de outros entes são consideradas executadas pelo ente transferidor. </a:t>
            </a:r>
          </a:p>
          <a:p>
            <a:pPr marL="228600" indent="-228600" eaLnBrk="1" hangingPunct="1">
              <a:defRPr/>
            </a:pPr>
            <a:r>
              <a:rPr lang="pt-BR" sz="1050" dirty="0" smtClean="0"/>
              <a:t>       Foram recebidos de transferências de outros entes até agosto de 2021 R$ 535 milhões consideradas as despesas liquidadas. </a:t>
            </a:r>
            <a:endParaRPr lang="pt-BR" sz="1050" dirty="0"/>
          </a:p>
        </p:txBody>
      </p:sp>
      <p:pic>
        <p:nvPicPr>
          <p:cNvPr id="10" name="doctor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99432" y="422665"/>
            <a:ext cx="888192" cy="8881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1297"/>
              </p:ext>
            </p:extLst>
          </p:nvPr>
        </p:nvGraphicFramePr>
        <p:xfrm>
          <a:off x="307959" y="1340768"/>
          <a:ext cx="8527321" cy="4592121"/>
        </p:xfrm>
        <a:graphic>
          <a:graphicData uri="http://schemas.openxmlformats.org/drawingml/2006/table">
            <a:tbl>
              <a:tblPr firstRow="1" bandRow="1"/>
              <a:tblGrid>
                <a:gridCol w="5560185">
                  <a:extLst>
                    <a:ext uri="{9D8B030D-6E8A-4147-A177-3AD203B41FA5}">
                      <a16:colId xmlns:a16="http://schemas.microsoft.com/office/drawing/2014/main" xmlns="" val="63773773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878905329"/>
                    </a:ext>
                  </a:extLst>
                </a:gridCol>
                <a:gridCol w="1454968">
                  <a:extLst>
                    <a:ext uri="{9D8B030D-6E8A-4147-A177-3AD203B41FA5}">
                      <a16:colId xmlns:a16="http://schemas.microsoft.com/office/drawing/2014/main" xmlns="" val="1920263637"/>
                    </a:ext>
                  </a:extLst>
                </a:gridCol>
              </a:tblGrid>
              <a:tr h="7174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Despesas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Quad. 2020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Quad. 2021</a:t>
                      </a:r>
                    </a:p>
                  </a:txBody>
                  <a:tcPr marL="9452" marR="9452" marT="94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609093"/>
                  </a:ext>
                </a:extLst>
              </a:tr>
              <a:tr h="11470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 Executadas Consideradas na Apuração do Percentual Mínimo da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Saúde (Fontes Tesouro)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2.005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2.451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5217562"/>
                  </a:ext>
                </a:extLst>
              </a:tr>
              <a:tr h="5737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Percentual sobre a RLI 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apurado (LIQUIDADO)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14,11%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13,37%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846391"/>
                  </a:ext>
                </a:extLst>
              </a:tr>
              <a:tr h="573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Percentual sobre a RLI apurado (EMPENHADO)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15,74%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15,58%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8379315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l" rtl="0" fontAlgn="ctr"/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1128147"/>
                  </a:ext>
                </a:extLst>
              </a:tr>
              <a:tr h="6454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Despesas com Saúde de Outras Fontes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6854865"/>
                  </a:ext>
                </a:extLst>
              </a:tr>
              <a:tr h="6454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com Saúde*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2.632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6700303"/>
                  </a:ext>
                </a:extLst>
              </a:tr>
            </a:tbl>
          </a:graphicData>
        </a:graphic>
      </p:graphicFrame>
      <p:sp>
        <p:nvSpPr>
          <p:cNvPr id="12" name="CaixaDeTexto 111"/>
          <p:cNvSpPr txBox="1">
            <a:spLocks noChangeArrowheads="1"/>
          </p:cNvSpPr>
          <p:nvPr/>
        </p:nvSpPr>
        <p:spPr bwMode="auto">
          <a:xfrm>
            <a:off x="127607" y="6541894"/>
            <a:ext cx="89710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Despesas Liquidadas.</a:t>
            </a:r>
          </a:p>
          <a:p>
            <a:pPr marL="228600" indent="-228600" eaLnBrk="1" hangingPunct="1">
              <a:defRPr/>
            </a:pPr>
            <a:r>
              <a:rPr lang="pt-BR" sz="10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876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3508" y="1484784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200" b="1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Relatório Resumido da Execução Orçamentária – 4º Bimestre de 2021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   - Publicado Portaria GABS/SEF n° 391 no DOE n° 21.617 em 30/09/21;</a:t>
            </a: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        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Relatório de Gestão Fiscal </a:t>
            </a:r>
            <a:r>
              <a:rPr lang="pt-BR" b="1" dirty="0" smtClean="0">
                <a:solidFill>
                  <a:schemeClr val="tx1"/>
                </a:solidFill>
              </a:rPr>
              <a:t>do Poder Executivo – 2º </a:t>
            </a:r>
            <a:r>
              <a:rPr lang="pt-BR" b="1" dirty="0">
                <a:solidFill>
                  <a:schemeClr val="tx1"/>
                </a:solidFill>
              </a:rPr>
              <a:t>Quadrimestre de </a:t>
            </a:r>
            <a:r>
              <a:rPr lang="pt-BR" b="1" dirty="0" smtClean="0">
                <a:solidFill>
                  <a:schemeClr val="tx1"/>
                </a:solidFill>
              </a:rPr>
              <a:t>2021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         </a:t>
            </a:r>
            <a:r>
              <a:rPr lang="pt-BR" dirty="0">
                <a:solidFill>
                  <a:schemeClr val="tx1"/>
                </a:solidFill>
              </a:rPr>
              <a:t>- </a:t>
            </a:r>
            <a:r>
              <a:rPr lang="pt-BR" dirty="0" smtClean="0">
                <a:solidFill>
                  <a:schemeClr val="tx1"/>
                </a:solidFill>
              </a:rPr>
              <a:t>Publicado Ato n° 2.038, no DOE n° 21.617 em 30/09/21. 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          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</a:endParaRPr>
          </a:p>
          <a:p>
            <a:pPr algn="ctr"/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www.sef.sc.gov.br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www.transparencia.sc.gov.br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96057" y="476672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PUBLICAÇÕES LEGAIS</a:t>
            </a:r>
          </a:p>
        </p:txBody>
      </p:sp>
    </p:spTree>
    <p:extLst>
      <p:ext uri="{BB962C8B-B14F-4D97-AF65-F5344CB8AC3E}">
        <p14:creationId xmlns:p14="http://schemas.microsoft.com/office/powerpoint/2010/main" val="2296411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4" name="Slide do think-cell" r:id="rId7" imgW="360" imgH="360" progId="TCLayout.ActiveDocument.1">
                  <p:embed/>
                </p:oleObj>
              </mc:Choice>
              <mc:Fallback>
                <p:oleObj name="Slide do think-cell" r:id="rId7" imgW="360" imgH="360" progId="TCLayout.ActiveDocument.1">
                  <p:embed/>
                  <p:pic>
                    <p:nvPicPr>
                      <p:cNvPr id="10445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400" dirty="0">
              <a:latin typeface="Calibri"/>
              <a:cs typeface="Calibri"/>
            </a:endParaRPr>
          </a:p>
        </p:txBody>
      </p:sp>
      <p:sp>
        <p:nvSpPr>
          <p:cNvPr id="16" name="CaixaDeTexto 2"/>
          <p:cNvSpPr txBox="1">
            <a:spLocks noChangeArrowheads="1"/>
          </p:cNvSpPr>
          <p:nvPr/>
        </p:nvSpPr>
        <p:spPr bwMode="auto">
          <a:xfrm>
            <a:off x="683568" y="380340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ENFRENTAMENTO À covid-19</a:t>
            </a:r>
          </a:p>
        </p:txBody>
      </p:sp>
      <p:sp>
        <p:nvSpPr>
          <p:cNvPr id="14" name="Text Box 1479"/>
          <p:cNvSpPr txBox="1">
            <a:spLocks noChangeArrowheads="1"/>
          </p:cNvSpPr>
          <p:nvPr/>
        </p:nvSpPr>
        <p:spPr bwMode="auto">
          <a:xfrm>
            <a:off x="2979353" y="3211151"/>
            <a:ext cx="2880320" cy="143763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Assembleia Legislativa</a:t>
            </a:r>
          </a:p>
          <a:p>
            <a:pPr algn="ctr"/>
            <a:r>
              <a:rPr lang="pt-B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0100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22 milhões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pt-BR" sz="500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1480"/>
          <p:cNvSpPr txBox="1">
            <a:spLocks noChangeArrowheads="1"/>
          </p:cNvSpPr>
          <p:nvPr/>
        </p:nvSpPr>
        <p:spPr bwMode="auto">
          <a:xfrm>
            <a:off x="6012160" y="3197971"/>
            <a:ext cx="2880320" cy="143763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Tribunal de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Contas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</a:t>
            </a:r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0300</a:t>
            </a:r>
            <a:endParaRPr lang="pt-BR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20 milhões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Box 1478"/>
          <p:cNvSpPr txBox="1">
            <a:spLocks noChangeArrowheads="1"/>
          </p:cNvSpPr>
          <p:nvPr/>
        </p:nvSpPr>
        <p:spPr bwMode="auto">
          <a:xfrm>
            <a:off x="60460" y="1697796"/>
            <a:ext cx="2736304" cy="1437635"/>
          </a:xfrm>
          <a:prstGeom prst="rect">
            <a:avLst/>
          </a:prstGeom>
          <a:solidFill>
            <a:srgbClr val="F79646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Governo Federal (SUS)</a:t>
            </a:r>
          </a:p>
          <a:p>
            <a:pPr algn="ctr"/>
            <a:r>
              <a:rPr lang="pt-B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</a:t>
            </a:r>
            <a:r>
              <a:rPr lang="pt-B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0223/0233</a:t>
            </a:r>
            <a:endParaRPr lang="pt-BR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420,47 milhões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8367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RECURSOS EXTERNOS RECEBIDOS DE OUTROS ENTES OU </a:t>
            </a:r>
            <a:r>
              <a:rPr lang="pt-BR" sz="2000" b="1" dirty="0" smtClean="0">
                <a:solidFill>
                  <a:schemeClr val="tx1"/>
                </a:solidFill>
              </a:rPr>
              <a:t>PODERES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0" name="Text Box 1479">
            <a:extLst>
              <a:ext uri="{FF2B5EF4-FFF2-40B4-BE49-F238E27FC236}">
                <a16:creationId xmlns:a16="http://schemas.microsoft.com/office/drawing/2014/main" xmlns="" id="{E3DE0A96-81B3-467F-AC5E-E2EE5876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473" y="4797152"/>
            <a:ext cx="2880320" cy="1437635"/>
          </a:xfrm>
          <a:prstGeom prst="rect">
            <a:avLst/>
          </a:prstGeom>
          <a:solidFill>
            <a:srgbClr val="00A44A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Pessoas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Físicas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 Instituições Privadas</a:t>
            </a:r>
          </a:p>
          <a:p>
            <a:pPr algn="ctr"/>
            <a:r>
              <a:rPr lang="pt-B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0169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38,91 mil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pt-BR" sz="500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1480">
            <a:extLst>
              <a:ext uri="{FF2B5EF4-FFF2-40B4-BE49-F238E27FC236}">
                <a16:creationId xmlns:a16="http://schemas.microsoft.com/office/drawing/2014/main" xmlns="" id="{1BC59F94-7D2E-45C3-A83A-58230634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1" y="4797151"/>
            <a:ext cx="5790582" cy="1437635"/>
          </a:xfrm>
          <a:prstGeom prst="rect">
            <a:avLst/>
          </a:prstGeom>
          <a:solidFill>
            <a:srgbClr val="376092"/>
          </a:solidFill>
          <a:ln w="2540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Recursos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Próprios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utilizados*</a:t>
            </a:r>
            <a:endParaRPr lang="pt-BR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R$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821,70 milhões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1478">
            <a:extLst>
              <a:ext uri="{FF2B5EF4-FFF2-40B4-BE49-F238E27FC236}">
                <a16:creationId xmlns:a16="http://schemas.microsoft.com/office/drawing/2014/main" xmlns="" id="{0F11BAFA-86AF-4ACC-8D94-1E93E985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353" y="1683357"/>
            <a:ext cx="2880320" cy="1437635"/>
          </a:xfrm>
          <a:prstGeom prst="rect">
            <a:avLst/>
          </a:prstGeom>
          <a:solidFill>
            <a:srgbClr val="F79646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Justiça Federal</a:t>
            </a:r>
          </a:p>
          <a:p>
            <a:pPr algn="ctr"/>
            <a:r>
              <a:rPr lang="pt-B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0229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3,34 milhões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Box 1479"/>
          <p:cNvSpPr txBox="1">
            <a:spLocks noChangeArrowheads="1"/>
          </p:cNvSpPr>
          <p:nvPr/>
        </p:nvSpPr>
        <p:spPr bwMode="auto">
          <a:xfrm>
            <a:off x="65870" y="3215501"/>
            <a:ext cx="2730894" cy="143763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Tribunal de Justiça</a:t>
            </a:r>
          </a:p>
          <a:p>
            <a:pPr algn="ctr"/>
            <a:r>
              <a:rPr lang="pt-B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0228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10,50 milhões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pt-BR" sz="500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ixaDeTexto 111"/>
          <p:cNvSpPr txBox="1">
            <a:spLocks noChangeArrowheads="1"/>
          </p:cNvSpPr>
          <p:nvPr/>
        </p:nvSpPr>
        <p:spPr bwMode="auto">
          <a:xfrm>
            <a:off x="69091" y="6547394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1200" dirty="0" smtClean="0"/>
              <a:t>* (-) 22 milhões da ALESC e consideradas as Despesas Empenhadas na FR 0100 .</a:t>
            </a:r>
            <a:endParaRPr lang="pt-BR" sz="1200" dirty="0"/>
          </a:p>
        </p:txBody>
      </p:sp>
      <p:sp>
        <p:nvSpPr>
          <p:cNvPr id="19" name="Shape 3"/>
          <p:cNvSpPr>
            <a:spLocks noGrp="1"/>
          </p:cNvSpPr>
          <p:nvPr/>
        </p:nvSpPr>
        <p:spPr bwMode="gray">
          <a:xfrm>
            <a:off x="6020473" y="1228456"/>
            <a:ext cx="2872007" cy="376552"/>
          </a:xfrm>
          <a:prstGeom prst="rect">
            <a:avLst/>
          </a:prstGeom>
          <a:solidFill>
            <a:srgbClr val="376092"/>
          </a:solidFill>
          <a:ln w="12700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Total de 524,82 milhões</a:t>
            </a:r>
            <a:endParaRPr lang="pt-BR" sz="2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" name="Shape 3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923928" y="1416732"/>
            <a:ext cx="85749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 smtClean="0"/>
              <a:t>Março/2020 a Agosto/2021</a:t>
            </a:r>
            <a:endParaRPr lang="pt-BR" sz="1600" b="1" dirty="0">
              <a:sym typeface="+mn-lt"/>
            </a:endParaRPr>
          </a:p>
        </p:txBody>
      </p:sp>
      <p:sp>
        <p:nvSpPr>
          <p:cNvPr id="22" name="Text Box 1478">
            <a:extLst>
              <a:ext uri="{FF2B5EF4-FFF2-40B4-BE49-F238E27FC236}">
                <a16:creationId xmlns:a16="http://schemas.microsoft.com/office/drawing/2014/main" xmlns="" id="{0F11BAFA-86AF-4ACC-8D94-1E93E985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1697796"/>
            <a:ext cx="2880320" cy="1437635"/>
          </a:xfrm>
          <a:prstGeom prst="rect">
            <a:avLst/>
          </a:prstGeom>
          <a:solidFill>
            <a:srgbClr val="F79646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Lei n° 14.017/2020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0229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48,47 milhões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82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8373959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91" name="Slide do think-cell" r:id="rId7" imgW="360" imgH="360" progId="TCLayout.ActiveDocument.1">
                  <p:embed/>
                </p:oleObj>
              </mc:Choice>
              <mc:Fallback>
                <p:oleObj name="Slide do think-cell" r:id="rId7" imgW="360" imgH="360" progId="TCLayout.ActiveDocument.1">
                  <p:embed/>
                  <p:pic>
                    <p:nvPicPr>
                      <p:cNvPr id="10445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478"/>
          <p:cNvSpPr txBox="1">
            <a:spLocks noChangeArrowheads="1"/>
          </p:cNvSpPr>
          <p:nvPr/>
        </p:nvSpPr>
        <p:spPr bwMode="auto">
          <a:xfrm>
            <a:off x="3338422" y="2708919"/>
            <a:ext cx="2736000" cy="12960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Despesas Liquidadas</a:t>
            </a:r>
            <a:endParaRPr lang="pt-BR" sz="20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u="sng" dirty="0">
                <a:solidFill>
                  <a:schemeClr val="tx1"/>
                </a:solidFill>
              </a:rPr>
              <a:t>Outras Fontes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229,40 milhões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444,00 milhões</a:t>
            </a:r>
            <a:endParaRPr lang="en-US" altLang="pt-BR" sz="2000" b="1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pt-BR" sz="20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hape 3"/>
          <p:cNvSpPr>
            <a:spLocks noGrp="1"/>
          </p:cNvSpPr>
          <p:nvPr/>
        </p:nvSpPr>
        <p:spPr bwMode="gray">
          <a:xfrm>
            <a:off x="3099292" y="4077071"/>
            <a:ext cx="2975129" cy="1136999"/>
          </a:xfrm>
          <a:prstGeom prst="rect">
            <a:avLst/>
          </a:prstGeom>
          <a:solidFill>
            <a:srgbClr val="376092"/>
          </a:solidFill>
          <a:ln w="12700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Total Liquidado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552,90 milhões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1.219,25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8" name="Text Box 1478"/>
          <p:cNvSpPr txBox="1">
            <a:spLocks noChangeArrowheads="1"/>
          </p:cNvSpPr>
          <p:nvPr/>
        </p:nvSpPr>
        <p:spPr bwMode="auto">
          <a:xfrm>
            <a:off x="6002718" y="2780927"/>
            <a:ext cx="2736000" cy="12960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Despesas Pagas</a:t>
            </a:r>
            <a:endParaRPr lang="pt-BR" sz="20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u="sng" dirty="0">
                <a:solidFill>
                  <a:schemeClr val="tx1"/>
                </a:solidFill>
              </a:rPr>
              <a:t>Outras Fontes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218,09 milhões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431,30 </a:t>
            </a:r>
            <a:r>
              <a:rPr lang="pt-BR" sz="20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0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pt-BR" sz="20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1478"/>
          <p:cNvSpPr txBox="1">
            <a:spLocks noChangeArrowheads="1"/>
          </p:cNvSpPr>
          <p:nvPr/>
        </p:nvSpPr>
        <p:spPr bwMode="auto">
          <a:xfrm>
            <a:off x="683568" y="2621782"/>
            <a:ext cx="2774074" cy="12960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Despesas </a:t>
            </a:r>
            <a:r>
              <a:rPr lang="pt-BR" sz="20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Empenhadas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u="sng" dirty="0">
                <a:solidFill>
                  <a:schemeClr val="tx1"/>
                </a:solidFill>
              </a:rPr>
              <a:t>Outras Fontes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291,30 milhões 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539,33 </a:t>
            </a:r>
            <a:r>
              <a:rPr lang="pt-BR" sz="20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0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20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400" dirty="0">
              <a:latin typeface="Calibri"/>
              <a:cs typeface="Calibri"/>
            </a:endParaRPr>
          </a:p>
        </p:txBody>
      </p:sp>
      <p:sp>
        <p:nvSpPr>
          <p:cNvPr id="16" name="CaixaDeTexto 2"/>
          <p:cNvSpPr txBox="1">
            <a:spLocks noChangeArrowheads="1"/>
          </p:cNvSpPr>
          <p:nvPr/>
        </p:nvSpPr>
        <p:spPr bwMode="auto">
          <a:xfrm>
            <a:off x="683568" y="380340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ENFRENTAMENTO À covid-19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787351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RECURSOS </a:t>
            </a:r>
            <a:r>
              <a:rPr lang="pt-BR" sz="2200" b="1" dirty="0" smtClean="0">
                <a:solidFill>
                  <a:schemeClr val="tx1"/>
                </a:solidFill>
              </a:rPr>
              <a:t>PRÓPRIOS + ALESC </a:t>
            </a:r>
            <a:r>
              <a:rPr lang="pt-BR" sz="2200" b="1" dirty="0">
                <a:solidFill>
                  <a:schemeClr val="tx1"/>
                </a:solidFill>
              </a:rPr>
              <a:t>(FR 0100</a:t>
            </a:r>
            <a:r>
              <a:rPr lang="pt-BR" sz="2200" b="1" dirty="0" smtClean="0">
                <a:solidFill>
                  <a:schemeClr val="tx1"/>
                </a:solidFill>
              </a:rPr>
              <a:t>) (R</a:t>
            </a:r>
            <a:r>
              <a:rPr lang="pt-BR" sz="2200" b="1" dirty="0">
                <a:solidFill>
                  <a:schemeClr val="tx1"/>
                </a:solidFill>
              </a:rPr>
              <a:t>$ </a:t>
            </a:r>
            <a:r>
              <a:rPr lang="pt-BR" sz="2200" b="1" dirty="0" smtClean="0">
                <a:solidFill>
                  <a:schemeClr val="tx1"/>
                </a:solidFill>
              </a:rPr>
              <a:t>821,70 mi </a:t>
            </a:r>
            <a:r>
              <a:rPr lang="pt-BR" sz="2200" b="1" dirty="0">
                <a:solidFill>
                  <a:schemeClr val="tx1"/>
                </a:solidFill>
              </a:rPr>
              <a:t>+ R$ </a:t>
            </a:r>
            <a:r>
              <a:rPr lang="pt-BR" sz="2200" b="1" dirty="0" smtClean="0">
                <a:solidFill>
                  <a:schemeClr val="tx1"/>
                </a:solidFill>
              </a:rPr>
              <a:t>22 mi) 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0" name="Text Box 1478"/>
          <p:cNvSpPr txBox="1">
            <a:spLocks noChangeArrowheads="1"/>
          </p:cNvSpPr>
          <p:nvPr/>
        </p:nvSpPr>
        <p:spPr bwMode="auto">
          <a:xfrm>
            <a:off x="683568" y="1196752"/>
            <a:ext cx="2774378" cy="129614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Despesas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Empenhadas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0100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345,45 milhões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843,70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1478"/>
          <p:cNvSpPr txBox="1">
            <a:spLocks noChangeArrowheads="1"/>
          </p:cNvSpPr>
          <p:nvPr/>
        </p:nvSpPr>
        <p:spPr bwMode="auto">
          <a:xfrm>
            <a:off x="3367682" y="1268759"/>
            <a:ext cx="2736304" cy="129614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Despesas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Liquidadas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0100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323,50 milhões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775,25 milhões</a:t>
            </a: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1478"/>
          <p:cNvSpPr txBox="1">
            <a:spLocks noChangeArrowheads="1"/>
          </p:cNvSpPr>
          <p:nvPr/>
        </p:nvSpPr>
        <p:spPr bwMode="auto">
          <a:xfrm>
            <a:off x="6002414" y="1340767"/>
            <a:ext cx="2736304" cy="129614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Despesas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Pagas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0100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320,60 milhões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765,16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hape 3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83568" y="5303944"/>
            <a:ext cx="8055150" cy="3240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2200" b="1" dirty="0" smtClean="0">
                <a:solidFill>
                  <a:schemeClr val="bg1"/>
                </a:solidFill>
              </a:rPr>
              <a:t>Março/2020 </a:t>
            </a:r>
            <a:r>
              <a:rPr lang="pt-BR" altLang="en-US" sz="2200" b="1" dirty="0">
                <a:solidFill>
                  <a:schemeClr val="bg1"/>
                </a:solidFill>
              </a:rPr>
              <a:t>a </a:t>
            </a:r>
            <a:r>
              <a:rPr lang="pt-BR" altLang="en-US" sz="2200" b="1" dirty="0" smtClean="0">
                <a:solidFill>
                  <a:schemeClr val="bg1"/>
                </a:solidFill>
              </a:rPr>
              <a:t>Agosto/2021</a:t>
            </a:r>
            <a:endParaRPr lang="pt-BR" sz="22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9" name="Shape 3"/>
          <p:cNvSpPr>
            <a:spLocks noGrp="1"/>
          </p:cNvSpPr>
          <p:nvPr/>
        </p:nvSpPr>
        <p:spPr bwMode="gray">
          <a:xfrm>
            <a:off x="683568" y="4005063"/>
            <a:ext cx="2880320" cy="1080120"/>
          </a:xfrm>
          <a:prstGeom prst="rect">
            <a:avLst/>
          </a:prstGeom>
          <a:solidFill>
            <a:srgbClr val="376092"/>
          </a:solidFill>
          <a:ln w="12700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Total Empenhado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 636,75 milhões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1.383,03 milhões</a:t>
            </a: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Shape 3"/>
          <p:cNvSpPr>
            <a:spLocks noGrp="1"/>
          </p:cNvSpPr>
          <p:nvPr/>
        </p:nvSpPr>
        <p:spPr bwMode="gray">
          <a:xfrm>
            <a:off x="5714686" y="4149079"/>
            <a:ext cx="3024032" cy="1133504"/>
          </a:xfrm>
          <a:prstGeom prst="rect">
            <a:avLst/>
          </a:prstGeom>
          <a:solidFill>
            <a:srgbClr val="376092"/>
          </a:solidFill>
          <a:ln w="12700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Total Pago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538,69 milhões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1.196,46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4" name="Shape 3"/>
          <p:cNvSpPr>
            <a:spLocks noGrp="1"/>
          </p:cNvSpPr>
          <p:nvPr/>
        </p:nvSpPr>
        <p:spPr bwMode="gray">
          <a:xfrm>
            <a:off x="683568" y="5627944"/>
            <a:ext cx="2749140" cy="574853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2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Total Empenhado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$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2.019,78 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" name="Shape 3"/>
          <p:cNvSpPr>
            <a:spLocks noGrp="1"/>
          </p:cNvSpPr>
          <p:nvPr/>
        </p:nvSpPr>
        <p:spPr bwMode="gray">
          <a:xfrm>
            <a:off x="3306476" y="5643831"/>
            <a:ext cx="2749634" cy="54847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Total Liquidado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1.772,15 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6" name="Shape 3"/>
          <p:cNvSpPr>
            <a:spLocks noGrp="1"/>
          </p:cNvSpPr>
          <p:nvPr/>
        </p:nvSpPr>
        <p:spPr bwMode="gray">
          <a:xfrm>
            <a:off x="5989083" y="5643830"/>
            <a:ext cx="2749634" cy="54847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Total Pago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1.735,15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milhões</a:t>
            </a: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2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683568" y="1736807"/>
            <a:ext cx="540000" cy="360000"/>
          </a:xfrm>
          <a:prstGeom prst="rightArrow">
            <a:avLst>
              <a:gd name="adj1" fmla="val 50000"/>
              <a:gd name="adj2" fmla="val 37905"/>
            </a:avLst>
          </a:prstGeom>
          <a:solidFill>
            <a:schemeClr val="accent3"/>
          </a:solidFill>
          <a:ln w="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2020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Seta para a Direita 34"/>
          <p:cNvSpPr/>
          <p:nvPr/>
        </p:nvSpPr>
        <p:spPr>
          <a:xfrm>
            <a:off x="683568" y="2104583"/>
            <a:ext cx="540000" cy="360000"/>
          </a:xfrm>
          <a:prstGeom prst="rightArrow">
            <a:avLst>
              <a:gd name="adj1" fmla="val 50000"/>
              <a:gd name="adj2" fmla="val 37905"/>
            </a:avLst>
          </a:prstGeom>
          <a:solidFill>
            <a:schemeClr val="accent3"/>
          </a:solidFill>
          <a:ln w="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2021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Seta para a Direita 35"/>
          <p:cNvSpPr/>
          <p:nvPr/>
        </p:nvSpPr>
        <p:spPr>
          <a:xfrm>
            <a:off x="709886" y="3169279"/>
            <a:ext cx="540000" cy="360000"/>
          </a:xfrm>
          <a:prstGeom prst="rightArrow">
            <a:avLst>
              <a:gd name="adj1" fmla="val 50000"/>
              <a:gd name="adj2" fmla="val 37905"/>
            </a:avLst>
          </a:prstGeom>
          <a:noFill/>
          <a:ln w="0" cap="flat">
            <a:solidFill>
              <a:schemeClr val="accent6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2020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Seta para a Direita 36"/>
          <p:cNvSpPr/>
          <p:nvPr/>
        </p:nvSpPr>
        <p:spPr>
          <a:xfrm>
            <a:off x="709886" y="3537055"/>
            <a:ext cx="540000" cy="360000"/>
          </a:xfrm>
          <a:prstGeom prst="rightArrow">
            <a:avLst>
              <a:gd name="adj1" fmla="val 50000"/>
              <a:gd name="adj2" fmla="val 37905"/>
            </a:avLst>
          </a:prstGeom>
          <a:noFill/>
          <a:ln w="0" cap="flat">
            <a:solidFill>
              <a:schemeClr val="accent6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2021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Seta para a Direita 37"/>
          <p:cNvSpPr/>
          <p:nvPr/>
        </p:nvSpPr>
        <p:spPr>
          <a:xfrm>
            <a:off x="709886" y="4357407"/>
            <a:ext cx="540000" cy="360000"/>
          </a:xfrm>
          <a:prstGeom prst="rightArrow">
            <a:avLst>
              <a:gd name="adj1" fmla="val 50000"/>
              <a:gd name="adj2" fmla="val 37905"/>
            </a:avLst>
          </a:prstGeom>
          <a:solidFill>
            <a:srgbClr val="376092"/>
          </a:solidFill>
          <a:ln w="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2020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Seta para a Direita 38"/>
          <p:cNvSpPr/>
          <p:nvPr/>
        </p:nvSpPr>
        <p:spPr>
          <a:xfrm>
            <a:off x="709886" y="4725183"/>
            <a:ext cx="540000" cy="360000"/>
          </a:xfrm>
          <a:prstGeom prst="rightArrow">
            <a:avLst>
              <a:gd name="adj1" fmla="val 50000"/>
              <a:gd name="adj2" fmla="val 37905"/>
            </a:avLst>
          </a:prstGeom>
          <a:solidFill>
            <a:srgbClr val="376092"/>
          </a:solidFill>
          <a:ln w="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2021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752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225394"/>
              </p:ext>
            </p:extLst>
          </p:nvPr>
        </p:nvGraphicFramePr>
        <p:xfrm>
          <a:off x="742421" y="1827741"/>
          <a:ext cx="7659158" cy="435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Objeto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10344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33" name="Slide do think-cell" r:id="rId7" imgW="360" imgH="360" progId="TCLayout.ActiveDocument.1">
                  <p:embed/>
                </p:oleObj>
              </mc:Choice>
              <mc:Fallback>
                <p:oleObj name="Slide do think-cell" r:id="rId7" imgW="360" imgH="360" progId="TCLayout.ActiveDocument.1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725426" y="407980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INVESTIMENTOS </a:t>
            </a: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– Executivo*</a:t>
            </a: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Caixa de Texto 15"/>
          <p:cNvSpPr txBox="1"/>
          <p:nvPr/>
        </p:nvSpPr>
        <p:spPr>
          <a:xfrm>
            <a:off x="4165617" y="3597246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40,0%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 de Texto 15"/>
          <p:cNvSpPr txBox="1"/>
          <p:nvPr/>
        </p:nvSpPr>
        <p:spPr>
          <a:xfrm>
            <a:off x="3275856" y="4725144"/>
            <a:ext cx="1009097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+ 15,9%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03979" y="1020248"/>
            <a:ext cx="986204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</a:t>
            </a:r>
            <a:r>
              <a:rPr lang="pt-BR" sz="1400" b="1" dirty="0">
                <a:latin typeface="+mn-lt"/>
                <a:cs typeface="Arial Narrow" pitchFamily="34" charset="0"/>
              </a:rPr>
              <a:t>ilhões R$</a:t>
            </a:r>
          </a:p>
        </p:txBody>
      </p:sp>
      <p:sp>
        <p:nvSpPr>
          <p:cNvPr id="11" name="CaixaDeTexto 111"/>
          <p:cNvSpPr txBox="1">
            <a:spLocks noChangeArrowheads="1"/>
          </p:cNvSpPr>
          <p:nvPr/>
        </p:nvSpPr>
        <p:spPr bwMode="auto">
          <a:xfrm>
            <a:off x="86457" y="6494745"/>
            <a:ext cx="89710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*Não estão inclusos os valores referentes </a:t>
            </a:r>
            <a:r>
              <a:rPr lang="pt-BR" sz="1050" dirty="0" smtClean="0"/>
              <a:t>às </a:t>
            </a:r>
            <a:r>
              <a:rPr lang="pt-BR" sz="1050" dirty="0" smtClean="0"/>
              <a:t>Inversões Financeiras.</a:t>
            </a:r>
          </a:p>
          <a:p>
            <a:pPr marL="228600" indent="-228600" eaLnBrk="1" hangingPunct="1">
              <a:defRPr/>
            </a:pPr>
            <a:r>
              <a:rPr lang="pt-BR" sz="1050" dirty="0" smtClean="0"/>
              <a:t>Despesas Empenhadas</a:t>
            </a:r>
            <a:endParaRPr lang="pt-BR" sz="1050" dirty="0"/>
          </a:p>
        </p:txBody>
      </p:sp>
      <p:sp>
        <p:nvSpPr>
          <p:cNvPr id="15" name="CaixaDeTexto 42"/>
          <p:cNvSpPr txBox="1"/>
          <p:nvPr/>
        </p:nvSpPr>
        <p:spPr>
          <a:xfrm>
            <a:off x="1115615" y="1645289"/>
            <a:ext cx="1368000" cy="33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999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CaixaDeTexto 44"/>
          <p:cNvSpPr txBox="1"/>
          <p:nvPr/>
        </p:nvSpPr>
        <p:spPr>
          <a:xfrm>
            <a:off x="1115615" y="1301300"/>
            <a:ext cx="1368000" cy="3323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1.155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aixa de Texto 15"/>
          <p:cNvSpPr txBox="1"/>
          <p:nvPr/>
        </p:nvSpPr>
        <p:spPr>
          <a:xfrm>
            <a:off x="7812360" y="2348880"/>
            <a:ext cx="910929" cy="48733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+ 30,9%</a:t>
            </a:r>
            <a:endParaRPr lang="pt-BR" sz="1600" b="1" i="1" u="sng" dirty="0">
              <a:solidFill>
                <a:schemeClr val="accent1">
                  <a:lumMod val="75000"/>
                </a:scheme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70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132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11" name="Slide do think-cell" r:id="rId6" imgW="360" imgH="360" progId="TCLayout.ActiveDocument.1">
                  <p:embed/>
                </p:oleObj>
              </mc:Choice>
              <mc:Fallback>
                <p:oleObj name="Slide do think-cell" r:id="rId6" imgW="360" imgH="360" progId="TCLayout.ActiveDocument.1">
                  <p:embed/>
                  <p:pic>
                    <p:nvPicPr>
                      <p:cNvPr id="16" name="Objeto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620831"/>
              </p:ext>
            </p:extLst>
          </p:nvPr>
        </p:nvGraphicFramePr>
        <p:xfrm>
          <a:off x="6228184" y="764704"/>
          <a:ext cx="269979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Retângulo 6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6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44208" y="1633231"/>
            <a:ext cx="2664296" cy="4228782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414505" y="1122260"/>
            <a:ext cx="2664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t-BR" sz="2000" dirty="0">
                <a:solidFill>
                  <a:schemeClr val="bg2"/>
                </a:solidFill>
              </a:rPr>
              <a:t>Despesa </a:t>
            </a:r>
            <a:r>
              <a:rPr lang="pt-BR" sz="2000" dirty="0" smtClean="0">
                <a:solidFill>
                  <a:schemeClr val="bg2"/>
                </a:solidFill>
              </a:rPr>
              <a:t>Previdenciária (%) </a:t>
            </a:r>
            <a:r>
              <a:rPr lang="pt-BR" dirty="0">
                <a:solidFill>
                  <a:schemeClr val="bg2"/>
                </a:solidFill>
              </a:rPr>
              <a:t>2</a:t>
            </a:r>
            <a:r>
              <a:rPr lang="pt-BR" dirty="0" smtClean="0">
                <a:solidFill>
                  <a:schemeClr val="bg2"/>
                </a:solidFill>
              </a:rPr>
              <a:t>° Quad./2021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8" name="CaixaDeTexto 2"/>
          <p:cNvSpPr txBox="1">
            <a:spLocks noChangeArrowheads="1"/>
          </p:cNvSpPr>
          <p:nvPr/>
        </p:nvSpPr>
        <p:spPr bwMode="auto">
          <a:xfrm>
            <a:off x="638612" y="388905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PREVIDÊNCIA ESTADUAL - RPPS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45510" y="1122260"/>
            <a:ext cx="986204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B</a:t>
            </a:r>
            <a:r>
              <a:rPr lang="pt-BR" sz="1400" b="1" dirty="0">
                <a:latin typeface="+mn-lt"/>
                <a:cs typeface="Arial Narrow" pitchFamily="34" charset="0"/>
              </a:rPr>
              <a:t>ilhões R$</a:t>
            </a:r>
          </a:p>
        </p:txBody>
      </p:sp>
      <p:sp>
        <p:nvSpPr>
          <p:cNvPr id="12" name="CaixaDeTexto 111"/>
          <p:cNvSpPr txBox="1">
            <a:spLocks noChangeArrowheads="1"/>
          </p:cNvSpPr>
          <p:nvPr/>
        </p:nvSpPr>
        <p:spPr bwMode="auto">
          <a:xfrm>
            <a:off x="86457" y="6578414"/>
            <a:ext cx="89710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/>
              <a:t>Despesas </a:t>
            </a:r>
            <a:r>
              <a:rPr lang="pt-BR" sz="1050" dirty="0" smtClean="0"/>
              <a:t>Liquidadas</a:t>
            </a:r>
            <a:endParaRPr lang="pt-BR" sz="105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418556"/>
              </p:ext>
            </p:extLst>
          </p:nvPr>
        </p:nvGraphicFramePr>
        <p:xfrm>
          <a:off x="251520" y="1574062"/>
          <a:ext cx="6192688" cy="437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34051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742649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05" name="Slide do think-cell" r:id="rId4" imgW="360" imgH="360" progId="TCLayout.ActiveDocument.1">
                  <p:embed/>
                </p:oleObj>
              </mc:Choice>
              <mc:Fallback>
                <p:oleObj name="Slide do think-cell" r:id="rId4" imgW="360" imgH="360" progId="TCLayout.ActiveDocument.1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638697"/>
              </p:ext>
            </p:extLst>
          </p:nvPr>
        </p:nvGraphicFramePr>
        <p:xfrm>
          <a:off x="1007604" y="2111931"/>
          <a:ext cx="7128792" cy="34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2"/>
          <p:cNvSpPr txBox="1">
            <a:spLocks noChangeArrowheads="1"/>
          </p:cNvSpPr>
          <p:nvPr/>
        </p:nvSpPr>
        <p:spPr bwMode="auto">
          <a:xfrm>
            <a:off x="732877" y="500013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Dívida consolidada líquida</a:t>
            </a:r>
          </a:p>
        </p:txBody>
      </p:sp>
      <p:sp>
        <p:nvSpPr>
          <p:cNvPr id="34" name="Caixa de Texto 15"/>
          <p:cNvSpPr txBox="1"/>
          <p:nvPr/>
        </p:nvSpPr>
        <p:spPr>
          <a:xfrm>
            <a:off x="6300192" y="2611278"/>
            <a:ext cx="1305711" cy="31349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49,57% </a:t>
            </a:r>
            <a:r>
              <a:rPr lang="pt-BR" sz="1600" b="1" i="1" u="sng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RCL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969043" y="905981"/>
            <a:ext cx="986203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92324" y="959786"/>
            <a:ext cx="17281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Limite  200% RCL</a:t>
            </a:r>
          </a:p>
        </p:txBody>
      </p:sp>
      <p:sp>
        <p:nvSpPr>
          <p:cNvPr id="25" name="Conector reto 24"/>
          <p:cNvSpPr/>
          <p:nvPr/>
        </p:nvSpPr>
        <p:spPr>
          <a:xfrm>
            <a:off x="6995763" y="2200816"/>
            <a:ext cx="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26" name="Agrupar 25"/>
          <p:cNvGrpSpPr/>
          <p:nvPr/>
        </p:nvGrpSpPr>
        <p:grpSpPr>
          <a:xfrm>
            <a:off x="4151620" y="-57618271"/>
            <a:ext cx="840759" cy="216024"/>
            <a:chOff x="5105587" y="11318099"/>
            <a:chExt cx="927811" cy="216024"/>
          </a:xfrm>
        </p:grpSpPr>
        <p:sp>
          <p:nvSpPr>
            <p:cNvPr id="27" name="Conector reto 26"/>
            <p:cNvSpPr/>
            <p:nvPr/>
          </p:nvSpPr>
          <p:spPr>
            <a:xfrm>
              <a:off x="5105587" y="11318099"/>
              <a:ext cx="92781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cxnSp>
          <p:nvCxnSpPr>
            <p:cNvPr id="28" name="Conector de seta reta 21"/>
            <p:cNvCxnSpPr/>
            <p:nvPr/>
          </p:nvCxnSpPr>
          <p:spPr>
            <a:xfrm>
              <a:off x="6033397" y="11318099"/>
              <a:ext cx="0" cy="21602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Agrupar 28"/>
          <p:cNvGrpSpPr/>
          <p:nvPr/>
        </p:nvGrpSpPr>
        <p:grpSpPr>
          <a:xfrm>
            <a:off x="4304020" y="-57465871"/>
            <a:ext cx="840759" cy="216024"/>
            <a:chOff x="5105587" y="11318099"/>
            <a:chExt cx="927811" cy="216024"/>
          </a:xfrm>
        </p:grpSpPr>
        <p:sp>
          <p:nvSpPr>
            <p:cNvPr id="30" name="Conector reto 29"/>
            <p:cNvSpPr/>
            <p:nvPr/>
          </p:nvSpPr>
          <p:spPr>
            <a:xfrm>
              <a:off x="5105587" y="11318099"/>
              <a:ext cx="92781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cxnSp>
          <p:nvCxnSpPr>
            <p:cNvPr id="40" name="Conector de seta reta 21"/>
            <p:cNvCxnSpPr/>
            <p:nvPr/>
          </p:nvCxnSpPr>
          <p:spPr>
            <a:xfrm>
              <a:off x="6033397" y="11318099"/>
              <a:ext cx="0" cy="21602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1" name="Agrupar 40"/>
          <p:cNvGrpSpPr/>
          <p:nvPr/>
        </p:nvGrpSpPr>
        <p:grpSpPr>
          <a:xfrm>
            <a:off x="4456420" y="-57313471"/>
            <a:ext cx="840759" cy="216024"/>
            <a:chOff x="5105587" y="11318099"/>
            <a:chExt cx="927811" cy="216024"/>
          </a:xfrm>
        </p:grpSpPr>
        <p:sp>
          <p:nvSpPr>
            <p:cNvPr id="42" name="Conector reto 41"/>
            <p:cNvSpPr/>
            <p:nvPr/>
          </p:nvSpPr>
          <p:spPr>
            <a:xfrm>
              <a:off x="5105587" y="11318099"/>
              <a:ext cx="92781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cxnSp>
          <p:nvCxnSpPr>
            <p:cNvPr id="43" name="Conector de seta reta 21"/>
            <p:cNvCxnSpPr/>
            <p:nvPr/>
          </p:nvCxnSpPr>
          <p:spPr>
            <a:xfrm>
              <a:off x="6033397" y="11318099"/>
              <a:ext cx="0" cy="21602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4" name="Agrupar 43"/>
          <p:cNvGrpSpPr/>
          <p:nvPr/>
        </p:nvGrpSpPr>
        <p:grpSpPr>
          <a:xfrm>
            <a:off x="4608820" y="-57161071"/>
            <a:ext cx="840759" cy="216024"/>
            <a:chOff x="5105587" y="11318099"/>
            <a:chExt cx="927811" cy="216024"/>
          </a:xfrm>
        </p:grpSpPr>
        <p:sp>
          <p:nvSpPr>
            <p:cNvPr id="45" name="Conector reto 44"/>
            <p:cNvSpPr/>
            <p:nvPr/>
          </p:nvSpPr>
          <p:spPr>
            <a:xfrm>
              <a:off x="5105587" y="11318099"/>
              <a:ext cx="92781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cxnSp>
          <p:nvCxnSpPr>
            <p:cNvPr id="46" name="Conector de seta reta 21"/>
            <p:cNvCxnSpPr/>
            <p:nvPr/>
          </p:nvCxnSpPr>
          <p:spPr>
            <a:xfrm>
              <a:off x="6033397" y="11318099"/>
              <a:ext cx="0" cy="21602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CaixaDeTexto 111"/>
          <p:cNvSpPr txBox="1">
            <a:spLocks noChangeArrowheads="1"/>
          </p:cNvSpPr>
          <p:nvPr/>
        </p:nvSpPr>
        <p:spPr bwMode="auto">
          <a:xfrm>
            <a:off x="86456" y="6596390"/>
            <a:ext cx="89710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RCL = Receita Corrente Líquida Ajustada.</a:t>
            </a:r>
            <a:endParaRPr lang="pt-BR" sz="1050" dirty="0"/>
          </a:p>
        </p:txBody>
      </p:sp>
      <p:sp>
        <p:nvSpPr>
          <p:cNvPr id="31" name="Caixa de Texto 15"/>
          <p:cNvSpPr txBox="1"/>
          <p:nvPr/>
        </p:nvSpPr>
        <p:spPr>
          <a:xfrm>
            <a:off x="2501770" y="2363516"/>
            <a:ext cx="1224136" cy="268003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72,82% </a:t>
            </a:r>
            <a:r>
              <a:rPr lang="pt-BR" sz="1600" b="1" i="1" u="sng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RCL </a:t>
            </a:r>
          </a:p>
        </p:txBody>
      </p:sp>
    </p:spTree>
    <p:extLst>
      <p:ext uri="{BB962C8B-B14F-4D97-AF65-F5344CB8AC3E}">
        <p14:creationId xmlns:p14="http://schemas.microsoft.com/office/powerpoint/2010/main" val="3776938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860014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2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555681"/>
              </p:ext>
            </p:extLst>
          </p:nvPr>
        </p:nvGraphicFramePr>
        <p:xfrm>
          <a:off x="951680" y="3507696"/>
          <a:ext cx="7510464" cy="287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000446"/>
              </p:ext>
            </p:extLst>
          </p:nvPr>
        </p:nvGraphicFramePr>
        <p:xfrm>
          <a:off x="951679" y="1247036"/>
          <a:ext cx="7527404" cy="183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710259" y="409193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OPERAÇÕES DE CRÉDITO e Garantias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31599" y="3507696"/>
            <a:ext cx="144016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Limite  22% RCL</a:t>
            </a:r>
          </a:p>
        </p:txBody>
      </p:sp>
      <p:sp>
        <p:nvSpPr>
          <p:cNvPr id="21" name="Caixa de Texto 15"/>
          <p:cNvSpPr txBox="1"/>
          <p:nvPr/>
        </p:nvSpPr>
        <p:spPr>
          <a:xfrm>
            <a:off x="2996457" y="1423500"/>
            <a:ext cx="1152128" cy="36004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0,41% </a:t>
            </a:r>
            <a:r>
              <a:rPr lang="pt-BR" sz="1600" b="1" i="1" u="sng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RCL </a:t>
            </a:r>
          </a:p>
        </p:txBody>
      </p:sp>
      <p:sp>
        <p:nvSpPr>
          <p:cNvPr id="33" name="Caixa de Texto 15"/>
          <p:cNvSpPr txBox="1"/>
          <p:nvPr/>
        </p:nvSpPr>
        <p:spPr>
          <a:xfrm>
            <a:off x="2987824" y="4285370"/>
            <a:ext cx="1108797" cy="304276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5,06% </a:t>
            </a:r>
            <a:r>
              <a:rPr lang="pt-BR" sz="1600" b="1" i="1" u="sng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RCL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17157" y="905981"/>
            <a:ext cx="172819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Limite  </a:t>
            </a:r>
            <a:r>
              <a:rPr lang="pt-BR" sz="1600" b="1" u="sng" dirty="0"/>
              <a:t>16</a:t>
            </a:r>
            <a:r>
              <a:rPr kumimoji="0" lang="pt-BR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% RCL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969043" y="905981"/>
            <a:ext cx="986203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sp>
        <p:nvSpPr>
          <p:cNvPr id="39" name="Caixa de Texto 15"/>
          <p:cNvSpPr txBox="1"/>
          <p:nvPr/>
        </p:nvSpPr>
        <p:spPr>
          <a:xfrm>
            <a:off x="6584199" y="4121256"/>
            <a:ext cx="1108797" cy="193368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4,68% </a:t>
            </a:r>
            <a:r>
              <a:rPr lang="pt-BR" sz="1600" b="1" i="1" u="sng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RCL </a:t>
            </a:r>
          </a:p>
        </p:txBody>
      </p:sp>
      <p:sp>
        <p:nvSpPr>
          <p:cNvPr id="40" name="Caixa de Texto 15"/>
          <p:cNvSpPr txBox="1"/>
          <p:nvPr/>
        </p:nvSpPr>
        <p:spPr>
          <a:xfrm>
            <a:off x="6562534" y="1383151"/>
            <a:ext cx="1152128" cy="36004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6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0,00% </a:t>
            </a:r>
            <a:r>
              <a:rPr lang="pt-BR" sz="1600" b="1" i="1" u="sng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RCL 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431540" y="3367213"/>
            <a:ext cx="8259140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CaixaDeTexto 111"/>
          <p:cNvSpPr txBox="1">
            <a:spLocks noChangeArrowheads="1"/>
          </p:cNvSpPr>
          <p:nvPr/>
        </p:nvSpPr>
        <p:spPr bwMode="auto">
          <a:xfrm>
            <a:off x="100658" y="6534560"/>
            <a:ext cx="89710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RCL = Receita Corrente Líquida Ajustada.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776938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o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571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21" name="Objeto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708205" y="362039"/>
            <a:ext cx="775188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EXECUÇÃO DE </a:t>
            </a: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Restos </a:t>
            </a: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a pagar</a:t>
            </a:r>
          </a:p>
          <a:p>
            <a:pPr algn="ctr">
              <a:lnSpc>
                <a:spcPct val="90000"/>
              </a:lnSpc>
              <a:defRPr/>
            </a:pP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5757"/>
              </p:ext>
            </p:extLst>
          </p:nvPr>
        </p:nvGraphicFramePr>
        <p:xfrm>
          <a:off x="827585" y="1556792"/>
          <a:ext cx="7560839" cy="2160241"/>
        </p:xfrm>
        <a:graphic>
          <a:graphicData uri="http://schemas.openxmlformats.org/drawingml/2006/table">
            <a:tbl>
              <a:tblPr/>
              <a:tblGrid>
                <a:gridCol w="1519403">
                  <a:extLst>
                    <a:ext uri="{9D8B030D-6E8A-4147-A177-3AD203B41FA5}">
                      <a16:colId xmlns:a16="http://schemas.microsoft.com/office/drawing/2014/main" xmlns="" val="4171769088"/>
                    </a:ext>
                  </a:extLst>
                </a:gridCol>
                <a:gridCol w="1519403">
                  <a:extLst>
                    <a:ext uri="{9D8B030D-6E8A-4147-A177-3AD203B41FA5}">
                      <a16:colId xmlns:a16="http://schemas.microsoft.com/office/drawing/2014/main" xmlns="" val="430179035"/>
                    </a:ext>
                  </a:extLst>
                </a:gridCol>
                <a:gridCol w="1591756">
                  <a:extLst>
                    <a:ext uri="{9D8B030D-6E8A-4147-A177-3AD203B41FA5}">
                      <a16:colId xmlns:a16="http://schemas.microsoft.com/office/drawing/2014/main" xmlns="" val="3765697511"/>
                    </a:ext>
                  </a:extLst>
                </a:gridCol>
                <a:gridCol w="1404387">
                  <a:extLst>
                    <a:ext uri="{9D8B030D-6E8A-4147-A177-3AD203B41FA5}">
                      <a16:colId xmlns:a16="http://schemas.microsoft.com/office/drawing/2014/main" xmlns="" val="2097014801"/>
                    </a:ext>
                  </a:extLst>
                </a:gridCol>
                <a:gridCol w="1525890">
                  <a:extLst>
                    <a:ext uri="{9D8B030D-6E8A-4147-A177-3AD203B41FA5}">
                      <a16:colId xmlns:a16="http://schemas.microsoft.com/office/drawing/2014/main" xmlns="" val="1378581409"/>
                    </a:ext>
                  </a:extLst>
                </a:gridCol>
              </a:tblGrid>
              <a:tr h="24469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776903"/>
                  </a:ext>
                </a:extLst>
              </a:tr>
              <a:tr h="3743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Restos a Pagar</a:t>
                      </a:r>
                    </a:p>
                  </a:txBody>
                  <a:tcPr marL="6436" marR="6436" marT="643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Pagos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Cancelados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Pagar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835666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Processados</a:t>
                      </a:r>
                    </a:p>
                  </a:txBody>
                  <a:tcPr marL="6436" marR="6436" marT="643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0134339"/>
                  </a:ext>
                </a:extLst>
              </a:tr>
              <a:tr h="5500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Processados</a:t>
                      </a:r>
                    </a:p>
                  </a:txBody>
                  <a:tcPr marL="6436" marR="6436" marT="643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924704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36" marR="6436" marT="643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831,7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592,8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235,3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644088"/>
                  </a:ext>
                </a:extLst>
              </a:tr>
              <a:tr h="210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436" marR="6436" marT="64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16889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72971"/>
              </p:ext>
            </p:extLst>
          </p:nvPr>
        </p:nvGraphicFramePr>
        <p:xfrm>
          <a:off x="827585" y="3843742"/>
          <a:ext cx="7560838" cy="2177545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3642344297"/>
                    </a:ext>
                  </a:extLst>
                </a:gridCol>
                <a:gridCol w="1516741">
                  <a:extLst>
                    <a:ext uri="{9D8B030D-6E8A-4147-A177-3AD203B41FA5}">
                      <a16:colId xmlns:a16="http://schemas.microsoft.com/office/drawing/2014/main" xmlns="" val="3184219839"/>
                    </a:ext>
                  </a:extLst>
                </a:gridCol>
                <a:gridCol w="1579603">
                  <a:extLst>
                    <a:ext uri="{9D8B030D-6E8A-4147-A177-3AD203B41FA5}">
                      <a16:colId xmlns:a16="http://schemas.microsoft.com/office/drawing/2014/main" xmlns="" val="1536258536"/>
                    </a:ext>
                  </a:extLst>
                </a:gridCol>
                <a:gridCol w="1426437">
                  <a:extLst>
                    <a:ext uri="{9D8B030D-6E8A-4147-A177-3AD203B41FA5}">
                      <a16:colId xmlns:a16="http://schemas.microsoft.com/office/drawing/2014/main" xmlns="" val="3957325989"/>
                    </a:ext>
                  </a:extLst>
                </a:gridCol>
                <a:gridCol w="1525889">
                  <a:extLst>
                    <a:ext uri="{9D8B030D-6E8A-4147-A177-3AD203B41FA5}">
                      <a16:colId xmlns:a16="http://schemas.microsoft.com/office/drawing/2014/main" xmlns="" val="1437006480"/>
                    </a:ext>
                  </a:extLst>
                </a:gridCol>
              </a:tblGrid>
              <a:tr h="31222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5243423"/>
                  </a:ext>
                </a:extLst>
              </a:tr>
              <a:tr h="312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Restos a Pagar</a:t>
                      </a:r>
                    </a:p>
                  </a:txBody>
                  <a:tcPr marL="6436" marR="6436" marT="643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Pagos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Cancelados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Pagar</a:t>
                      </a: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4267530"/>
                  </a:ext>
                </a:extLst>
              </a:tr>
              <a:tr h="312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Processados</a:t>
                      </a:r>
                    </a:p>
                  </a:txBody>
                  <a:tcPr marL="6436" marR="6436" marT="643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1594201"/>
                  </a:ext>
                </a:extLst>
              </a:tr>
              <a:tr h="616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Processados</a:t>
                      </a:r>
                    </a:p>
                  </a:txBody>
                  <a:tcPr marL="6436" marR="6436" marT="643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906160"/>
                  </a:ext>
                </a:extLst>
              </a:tr>
              <a:tr h="312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36" marR="6436" marT="643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922,7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647,3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267,2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1255904"/>
                  </a:ext>
                </a:extLst>
              </a:tr>
              <a:tr h="31222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436" marR="6436" marT="64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3576441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23528" y="1484464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sz="1600" b="1" dirty="0">
                <a:latin typeface="Calibri" panose="020F0502020204030204" pitchFamily="34" charset="0"/>
              </a:rPr>
              <a:t>Executivo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1560" y="3843742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sz="1600" b="1" dirty="0">
                <a:latin typeface="Calibri" panose="020F0502020204030204" pitchFamily="34" charset="0"/>
              </a:rPr>
              <a:t>Consolidado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402220" y="1362893"/>
            <a:ext cx="986203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Milhões</a:t>
            </a:r>
            <a:r>
              <a:rPr lang="pt-BR" sz="1400" b="1" dirty="0">
                <a:latin typeface="+mn-lt"/>
                <a:cs typeface="Arial Narrow" pitchFamily="34" charset="0"/>
              </a:rPr>
              <a:t> R$</a:t>
            </a:r>
          </a:p>
        </p:txBody>
      </p:sp>
      <p:sp>
        <p:nvSpPr>
          <p:cNvPr id="11" name="Shape 3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4179255" y="1531503"/>
            <a:ext cx="85749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800" b="1" dirty="0"/>
              <a:t>2</a:t>
            </a:r>
            <a:r>
              <a:rPr lang="pt-BR" altLang="en-US" sz="1800" b="1" dirty="0" smtClean="0"/>
              <a:t>° Quad./2021</a:t>
            </a:r>
            <a:endParaRPr lang="pt-BR" sz="18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968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o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440" name="Slide do think-cell" r:id="rId4" imgW="360" imgH="360" progId="TCLayout.ActiveDocument.1">
                  <p:embed/>
                </p:oleObj>
              </mc:Choice>
              <mc:Fallback>
                <p:oleObj name="Slide do think-cell" r:id="rId4" imgW="360" imgH="360" progId="TCLayout.ActiveDocument.1">
                  <p:embed/>
                  <p:pic>
                    <p:nvPicPr>
                      <p:cNvPr id="21" name="Objeto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704849" y="489371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Pagamentos de </a:t>
            </a: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precatórios*</a:t>
            </a: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80312" y="1210715"/>
            <a:ext cx="986203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Milhões R$</a:t>
            </a:r>
          </a:p>
        </p:txBody>
      </p:sp>
      <p:sp>
        <p:nvSpPr>
          <p:cNvPr id="10" name="CaixaDeTexto 111"/>
          <p:cNvSpPr txBox="1">
            <a:spLocks noChangeArrowheads="1"/>
          </p:cNvSpPr>
          <p:nvPr/>
        </p:nvSpPr>
        <p:spPr bwMode="auto">
          <a:xfrm>
            <a:off x="137419" y="6093296"/>
            <a:ext cx="89710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050" dirty="0" smtClean="0"/>
              <a:t>*Valores efetivamente pagos pelo Tribunal de Justiça (TJ) aos credores. 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156226"/>
              </p:ext>
            </p:extLst>
          </p:nvPr>
        </p:nvGraphicFramePr>
        <p:xfrm>
          <a:off x="1223628" y="1700808"/>
          <a:ext cx="66967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89283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41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1"/>
            <a:ext cx="9144000" cy="6845229"/>
          </a:xfrm>
          <a:prstGeom prst="rect">
            <a:avLst/>
          </a:prstGeom>
        </p:spPr>
      </p:pic>
      <p:pic>
        <p:nvPicPr>
          <p:cNvPr id="839" name="image4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8660" y="1333242"/>
            <a:ext cx="2383538" cy="28099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8594404" y="6308080"/>
            <a:ext cx="92396" cy="461665"/>
          </a:xfrm>
        </p:spPr>
        <p:txBody>
          <a:bodyPr/>
          <a:lstStyle/>
          <a:p>
            <a:endParaRPr lang="pt-BR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09" y="4365104"/>
            <a:ext cx="604107" cy="37596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72000" y="4422946"/>
            <a:ext cx="100825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@</a:t>
            </a:r>
            <a:r>
              <a:rPr kumimoji="0" lang="pt-BR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fazendasc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27" y="4358360"/>
            <a:ext cx="360040" cy="36004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091567" y="4422946"/>
            <a:ext cx="115212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fazendasc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20" y="4355851"/>
            <a:ext cx="362549" cy="36254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424969" y="4410625"/>
            <a:ext cx="144016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@</a:t>
            </a:r>
            <a:r>
              <a:rPr kumimoji="0" lang="pt-BR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fazenda_sc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A69A4B20-484B-6649-81EC-97FD1F0B79B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27" y="5104731"/>
            <a:ext cx="376218" cy="37596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412473" y="5162573"/>
            <a:ext cx="11595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@</a:t>
            </a:r>
            <a:r>
              <a:rPr lang="pt-BR" sz="1400" i="1" dirty="0" err="1"/>
              <a:t>F</a:t>
            </a:r>
            <a:r>
              <a:rPr kumimoji="0" lang="pt-BR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azendaSC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12" y="5108330"/>
            <a:ext cx="360040" cy="36004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322852" y="5172916"/>
            <a:ext cx="115212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fazendasc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087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5146703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56" name="Slide do think-cell" r:id="rId15" imgW="360" imgH="360" progId="TCLayout.ActiveDocument.1">
                  <p:embed/>
                </p:oleObj>
              </mc:Choice>
              <mc:Fallback>
                <p:oleObj name="Slide do think-cell" r:id="rId15" imgW="360" imgH="360" progId="TCLayout.ActiveDocument.1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tângulo 4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812360" y="1124744"/>
            <a:ext cx="986204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696180" y="583638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RESULTADO </a:t>
            </a: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Orçamentário </a:t>
            </a: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40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08605649"/>
              </p:ext>
            </p:extLst>
          </p:nvPr>
        </p:nvGraphicFramePr>
        <p:xfrm>
          <a:off x="1284287" y="1318643"/>
          <a:ext cx="7514277" cy="404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0" name="Shape 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296253" y="2072472"/>
            <a:ext cx="412750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800" b="1" dirty="0"/>
              <a:t>2</a:t>
            </a:r>
            <a:r>
              <a:rPr lang="pt-BR" altLang="en-US" sz="1800" b="1" dirty="0" smtClean="0"/>
              <a:t>° Quad./</a:t>
            </a:r>
            <a:fld id="{6C416B28-DC87-4CFD-BDFC-B42024E133B1}" type="datetime'2''''''''''0''''''2''''''''''''''''0'''''''''''''">
              <a:rPr lang="pt-BR" altLang="en-US" sz="18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pt-BR" sz="1800" b="1" dirty="0"/>
          </a:p>
        </p:txBody>
      </p:sp>
      <p:sp>
        <p:nvSpPr>
          <p:cNvPr id="51" name="Shape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300380" y="4077072"/>
            <a:ext cx="412750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b="1" dirty="0"/>
              <a:t>2</a:t>
            </a:r>
            <a:r>
              <a:rPr lang="pt-BR" sz="1800" b="1" dirty="0" smtClean="0"/>
              <a:t>° Quad./2021</a:t>
            </a:r>
            <a:endParaRPr lang="pt-BR" sz="1800" b="1" dirty="0"/>
          </a:p>
        </p:txBody>
      </p:sp>
      <p:sp>
        <p:nvSpPr>
          <p:cNvPr id="32" name="Retângulo 31"/>
          <p:cNvSpPr/>
          <p:nvPr>
            <p:custDataLst>
              <p:tags r:id="rId7"/>
            </p:custDataLst>
          </p:nvPr>
        </p:nvSpPr>
        <p:spPr bwMode="auto">
          <a:xfrm>
            <a:off x="3389089" y="5711155"/>
            <a:ext cx="285750" cy="214313"/>
          </a:xfrm>
          <a:prstGeom prst="rect">
            <a:avLst/>
          </a:prstGeom>
          <a:solidFill>
            <a:srgbClr val="376092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Retângulo 26"/>
          <p:cNvSpPr/>
          <p:nvPr>
            <p:custDataLst>
              <p:tags r:id="rId8"/>
            </p:custDataLst>
          </p:nvPr>
        </p:nvSpPr>
        <p:spPr bwMode="auto">
          <a:xfrm>
            <a:off x="2339752" y="5702299"/>
            <a:ext cx="285750" cy="214313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Retângulo 35"/>
          <p:cNvSpPr/>
          <p:nvPr>
            <p:custDataLst>
              <p:tags r:id="rId9"/>
            </p:custDataLst>
          </p:nvPr>
        </p:nvSpPr>
        <p:spPr bwMode="auto">
          <a:xfrm>
            <a:off x="4517802" y="5711155"/>
            <a:ext cx="285750" cy="214313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Shape 3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676302" y="5704805"/>
            <a:ext cx="611188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3AE7F7-3438-4C7F-B25D-7149E2B03C77}" type="datetime'''''''''''R''''''''''''''''ec''''e''''i''''''t''a'''''''">
              <a:rPr lang="pt-BR" altLang="en-US" sz="1600" smtClean="0"/>
              <a:pPr/>
              <a:t>Receita</a:t>
            </a:fld>
            <a:endParaRPr lang="pt-BR" sz="1600" dirty="0"/>
          </a:p>
        </p:txBody>
      </p:sp>
      <p:sp>
        <p:nvSpPr>
          <p:cNvPr id="48" name="Shape 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725639" y="5695949"/>
            <a:ext cx="69056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8E5047-3561-4F14-8EB9-35A26C06BE3B}" type="datetime'''D''''''''''''''''''es''''p''''e''''''''''''''s''''''a'''">
              <a:rPr lang="pt-BR" altLang="en-US" sz="1600" smtClean="0"/>
              <a:pPr/>
              <a:t>Despesa</a:t>
            </a:fld>
            <a:endParaRPr lang="pt-BR" sz="1600" dirty="0"/>
          </a:p>
        </p:txBody>
      </p:sp>
      <p:sp>
        <p:nvSpPr>
          <p:cNvPr id="49" name="Shape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854352" y="5695949"/>
            <a:ext cx="1395413" cy="244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157C17D-BE1D-4D3F-B209-2530C232A67F}" type="datetime'D''''ef''icit''''/S''''''''''''''''''''uperav''''''''''i''''t'">
              <a:rPr lang="pt-BR" altLang="en-US" sz="1600" smtClean="0"/>
              <a:pPr/>
              <a:t>Deficit/Superavit</a:t>
            </a:fld>
            <a:endParaRPr lang="pt-BR" sz="1600" dirty="0"/>
          </a:p>
        </p:txBody>
      </p:sp>
      <p:sp>
        <p:nvSpPr>
          <p:cNvPr id="96" name="Retângulo 95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endParaRPr lang="pt-BR" sz="1600" strike="noStrik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8" name="Retângulo 117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endParaRPr lang="pt-BR" sz="1600" strike="noStrik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19" name="Retângulo 118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endParaRPr lang="pt-BR" sz="1600" strike="noStrik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1" name="Ondulado Duplo 20"/>
          <p:cNvSpPr/>
          <p:nvPr/>
        </p:nvSpPr>
        <p:spPr>
          <a:xfrm>
            <a:off x="3132211" y="2670999"/>
            <a:ext cx="1085255" cy="408977"/>
          </a:xfrm>
          <a:prstGeom prst="doubleWav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Superavit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2" name="CaixaDeTexto 111"/>
          <p:cNvSpPr txBox="1">
            <a:spLocks noChangeArrowheads="1"/>
          </p:cNvSpPr>
          <p:nvPr/>
        </p:nvSpPr>
        <p:spPr bwMode="auto">
          <a:xfrm>
            <a:off x="15209" y="6581001"/>
            <a:ext cx="897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defRPr/>
            </a:pPr>
            <a:r>
              <a:rPr lang="pt-BR" sz="1200" dirty="0" smtClean="0"/>
              <a:t>Despesas Liquidadas.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53128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07966"/>
              </p:ext>
            </p:extLst>
          </p:nvPr>
        </p:nvGraphicFramePr>
        <p:xfrm>
          <a:off x="2248" y="1772816"/>
          <a:ext cx="651510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6258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8632626"/>
              </p:ext>
            </p:ext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864" name="Slide do think-cell" r:id="rId8" imgW="360" imgH="360" progId="TCLayout.ActiveDocument.1">
                  <p:embed/>
                </p:oleObj>
              </mc:Choice>
              <mc:Fallback>
                <p:oleObj name="Slide do think-cell" r:id="rId8" imgW="360" imgH="360" progId="TCLayout.ActiveDocument.1">
                  <p:embed/>
                  <p:pic>
                    <p:nvPicPr>
                      <p:cNvPr id="96258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tângulo 4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7" name="Shape 3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283948" y="5063037"/>
            <a:ext cx="857498" cy="244475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600" b="1" dirty="0" smtClean="0"/>
              <a:t>2° </a:t>
            </a:r>
            <a:r>
              <a:rPr lang="pt-BR" altLang="en-US" sz="1800" b="1" dirty="0" smtClean="0"/>
              <a:t>Quad</a:t>
            </a:r>
            <a:r>
              <a:rPr lang="pt-BR" altLang="en-US" sz="1600" b="1" dirty="0" smtClean="0"/>
              <a:t>./2021</a:t>
            </a:r>
            <a:endParaRPr lang="pt-BR" sz="1600" b="1" dirty="0">
              <a:sym typeface="+mn-l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812360" y="1060410"/>
            <a:ext cx="986204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696180" y="583638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Arrecadação </a:t>
            </a: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Bruta </a:t>
            </a: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2021</a:t>
            </a: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699792" y="2060848"/>
            <a:ext cx="1512168" cy="3323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31,57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120084"/>
              </p:ext>
            </p:extLst>
          </p:nvPr>
        </p:nvGraphicFramePr>
        <p:xfrm>
          <a:off x="6226134" y="1412776"/>
          <a:ext cx="28083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50141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6714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892" name="Slide do think-cell" r:id="rId5" imgW="359" imgH="360" progId="TCLayout.ActiveDocument.1">
                  <p:embed/>
                </p:oleObj>
              </mc:Choice>
              <mc:Fallback>
                <p:oleObj name="Slide do think-cell" r:id="rId5" imgW="359" imgH="360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683568" y="479485"/>
            <a:ext cx="834609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RECEITAS LÍQUIDAS 2021</a:t>
            </a: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4169"/>
              </p:ext>
            </p:extLst>
          </p:nvPr>
        </p:nvGraphicFramePr>
        <p:xfrm>
          <a:off x="971600" y="1412776"/>
          <a:ext cx="7200800" cy="2306632"/>
        </p:xfrm>
        <a:graphic>
          <a:graphicData uri="http://schemas.openxmlformats.org/drawingml/2006/table">
            <a:tbl>
              <a:tblPr/>
              <a:tblGrid>
                <a:gridCol w="2199745">
                  <a:extLst>
                    <a:ext uri="{9D8B030D-6E8A-4147-A177-3AD203B41FA5}">
                      <a16:colId xmlns:a16="http://schemas.microsoft.com/office/drawing/2014/main" xmlns="" val="549300034"/>
                    </a:ext>
                  </a:extLst>
                </a:gridCol>
                <a:gridCol w="1754757">
                  <a:extLst>
                    <a:ext uri="{9D8B030D-6E8A-4147-A177-3AD203B41FA5}">
                      <a16:colId xmlns:a16="http://schemas.microsoft.com/office/drawing/2014/main" xmlns="" val="238727763"/>
                    </a:ext>
                  </a:extLst>
                </a:gridCol>
                <a:gridCol w="1518689">
                  <a:extLst>
                    <a:ext uri="{9D8B030D-6E8A-4147-A177-3AD203B41FA5}">
                      <a16:colId xmlns:a16="http://schemas.microsoft.com/office/drawing/2014/main" xmlns="" val="3325166870"/>
                    </a:ext>
                  </a:extLst>
                </a:gridCol>
                <a:gridCol w="1727609">
                  <a:extLst>
                    <a:ext uri="{9D8B030D-6E8A-4147-A177-3AD203B41FA5}">
                      <a16:colId xmlns:a16="http://schemas.microsoft.com/office/drawing/2014/main" xmlns="" val="3565170339"/>
                    </a:ext>
                  </a:extLst>
                </a:gridCol>
              </a:tblGrid>
              <a:tr h="445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Descrição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Realizada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 Quad. 2020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Realizada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 Quad. 2021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Variação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2021-2020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3253732"/>
                  </a:ext>
                </a:extLst>
              </a:tr>
              <a:tr h="230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(B/A)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5744040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Receita Bruta</a:t>
                      </a:r>
                    </a:p>
                  </a:txBody>
                  <a:tcPr marL="6389" marR="6389" marT="63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26,37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31,57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19,7%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48794"/>
                  </a:ext>
                </a:extLst>
              </a:tr>
              <a:tr h="2309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Deduções da receita</a:t>
                      </a:r>
                    </a:p>
                  </a:txBody>
                  <a:tcPr marL="6389" marR="6389" marT="63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7,26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9,29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28,0%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847714"/>
                  </a:ext>
                </a:extLst>
              </a:tr>
              <a:tr h="2309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Transf. Municípios</a:t>
                      </a:r>
                    </a:p>
                  </a:txBody>
                  <a:tcPr marL="6389" marR="6389" marT="63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0028615"/>
                  </a:ext>
                </a:extLst>
              </a:tr>
              <a:tr h="2309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FUNDEB</a:t>
                      </a:r>
                    </a:p>
                  </a:txBody>
                  <a:tcPr marL="6389" marR="6389" marT="63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5276416"/>
                  </a:ext>
                </a:extLst>
              </a:tr>
              <a:tr h="2309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Demais deduções</a:t>
                      </a:r>
                    </a:p>
                  </a:txBody>
                  <a:tcPr marL="6389" marR="6389" marT="63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0074208"/>
                  </a:ext>
                </a:extLst>
              </a:tr>
              <a:tr h="2309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Receita Líquida</a:t>
                      </a:r>
                    </a:p>
                  </a:txBody>
                  <a:tcPr marL="6389" marR="6389" marT="63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19,11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22,28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16,6%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389" marR="6389" marT="6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688001"/>
                  </a:ext>
                </a:extLst>
              </a:tr>
            </a:tbl>
          </a:graphicData>
        </a:graphic>
      </p:graphicFrame>
      <p:sp>
        <p:nvSpPr>
          <p:cNvPr id="6" name="Retângulo 5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endParaRPr lang="pt-BR" sz="1400" strike="noStrik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92280" y="1169864"/>
            <a:ext cx="986204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060259"/>
              </p:ext>
            </p:extLst>
          </p:nvPr>
        </p:nvGraphicFramePr>
        <p:xfrm>
          <a:off x="971600" y="3719408"/>
          <a:ext cx="7200800" cy="275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58710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127149"/>
              </p:ext>
            </p:extLst>
          </p:nvPr>
        </p:nvGraphicFramePr>
        <p:xfrm>
          <a:off x="179512" y="1048455"/>
          <a:ext cx="8741766" cy="256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104475"/>
              </p:ext>
            </p:extLst>
          </p:nvPr>
        </p:nvGraphicFramePr>
        <p:xfrm>
          <a:off x="179512" y="3610071"/>
          <a:ext cx="8741766" cy="284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582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615" name="Slide do think-cell" r:id="rId7" imgW="359" imgH="360" progId="TCLayout.ActiveDocument.1">
                  <p:embed/>
                </p:oleObj>
              </mc:Choice>
              <mc:Fallback>
                <p:oleObj name="Slide do think-cell" r:id="rId7" imgW="359" imgH="360" progId="TCLayout.ActiveDocument.1">
                  <p:embed/>
                  <p:pic>
                    <p:nvPicPr>
                      <p:cNvPr id="6" name="Objeto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064386" y="900043"/>
            <a:ext cx="986204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Milhões R$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56176" y="3935342"/>
            <a:ext cx="26642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Transferências</a:t>
            </a:r>
            <a:r>
              <a:rPr kumimoji="0" lang="pt-BR" sz="18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pt-BR" sz="18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 União*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02858" y="1333327"/>
            <a:ext cx="26642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Arrecadação</a:t>
            </a:r>
            <a:r>
              <a:rPr kumimoji="0" lang="pt-BR" sz="18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pt-BR" sz="18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Própria 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Caixa de Texto 15"/>
          <p:cNvSpPr txBox="1"/>
          <p:nvPr/>
        </p:nvSpPr>
        <p:spPr>
          <a:xfrm>
            <a:off x="558173" y="2740302"/>
            <a:ext cx="1094197" cy="50745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1800" b="1" i="1" u="sng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800" b="1" i="1" u="sng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28,1%</a:t>
            </a:r>
            <a:endParaRPr lang="pt-BR" sz="1800" b="1" i="1" u="sng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49188" y="1788740"/>
            <a:ext cx="1512168" cy="332399"/>
          </a:xfrm>
          <a:prstGeom prst="rect">
            <a:avLst/>
          </a:prstGeom>
          <a:solidFill>
            <a:srgbClr val="376092"/>
          </a:solidFill>
          <a:ln>
            <a:solidFill>
              <a:schemeClr val="l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18.692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62692" y="2232505"/>
            <a:ext cx="1512168" cy="332399"/>
          </a:xfrm>
          <a:prstGeom prst="rect">
            <a:avLst/>
          </a:prstGeom>
          <a:solidFill>
            <a:schemeClr val="accent3"/>
          </a:solidFill>
          <a:ln>
            <a:solidFill>
              <a:schemeClr val="l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23.952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696180" y="411437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Arrecadação </a:t>
            </a: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TRIBUTÁRIA</a:t>
            </a: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038" y="3711559"/>
            <a:ext cx="9036496" cy="2436025"/>
          </a:xfrm>
          <a:prstGeom prst="rect">
            <a:avLst/>
          </a:prstGeom>
          <a:noFill/>
          <a:ln w="952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CaixaDeTexto 20"/>
          <p:cNvSpPr txBox="1"/>
          <p:nvPr/>
        </p:nvSpPr>
        <p:spPr>
          <a:xfrm>
            <a:off x="388497" y="4653136"/>
            <a:ext cx="1546196" cy="332399"/>
          </a:xfrm>
          <a:prstGeom prst="rect">
            <a:avLst/>
          </a:prstGeom>
          <a:solidFill>
            <a:srgbClr val="376092"/>
          </a:solidFill>
          <a:ln>
            <a:solidFill>
              <a:schemeClr val="l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1.003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CaixaDeTexto 22"/>
          <p:cNvSpPr txBox="1"/>
          <p:nvPr/>
        </p:nvSpPr>
        <p:spPr>
          <a:xfrm>
            <a:off x="388497" y="5100678"/>
            <a:ext cx="1512168" cy="332399"/>
          </a:xfrm>
          <a:prstGeom prst="rect">
            <a:avLst/>
          </a:prstGeom>
          <a:solidFill>
            <a:schemeClr val="accent3"/>
          </a:solidFill>
          <a:ln>
            <a:solidFill>
              <a:schemeClr val="l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∑ 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1.495</a:t>
            </a:r>
            <a:endParaRPr lang="pt-B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0" y="6567737"/>
            <a:ext cx="88204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100" dirty="0"/>
              <a:t>*</a:t>
            </a:r>
            <a:r>
              <a:rPr lang="pt-BR" sz="1100" dirty="0" smtClean="0"/>
              <a:t>Este gráfico refere-se somente </a:t>
            </a:r>
            <a:r>
              <a:rPr lang="pt-BR" sz="1100" dirty="0" smtClean="0"/>
              <a:t>às </a:t>
            </a:r>
            <a:r>
              <a:rPr lang="pt-BR" sz="1100" dirty="0" smtClean="0"/>
              <a:t>Transferências Correntes nele mencionadas, não se refere ao total das transferências correntes.</a:t>
            </a:r>
            <a:endParaRPr lang="pt-BR" sz="11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46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910" name="Slide do think-cell" r:id="rId6" imgW="360" imgH="360" progId="TCLayout.ActiveDocument.1">
                  <p:embed/>
                </p:oleObj>
              </mc:Choice>
              <mc:Fallback>
                <p:oleObj name="Slide do think-cell" r:id="rId6" imgW="360" imgH="360" progId="TCLayout.ActiveDocument.1">
                  <p:embed/>
                  <p:pic>
                    <p:nvPicPr>
                      <p:cNvPr id="10445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pt-BR" sz="1400" dirty="0">
              <a:latin typeface="Calibri"/>
              <a:cs typeface="Calibri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8022214" y="1038365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latin typeface="+mn-lt"/>
                <a:cs typeface="Arial Narrow" pitchFamily="34" charset="0"/>
              </a:rPr>
              <a:t>Bilhões R$</a:t>
            </a:r>
          </a:p>
        </p:txBody>
      </p:sp>
      <p:sp>
        <p:nvSpPr>
          <p:cNvPr id="16" name="CaixaDeTexto 2"/>
          <p:cNvSpPr txBox="1">
            <a:spLocks noChangeArrowheads="1"/>
          </p:cNvSpPr>
          <p:nvPr/>
        </p:nvSpPr>
        <p:spPr bwMode="auto">
          <a:xfrm>
            <a:off x="683568" y="380340"/>
            <a:ext cx="77518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>
                <a:solidFill>
                  <a:schemeClr val="tx1"/>
                </a:solidFill>
                <a:sym typeface="+mn-lt"/>
              </a:rPr>
              <a:t>Indicadores Da RECEITA</a:t>
            </a:r>
          </a:p>
        </p:txBody>
      </p:sp>
      <p:sp>
        <p:nvSpPr>
          <p:cNvPr id="10" name="Text Box 1479">
            <a:extLst>
              <a:ext uri="{FF2B5EF4-FFF2-40B4-BE49-F238E27FC236}">
                <a16:creationId xmlns:a16="http://schemas.microsoft.com/office/drawing/2014/main" xmlns="" id="{E3DE0A96-81B3-467F-AC5E-E2EE5876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984" y="1839540"/>
            <a:ext cx="2995200" cy="122942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14,21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RLI – Receita Líquida de Impostos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pt-BR" sz="500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1480">
            <a:extLst>
              <a:ext uri="{FF2B5EF4-FFF2-40B4-BE49-F238E27FC236}">
                <a16:creationId xmlns:a16="http://schemas.microsoft.com/office/drawing/2014/main" xmlns="" id="{1BC59F94-7D2E-45C3-A83A-58230634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886" y="1839540"/>
            <a:ext cx="2678446" cy="122942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11,58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RLD -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Líquida Disponível</a:t>
            </a: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1478">
            <a:extLst>
              <a:ext uri="{FF2B5EF4-FFF2-40B4-BE49-F238E27FC236}">
                <a16:creationId xmlns:a16="http://schemas.microsoft.com/office/drawing/2014/main" xmlns="" id="{0F11BAFA-86AF-4ACC-8D94-1E93E985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93" y="1844825"/>
            <a:ext cx="2996683" cy="1224135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25,89</a:t>
            </a:r>
            <a:endParaRPr lang="en-US" alt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 – Receita Corrente Líquida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41C3A7C5-00BF-4DE5-9428-7B8EA1D40E08}"/>
              </a:ext>
            </a:extLst>
          </p:cNvPr>
          <p:cNvSpPr/>
          <p:nvPr/>
        </p:nvSpPr>
        <p:spPr>
          <a:xfrm>
            <a:off x="3104187" y="1421772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latin typeface="Calibri" panose="020F0502020204030204" pitchFamily="34" charset="0"/>
              </a:rPr>
              <a:t>2</a:t>
            </a:r>
            <a:r>
              <a:rPr lang="pt-BR" b="1" dirty="0" smtClean="0">
                <a:latin typeface="Calibri" panose="020F0502020204030204" pitchFamily="34" charset="0"/>
              </a:rPr>
              <a:t>° </a:t>
            </a:r>
            <a:r>
              <a:rPr lang="pt-BR" b="1" dirty="0">
                <a:latin typeface="Calibri" panose="020F0502020204030204" pitchFamily="34" charset="0"/>
              </a:rPr>
              <a:t>Quad./2020</a:t>
            </a:r>
          </a:p>
        </p:txBody>
      </p:sp>
      <p:sp>
        <p:nvSpPr>
          <p:cNvPr id="18" name="Text Box 1479">
            <a:extLst>
              <a:ext uri="{FF2B5EF4-FFF2-40B4-BE49-F238E27FC236}">
                <a16:creationId xmlns:a16="http://schemas.microsoft.com/office/drawing/2014/main" xmlns="" id="{E3DE0A96-81B3-467F-AC5E-E2EE5876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657" y="3856060"/>
            <a:ext cx="2995200" cy="1238416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18,33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RLI – Receita Líquida de Impostos</a:t>
            </a:r>
          </a:p>
          <a:p>
            <a:pPr algn="ctr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pt-BR" sz="500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 Box 1480">
            <a:extLst>
              <a:ext uri="{FF2B5EF4-FFF2-40B4-BE49-F238E27FC236}">
                <a16:creationId xmlns:a16="http://schemas.microsoft.com/office/drawing/2014/main" xmlns="" id="{1BC59F94-7D2E-45C3-A83A-58230634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539" y="3856060"/>
            <a:ext cx="2651949" cy="1238416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14,88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RLD -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Líquida Disponível</a:t>
            </a:r>
            <a:endParaRPr lang="en-US" altLang="pt-BR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 Box 1478">
            <a:extLst>
              <a:ext uri="{FF2B5EF4-FFF2-40B4-BE49-F238E27FC236}">
                <a16:creationId xmlns:a16="http://schemas.microsoft.com/office/drawing/2014/main" xmlns="" id="{0F11BAFA-86AF-4ACC-8D94-1E93E985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75" y="3856060"/>
            <a:ext cx="2995200" cy="1238416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30,21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lang="en-US" alt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 – Receita Corrente Líquida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41C3A7C5-00BF-4DE5-9428-7B8EA1D40E08}"/>
              </a:ext>
            </a:extLst>
          </p:cNvPr>
          <p:cNvSpPr/>
          <p:nvPr/>
        </p:nvSpPr>
        <p:spPr>
          <a:xfrm>
            <a:off x="3104187" y="3490935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latin typeface="Calibri" panose="020F0502020204030204" pitchFamily="34" charset="0"/>
              </a:rPr>
              <a:t>2</a:t>
            </a:r>
            <a:r>
              <a:rPr lang="pt-BR" b="1" dirty="0" smtClean="0">
                <a:latin typeface="Calibri" panose="020F0502020204030204" pitchFamily="34" charset="0"/>
              </a:rPr>
              <a:t>° </a:t>
            </a:r>
            <a:r>
              <a:rPr lang="pt-BR" b="1" dirty="0">
                <a:latin typeface="Calibri" panose="020F0502020204030204" pitchFamily="34" charset="0"/>
              </a:rPr>
              <a:t>Quad./</a:t>
            </a:r>
            <a:r>
              <a:rPr lang="pt-BR" b="1" dirty="0" smtClean="0">
                <a:latin typeface="Calibri" panose="020F0502020204030204" pitchFamily="34" charset="0"/>
              </a:rPr>
              <a:t>2021</a:t>
            </a:r>
            <a:endParaRPr lang="pt-BR" b="1" dirty="0">
              <a:latin typeface="Calibri" panose="020F050202020403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125693" y="5301208"/>
            <a:ext cx="1375346" cy="792088"/>
            <a:chOff x="690451" y="3425602"/>
            <a:chExt cx="1375346" cy="507454"/>
          </a:xfrm>
        </p:grpSpPr>
        <p:sp>
          <p:nvSpPr>
            <p:cNvPr id="25" name="Caixa de Texto 15"/>
            <p:cNvSpPr txBox="1"/>
            <p:nvPr/>
          </p:nvSpPr>
          <p:spPr>
            <a:xfrm>
              <a:off x="971600" y="3425602"/>
              <a:ext cx="1094197" cy="50745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pt-BR" sz="1800" dirty="0">
                  <a:solidFill>
                    <a:schemeClr val="tx1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800" dirty="0" smtClean="0">
                  <a:solidFill>
                    <a:schemeClr val="tx1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16,7%</a:t>
              </a:r>
              <a:endParaRPr lang="pt-BR" sz="18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Seta para Baixo 20"/>
            <p:cNvSpPr/>
            <p:nvPr/>
          </p:nvSpPr>
          <p:spPr>
            <a:xfrm rot="10800000">
              <a:off x="690451" y="3501040"/>
              <a:ext cx="504056" cy="288000"/>
            </a:xfrm>
            <a:prstGeom prst="downArrow">
              <a:avLst/>
            </a:prstGeom>
            <a:solidFill>
              <a:schemeClr val="accent3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4069441" y="5301208"/>
            <a:ext cx="1375291" cy="792088"/>
            <a:chOff x="690506" y="3425602"/>
            <a:chExt cx="1375291" cy="507454"/>
          </a:xfrm>
        </p:grpSpPr>
        <p:sp>
          <p:nvSpPr>
            <p:cNvPr id="27" name="Caixa de Texto 15"/>
            <p:cNvSpPr txBox="1"/>
            <p:nvPr/>
          </p:nvSpPr>
          <p:spPr>
            <a:xfrm>
              <a:off x="971600" y="3425602"/>
              <a:ext cx="1094197" cy="50745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pt-BR" sz="1800" dirty="0">
                  <a:solidFill>
                    <a:schemeClr val="tx1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800" dirty="0" smtClean="0">
                  <a:solidFill>
                    <a:schemeClr val="tx1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29,0%</a:t>
              </a:r>
              <a:endParaRPr lang="pt-BR" sz="18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Seta para Baixo 27"/>
            <p:cNvSpPr/>
            <p:nvPr/>
          </p:nvSpPr>
          <p:spPr>
            <a:xfrm rot="10800000">
              <a:off x="690506" y="3501040"/>
              <a:ext cx="504000" cy="288000"/>
            </a:xfrm>
            <a:prstGeom prst="downArrow">
              <a:avLst/>
            </a:prstGeom>
            <a:solidFill>
              <a:schemeClr val="accent3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7013133" y="5301208"/>
            <a:ext cx="1375291" cy="792088"/>
            <a:chOff x="690506" y="3425602"/>
            <a:chExt cx="1375291" cy="507454"/>
          </a:xfrm>
        </p:grpSpPr>
        <p:sp>
          <p:nvSpPr>
            <p:cNvPr id="30" name="Caixa de Texto 15"/>
            <p:cNvSpPr txBox="1"/>
            <p:nvPr/>
          </p:nvSpPr>
          <p:spPr>
            <a:xfrm>
              <a:off x="971600" y="3425602"/>
              <a:ext cx="1094197" cy="50745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pt-BR" sz="1800" dirty="0">
                  <a:solidFill>
                    <a:schemeClr val="tx1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800" dirty="0" smtClean="0">
                  <a:solidFill>
                    <a:schemeClr val="tx1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28,6%</a:t>
              </a:r>
              <a:endParaRPr lang="pt-BR" sz="18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eta para Baixo 30"/>
            <p:cNvSpPr/>
            <p:nvPr/>
          </p:nvSpPr>
          <p:spPr>
            <a:xfrm rot="10800000">
              <a:off x="690506" y="3501040"/>
              <a:ext cx="504000" cy="288000"/>
            </a:xfrm>
            <a:prstGeom prst="downArrow">
              <a:avLst/>
            </a:prstGeom>
            <a:solidFill>
              <a:schemeClr val="accent3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542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-154139" y="404664"/>
            <a:ext cx="914979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233694" algn="ctr">
              <a:defRPr sz="3200" spc="-23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b="1" spc="0" dirty="0">
                <a:solidFill>
                  <a:schemeClr val="tx1"/>
                </a:solidFill>
                <a:effectLst/>
              </a:rPr>
              <a:t>REPASSES OBRIGATÓRIOS</a:t>
            </a:r>
            <a:r>
              <a:rPr lang="pt-BR" b="1" spc="0" dirty="0">
                <a:solidFill>
                  <a:schemeClr val="tx1"/>
                </a:solidFill>
                <a:effectLst/>
              </a:rPr>
              <a:t> - RLD</a:t>
            </a:r>
            <a:endParaRPr b="1" spc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95" name="Table 295"/>
          <p:cNvGraphicFramePr/>
          <p:nvPr>
            <p:extLst>
              <p:ext uri="{D42A27DB-BD31-4B8C-83A1-F6EECF244321}">
                <p14:modId xmlns:p14="http://schemas.microsoft.com/office/powerpoint/2010/main" val="1317624969"/>
              </p:ext>
            </p:extLst>
          </p:nvPr>
        </p:nvGraphicFramePr>
        <p:xfrm>
          <a:off x="683568" y="1700808"/>
          <a:ext cx="7920881" cy="3984077"/>
        </p:xfrm>
        <a:graphic>
          <a:graphicData uri="http://schemas.openxmlformats.org/drawingml/2006/table">
            <a:tbl>
              <a:tblPr firstRow="1" lastRow="1">
                <a:tableStyleId>{C7B018BB-80A7-4F77-B60F-C8B233D01FF8}</a:tableStyleId>
              </a:tblPr>
              <a:tblGrid>
                <a:gridCol w="311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880">
                  <a:extLst>
                    <a:ext uri="{9D8B030D-6E8A-4147-A177-3AD203B41FA5}">
                      <a16:colId xmlns:a16="http://schemas.microsoft.com/office/drawing/2014/main" xmlns="" val="1865736912"/>
                    </a:ext>
                  </a:extLst>
                </a:gridCol>
                <a:gridCol w="1623540">
                  <a:extLst>
                    <a:ext uri="{9D8B030D-6E8A-4147-A177-3AD203B41FA5}">
                      <a16:colId xmlns:a16="http://schemas.microsoft.com/office/drawing/2014/main" xmlns="" val="1657916021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xmlns="" val="34879653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Poder/Órgão</a:t>
                      </a:r>
                      <a:endParaRPr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7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%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+mn-lt"/>
                        </a:rPr>
                        <a:t>RLD</a:t>
                      </a: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44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2° Quad. 2020</a:t>
                      </a: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44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2° Quad. 2021</a:t>
                      </a:r>
                      <a:endParaRPr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%*</a:t>
                      </a:r>
                      <a:endParaRPr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602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TJSC</a:t>
                      </a:r>
                      <a:endParaRPr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7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000" dirty="0">
                          <a:latin typeface="+mn-lt"/>
                        </a:rPr>
                        <a:t>9,41%</a:t>
                      </a: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/>
                        <a:t>1.089</a:t>
                      </a:r>
                      <a:endParaRPr lang="pt-BR" sz="2000" dirty="0"/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1.401</a:t>
                      </a: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28,6%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741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ALESC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7144" marR="7144" marT="7144" marB="7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000" dirty="0">
                          <a:latin typeface="+mn-lt"/>
                        </a:rPr>
                        <a:t>4,34%</a:t>
                      </a: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/>
                        <a:t>502</a:t>
                      </a:r>
                      <a:endParaRPr sz="2000" dirty="0"/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646</a:t>
                      </a:r>
                      <a:endParaRPr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28,6%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602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MPSC</a:t>
                      </a:r>
                      <a:endParaRPr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7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000" dirty="0">
                          <a:latin typeface="+mn-lt"/>
                        </a:rPr>
                        <a:t>3,98%</a:t>
                      </a: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/>
                        <a:t>461</a:t>
                      </a:r>
                      <a:endParaRPr sz="2000" dirty="0"/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592</a:t>
                      </a:r>
                      <a:endParaRPr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28,6%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741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lang="pt-BR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TCESC</a:t>
                      </a:r>
                      <a:endParaRPr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7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000" dirty="0">
                          <a:latin typeface="+mn-lt"/>
                        </a:rPr>
                        <a:t>1,66%</a:t>
                      </a: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/>
                        <a:t>192</a:t>
                      </a:r>
                      <a:endParaRPr sz="2000" dirty="0"/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247</a:t>
                      </a:r>
                      <a:endParaRPr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28,6%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738">
                <a:tc>
                  <a:txBody>
                    <a:bodyPr/>
                    <a:lstStyle/>
                    <a:p>
                      <a:pPr algn="l" defTabSz="844082">
                        <a:defRPr sz="1800"/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+mn-lt"/>
                        </a:rPr>
                        <a:t>UDESC</a:t>
                      </a:r>
                    </a:p>
                  </a:txBody>
                  <a:tcPr marL="7144" marR="7144" marT="7144" marB="7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sz="2000" dirty="0">
                          <a:latin typeface="+mn-lt"/>
                        </a:rPr>
                        <a:t>2,49%</a:t>
                      </a: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/>
                        <a:t>288</a:t>
                      </a:r>
                      <a:endParaRPr sz="2000" dirty="0"/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371</a:t>
                      </a:r>
                      <a:endParaRPr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28,6%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8856">
                <a:tc>
                  <a:txBody>
                    <a:bodyPr/>
                    <a:lstStyle/>
                    <a:p>
                      <a:pPr algn="l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sym typeface="Calibri"/>
                        </a:rPr>
                        <a:t>Fundo Estadual de Apoio aos Hospitais Filantrópicos de SC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144" marR="7144" marT="7144" marB="7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2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uFillTx/>
                          <a:latin typeface="+mn-lt"/>
                          <a:sym typeface="Calibri"/>
                        </a:rPr>
                        <a:t>0,17%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/>
                        <a:t>20</a:t>
                      </a:r>
                      <a:endParaRPr sz="2000" dirty="0"/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25</a:t>
                      </a:r>
                      <a:endParaRPr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28,6%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/>
                </a:tc>
                <a:extLst>
                  <a:ext uri="{0D108BD9-81ED-4DB2-BD59-A6C34878D82A}">
                    <a16:rowId xmlns:a16="http://schemas.microsoft.com/office/drawing/2014/main" xmlns="" val="3022696441"/>
                  </a:ext>
                </a:extLst>
              </a:tr>
              <a:tr h="486741"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+mn-lt"/>
                        </a:rPr>
                        <a:t>Total </a:t>
                      </a:r>
                    </a:p>
                  </a:txBody>
                  <a:tcPr marL="7144" marR="7144" marT="7144" marB="7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2,05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7144" marR="7144" marT="7144" marB="7144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2.552</a:t>
                      </a:r>
                      <a:endParaRPr lang="pt-B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144" marR="7144" marT="7144" marB="7144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3.282</a:t>
                      </a:r>
                      <a:endParaRPr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7144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44082">
                        <a:defRPr sz="1800"/>
                      </a:pPr>
                      <a:r>
                        <a:rPr lang="pt-BR" sz="2000" dirty="0" smtClean="0">
                          <a:latin typeface="+mn-lt"/>
                        </a:rPr>
                        <a:t>28,6%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144" marR="7144" marT="7144" marB="7144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685544" y="1412776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>
                <a:cs typeface="Arial Narrow" pitchFamily="34" charset="0"/>
              </a:rPr>
              <a:t>M</a:t>
            </a:r>
            <a:r>
              <a:rPr lang="pt-BR" sz="1400" b="1" dirty="0">
                <a:latin typeface="+mn-lt"/>
                <a:cs typeface="Arial Narrow" pitchFamily="34" charset="0"/>
              </a:rPr>
              <a:t>ilhões R$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6525344"/>
            <a:ext cx="777686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*</a:t>
            </a:r>
            <a:r>
              <a:rPr kumimoji="0" lang="pt-B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variação entre o 2° quadrimestre de 2021 e o 2º quadrimestre de 2020.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86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680" name="Slide do think-cell" r:id="rId6" imgW="360" imgH="360" progId="TCLayout.ActiveDocument.1">
                  <p:embed/>
                </p:oleObj>
              </mc:Choice>
              <mc:Fallback>
                <p:oleObj name="Slide do think-cell" r:id="rId6" imgW="360" imgH="360" progId="TCLayout.ActiveDocument.1">
                  <p:embed/>
                  <p:pic>
                    <p:nvPicPr>
                      <p:cNvPr id="10" name="Objeto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-105290"/>
            <a:ext cx="92396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0" lang="pt-BR" sz="14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29293" y="1268760"/>
            <a:ext cx="3115116" cy="4896544"/>
          </a:xfrm>
          <a:prstGeom prst="rect">
            <a:avLst/>
          </a:prstGeom>
          <a:noFill/>
          <a:ln w="12700" cap="flat">
            <a:noFill/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96056" y="333386"/>
            <a:ext cx="775188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altLang="pt-BR" sz="3200" b="1" cap="all" dirty="0" smtClean="0">
                <a:solidFill>
                  <a:schemeClr val="tx1"/>
                </a:solidFill>
                <a:sym typeface="+mn-lt"/>
              </a:rPr>
              <a:t>ORÇAMENTO X execução DE DESPESAS de 2021</a:t>
            </a:r>
            <a:endParaRPr lang="pt-BR" altLang="pt-BR" sz="3200" b="1" cap="all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56376" y="1052736"/>
            <a:ext cx="826477" cy="1938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400" b="1" dirty="0" smtClean="0">
                <a:latin typeface="+mn-lt"/>
                <a:cs typeface="Arial Narrow" pitchFamily="34" charset="0"/>
              </a:rPr>
              <a:t>Bilhões </a:t>
            </a:r>
            <a:r>
              <a:rPr lang="pt-BR" sz="1400" b="1" dirty="0">
                <a:latin typeface="+mn-lt"/>
                <a:cs typeface="Arial Narrow" pitchFamily="34" charset="0"/>
              </a:rPr>
              <a:t>R$</a:t>
            </a:r>
          </a:p>
        </p:txBody>
      </p:sp>
      <p:sp>
        <p:nvSpPr>
          <p:cNvPr id="18" name="Text Box 1479"/>
          <p:cNvSpPr txBox="1">
            <a:spLocks noChangeArrowheads="1"/>
          </p:cNvSpPr>
          <p:nvPr/>
        </p:nvSpPr>
        <p:spPr bwMode="auto">
          <a:xfrm>
            <a:off x="971917" y="3199557"/>
            <a:ext cx="2926800" cy="1165547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5,34</a:t>
            </a:r>
            <a:endParaRPr lang="en-US" altLang="pt-B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Créditos</a:t>
            </a: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dicionais</a:t>
            </a:r>
            <a:endParaRPr lang="en-US" altLang="pt-BR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pt-BR" sz="500" b="1" dirty="0" smtClean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Box 1480"/>
          <p:cNvSpPr txBox="1">
            <a:spLocks noChangeArrowheads="1"/>
          </p:cNvSpPr>
          <p:nvPr/>
        </p:nvSpPr>
        <p:spPr bwMode="auto">
          <a:xfrm>
            <a:off x="971600" y="4936738"/>
            <a:ext cx="2964459" cy="1228566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37,09</a:t>
            </a:r>
            <a:endParaRPr lang="en-US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90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Despesas</a:t>
            </a:r>
            <a:r>
              <a:rPr kumimoji="0" lang="en-US" altLang="pt-BR" sz="190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kumimoji="0" lang="en-US" altLang="pt-BR" sz="190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otais</a:t>
            </a:r>
            <a:r>
              <a:rPr kumimoji="0" lang="en-US" altLang="pt-BR" sz="190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1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kumimoji="0" lang="en-US" altLang="pt-BR" sz="190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utorizadas</a:t>
            </a:r>
            <a:endParaRPr kumimoji="0" lang="en-US" altLang="pt-BR" sz="19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1478"/>
          <p:cNvSpPr txBox="1">
            <a:spLocks noChangeArrowheads="1"/>
          </p:cNvSpPr>
          <p:nvPr/>
        </p:nvSpPr>
        <p:spPr bwMode="auto">
          <a:xfrm>
            <a:off x="971917" y="1412776"/>
            <a:ext cx="2926800" cy="129614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31,75 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Despesas</a:t>
            </a: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Fixadas</a:t>
            </a: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LOA</a:t>
            </a:r>
            <a:endParaRPr kumimoji="0" lang="en-US" altLang="pt-BR" sz="200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209701" y="3737160"/>
            <a:ext cx="110799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0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540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kumimoji="0" lang="pt-BR" altLang="pt-BR" sz="3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en-US" altLang="pt-BR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281709" y="2142976"/>
            <a:ext cx="110799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0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	</a:t>
            </a:r>
            <a:endParaRPr kumimoji="0" lang="en-US" altLang="pt-BR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1478"/>
          <p:cNvSpPr txBox="1">
            <a:spLocks noChangeArrowheads="1"/>
          </p:cNvSpPr>
          <p:nvPr/>
        </p:nvSpPr>
        <p:spPr bwMode="auto">
          <a:xfrm>
            <a:off x="5208509" y="4212531"/>
            <a:ext cx="2926800" cy="14607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19,81 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Despesas</a:t>
            </a: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Executadas</a:t>
            </a:r>
            <a:endParaRPr lang="en-US" altLang="pt-BR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Liquidadas</a:t>
            </a: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kumimoji="0" lang="en-US" altLang="pt-BR" sz="200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3995935" y="1552432"/>
            <a:ext cx="936105" cy="4468856"/>
          </a:xfrm>
          <a:prstGeom prst="rightBrace">
            <a:avLst/>
          </a:prstGeom>
          <a:noFill/>
          <a:ln w="0" cap="flat">
            <a:solidFill>
              <a:schemeClr val="accent3"/>
            </a:solidFill>
            <a:prstDash val="solid"/>
            <a:round/>
            <a:headEnd type="none" w="med" len="sm"/>
            <a:tailEnd type="non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Text Box 1478"/>
          <p:cNvSpPr txBox="1">
            <a:spLocks noChangeArrowheads="1"/>
          </p:cNvSpPr>
          <p:nvPr/>
        </p:nvSpPr>
        <p:spPr bwMode="auto">
          <a:xfrm>
            <a:off x="5208509" y="1754949"/>
            <a:ext cx="2926800" cy="146070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21,87 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Despesas</a:t>
            </a: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Executadas</a:t>
            </a:r>
            <a:endParaRPr lang="en-US" altLang="pt-BR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Empenhadas</a:t>
            </a:r>
            <a:r>
              <a:rPr lang="en-US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endParaRPr kumimoji="0" lang="en-US" altLang="pt-BR" sz="200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292080" y="1312115"/>
            <a:ext cx="288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t-BR" sz="2000" b="1" dirty="0" smtClean="0">
                <a:latin typeface="Calibri" panose="020F0502020204030204" pitchFamily="34" charset="0"/>
              </a:rPr>
              <a:t>2° Quad./2021</a:t>
            </a:r>
            <a:endParaRPr lang="pt-B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74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4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4&quot;&gt;&lt;elem m_fUsage=&quot;3.89282834723419801648E+00&quot;&gt;&lt;m_msothmcolidx val=&quot;0&quot;/&gt;&lt;m_rgb r=&quot;17&quot; g=&quot;37&quot; b=&quot;5E&quot;/&gt;&lt;/elem&gt;&lt;elem m_fUsage=&quot;2.53899999999999970157E+00&quot;&gt;&lt;m_msothmcolidx val=&quot;0&quot;/&gt;&lt;m_rgb r=&quot;37&quot; g=&quot;60&quot; b=&quot;92&quot;/&gt;&lt;/elem&gt;&lt;elem m_fUsage=&quot;1.72488690000000000069E+00&quot;&gt;&lt;m_msothmcolidx val=&quot;0&quot;/&gt;&lt;m_rgb r=&quot;F4&quot; g=&quot;AA&quot; b=&quot;20&quot;/&gt;&lt;/elem&gt;&lt;elem m_fUsage=&quot;9.18259545195372783866E-01&quot;&gt;&lt;m_msothmcolidx val=&quot;0&quot;/&gt;&lt;m_rgb r=&quot;FF&quot; g=&quot;77&quot; b=&quot;70&quot;/&gt;&lt;/elem&gt;&lt;elem m_fUsage=&quot;5.34347522809616393147E-01&quot;&gt;&lt;m_msothmcolidx val=&quot;0&quot;/&gt;&lt;m_rgb r=&quot;F4&quot; g=&quot;10&quot; b=&quot;04&quot;/&gt;&lt;/elem&gt;&lt;elem m_fUsage=&quot;1.01550325214713091371E-01&quot;&gt;&lt;m_msothmcolidx val=&quot;0&quot;/&gt;&lt;m_rgb r=&quot;AB&quot; g=&quot;BB&quot; b=&quot;FC&quot;/&gt;&lt;/elem&gt;&lt;elem m_fUsage=&quot;9.60363429153377745617E-02&quot;&gt;&lt;m_msothmcolidx val=&quot;0&quot;/&gt;&lt;m_rgb r=&quot;E9&quot; g=&quot;7C&quot; b=&quot;1A&quot;/&gt;&lt;/elem&gt;&lt;elem m_fUsage=&quot;5.88901088914069031910E-02&quot;&gt;&lt;m_msothmcolidx val=&quot;0&quot;/&gt;&lt;m_rgb r=&quot;3A&quot; g=&quot;87&quot; b=&quot;52&quot;/&gt;&lt;/elem&gt;&lt;elem m_fUsage=&quot;5.04469285027850586345E-02&quot;&gt;&lt;m_msothmcolidx val=&quot;0&quot;/&gt;&lt;m_rgb r=&quot;8C&quot; g=&quot;C7&quot; b=&quot;74&quot;/&gt;&lt;/elem&gt;&lt;elem m_fUsage=&quot;3.53982124003903025899E-02&quot;&gt;&lt;m_msothmcolidx val=&quot;0&quot;/&gt;&lt;m_rgb r=&quot;EF&quot; g=&quot;A4&quot; b=&quot;5F&quot;/&gt;&lt;/elem&gt;&lt;elem m_fUsage=&quot;2.59868846720149940244E-02&quot;&gt;&lt;m_msothmcolidx val=&quot;0&quot;/&gt;&lt;m_rgb r=&quot;FB&quot; g=&quot;F5&quot; b=&quot;2D&quot;/&gt;&lt;/elem&gt;&lt;elem m_fUsage=&quot;2.12538410691407164688E-02&quot;&gt;&lt;m_msothmcolidx val=&quot;0&quot;/&gt;&lt;m_rgb r=&quot;59&quot; g=&quot;B9&quot; b=&quot;A2&quot;/&gt;&lt;/elem&gt;&lt;elem m_fUsage=&quot;3.07257291933159086550E-04&quot;&gt;&lt;m_msothmcolidx val=&quot;0&quot;/&gt;&lt;m_rgb r=&quot;33&quot; g=&quot;99&quot; b=&quot;33&quot;/&gt;&lt;/elem&gt;&lt;elem m_fUsage=&quot;2.84506839630886861070E-04&quot;&gt;&lt;m_msothmcolidx val=&quot;0&quot;/&gt;&lt;m_rgb r=&quot;5C&quot; g=&quot;9F&quot; b=&quot;40&quot;/&gt;&lt;/elem&gt;&lt;elem m_fUsage=&quot;1.91417251783211915311E-04&quot;&gt;&lt;m_msothmcolidx val=&quot;0&quot;/&gt;&lt;m_rgb r=&quot;C4&quot; g=&quot;1C&quot; b=&quot;1C&quot;/&gt;&lt;/elem&gt;&lt;elem m_fUsage=&quot;1.22637038511573770406E-04&quot;&gt;&lt;m_msothmcolidx val=&quot;0&quot;/&gt;&lt;m_rgb r=&quot;04&quot; g=&quot;73&quot; b=&quot;12&quot;/&gt;&lt;/elem&gt;&lt;elem m_fUsage=&quot;1.17236938642588609124E-04&quot;&gt;&lt;m_msothmcolidx val=&quot;0&quot;/&gt;&lt;m_rgb r=&quot;00&quot; g=&quot;7A&quot; b=&quot;37&quot;/&gt;&lt;/elem&gt;&lt;elem m_fUsage=&quot;3.27918504785031387962E-05&quot;&gt;&lt;m_msothmcolidx val=&quot;0&quot;/&gt;&lt;m_rgb r=&quot;59&quot; g=&quot;99&quot; b=&quot;3E&quot;/&gt;&lt;/elem&gt;&lt;elem m_fUsage=&quot;1.95518172765511153495E-05&quot;&gt;&lt;m_msothmcolidx val=&quot;0&quot;/&gt;&lt;m_rgb r=&quot;28&quot; g=&quot;66&quot; b=&quot;9D&quot;/&gt;&lt;/elem&gt;&lt;elem m_fUsage=&quot;1.93632597890513220450E-05&quot;&gt;&lt;m_msothmcolidx val=&quot;0&quot;/&gt;&lt;m_rgb r=&quot;2F&quot; g=&quot;71&quot; b=&quot;4D&quot;/&gt;&lt;/elem&gt;&lt;elem m_fUsage=&quot;1.74269338101461915345E-05&quot;&gt;&lt;m_msothmcolidx val=&quot;0&quot;/&gt;&lt;m_rgb r=&quot;63&quot; g=&quot;76&quot; b=&quot;29&quot;/&gt;&lt;/elem&gt;&lt;elem m_fUsage=&quot;1.26325892506993656113E-06&quot;&gt;&lt;m_msothmcolidx val=&quot;0&quot;/&gt;&lt;m_rgb r=&quot;39&quot; g=&quot;59&quot; b=&quot;8A&quot;/&gt;&lt;/elem&gt;&lt;elem m_fUsage=&quot;8.20831010441804957000E-07&quot;&gt;&lt;m_msothmcolidx val=&quot;0&quot;/&gt;&lt;m_rgb r=&quot;36&quot; g=&quot;77&quot; b=&quot;A7&quot;/&gt;&lt;/elem&gt;&lt;elem m_fUsage=&quot;5.38547225950868288117E-07&quot;&gt;&lt;m_msothmcolidx val=&quot;0&quot;/&gt;&lt;m_rgb r=&quot;83&quot; g=&quot;D6&quot; b=&quot;83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N33d9ajE.jOKSh2VTS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pMJQLRb_cwomtUdl23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bJjDKo8yFvgQ5eMajG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XnB.gbXzVAOwMaHPpwI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w3aTgcP45kBKP4vpv5g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DMmrShcPcWVUhyd1N0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c33x4vdzTkJuduYvmR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CUDphm4z2hBT1bCmL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ykWauqTwq.7RaPJeL9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n0_RNW4VPxdSrhH74L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N33d9ajE.jOKSh2VTSB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vIi9OtQnqdBYqJ0.ju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.hqc0s2UW0t0o5bjQbv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4abI_ARuCPbaEosgt.7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_AJVckPjAuXwqDhd490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QSVFEeskuNFXH0Gnbiq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rEFBU7SHOIyJtXaI4w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QSVFEeskuNFXH0Gnbi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rEFBU7SHOIyJtXaI4wb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_VcWdtR1iIUIlNFocQ0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eDIB8TS_amqzYZZyXk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.hqc0s2UW0t0o5bjQbv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wnVRdAR5SzHrwTIREK_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uVBkzlRfGo2PjeEi7W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Wv.g682Ey7LZqhXErs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vBdMS8S6SMdqlklLk.7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.hqc0s2UW0t0o5bjQb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vIi9OtQnqdBYqJ0.juy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.hqc0s2UW0t0o5bjQbv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vIi9OtQnqdBYqJ0.ju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Tm4HtoSdWqAxeFMDdP1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FIiiG4RQy2.H9y7KkFJ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vIi9OtQnqdBYqJ0.juy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89QAKAQEhMjfYyo2XW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o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52704</TotalTime>
  <Words>1599</Words>
  <Application>Microsoft Office PowerPoint</Application>
  <PresentationFormat>Apresentação na tela (4:3)</PresentationFormat>
  <Paragraphs>554</Paragraphs>
  <Slides>28</Slides>
  <Notes>22</Notes>
  <HiddenSlides>2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Tema do Office</vt:lpstr>
      <vt:lpstr>Personalizar design</vt:lpstr>
      <vt:lpstr>Office Theme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APLICAÇÃO EM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Pereira Cabral Vaz</dc:creator>
  <cp:lastModifiedBy>Jefferson Fernando Grande</cp:lastModifiedBy>
  <cp:revision>2099</cp:revision>
  <cp:lastPrinted>2019-11-19T17:58:28Z</cp:lastPrinted>
  <dcterms:modified xsi:type="dcterms:W3CDTF">2021-10-26T20:56:43Z</dcterms:modified>
</cp:coreProperties>
</file>