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1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121"/>
  </p:notesMasterIdLst>
  <p:handoutMasterIdLst>
    <p:handoutMasterId r:id="rId122"/>
  </p:handoutMasterIdLst>
  <p:sldIdLst>
    <p:sldId id="257" r:id="rId3"/>
    <p:sldId id="258" r:id="rId4"/>
    <p:sldId id="951" r:id="rId5"/>
    <p:sldId id="584" r:id="rId6"/>
    <p:sldId id="955" r:id="rId7"/>
    <p:sldId id="956" r:id="rId8"/>
    <p:sldId id="957" r:id="rId9"/>
    <p:sldId id="958" r:id="rId10"/>
    <p:sldId id="953" r:id="rId11"/>
    <p:sldId id="1010" r:id="rId12"/>
    <p:sldId id="1111" r:id="rId13"/>
    <p:sldId id="1112" r:id="rId14"/>
    <p:sldId id="1113" r:id="rId15"/>
    <p:sldId id="1114" r:id="rId16"/>
    <p:sldId id="1115" r:id="rId17"/>
    <p:sldId id="1116" r:id="rId18"/>
    <p:sldId id="1117" r:id="rId19"/>
    <p:sldId id="1118" r:id="rId20"/>
    <p:sldId id="1119" r:id="rId21"/>
    <p:sldId id="1120" r:id="rId22"/>
    <p:sldId id="1121" r:id="rId23"/>
    <p:sldId id="1122" r:id="rId24"/>
    <p:sldId id="931" r:id="rId25"/>
    <p:sldId id="932" r:id="rId26"/>
    <p:sldId id="933" r:id="rId27"/>
    <p:sldId id="1081" r:id="rId28"/>
    <p:sldId id="1082" r:id="rId29"/>
    <p:sldId id="1011" r:id="rId30"/>
    <p:sldId id="1012" r:id="rId31"/>
    <p:sldId id="968" r:id="rId32"/>
    <p:sldId id="1086" r:id="rId33"/>
    <p:sldId id="1087" r:id="rId34"/>
    <p:sldId id="1088" r:id="rId35"/>
    <p:sldId id="1089" r:id="rId36"/>
    <p:sldId id="1090" r:id="rId37"/>
    <p:sldId id="992" r:id="rId38"/>
    <p:sldId id="993" r:id="rId39"/>
    <p:sldId id="994" r:id="rId40"/>
    <p:sldId id="995" r:id="rId41"/>
    <p:sldId id="996" r:id="rId42"/>
    <p:sldId id="997" r:id="rId43"/>
    <p:sldId id="1064" r:id="rId44"/>
    <p:sldId id="1065" r:id="rId45"/>
    <p:sldId id="1066" r:id="rId46"/>
    <p:sldId id="1067" r:id="rId47"/>
    <p:sldId id="1068" r:id="rId48"/>
    <p:sldId id="954" r:id="rId49"/>
    <p:sldId id="1084" r:id="rId50"/>
    <p:sldId id="1085" r:id="rId51"/>
    <p:sldId id="938" r:id="rId52"/>
    <p:sldId id="961" r:id="rId53"/>
    <p:sldId id="962" r:id="rId54"/>
    <p:sldId id="1123" r:id="rId55"/>
    <p:sldId id="963" r:id="rId56"/>
    <p:sldId id="964" r:id="rId57"/>
    <p:sldId id="965" r:id="rId58"/>
    <p:sldId id="966" r:id="rId59"/>
    <p:sldId id="967" r:id="rId60"/>
    <p:sldId id="970" r:id="rId61"/>
    <p:sldId id="971" r:id="rId62"/>
    <p:sldId id="973" r:id="rId63"/>
    <p:sldId id="974" r:id="rId64"/>
    <p:sldId id="1107" r:id="rId65"/>
    <p:sldId id="975" r:id="rId66"/>
    <p:sldId id="941" r:id="rId67"/>
    <p:sldId id="978" r:id="rId68"/>
    <p:sldId id="981" r:id="rId69"/>
    <p:sldId id="982" r:id="rId70"/>
    <p:sldId id="984" r:id="rId71"/>
    <p:sldId id="1096" r:id="rId72"/>
    <p:sldId id="1097" r:id="rId73"/>
    <p:sldId id="1094" r:id="rId74"/>
    <p:sldId id="1095" r:id="rId75"/>
    <p:sldId id="1057" r:id="rId76"/>
    <p:sldId id="985" r:id="rId77"/>
    <p:sldId id="1098" r:id="rId78"/>
    <p:sldId id="1099" r:id="rId79"/>
    <p:sldId id="1100" r:id="rId80"/>
    <p:sldId id="1101" r:id="rId81"/>
    <p:sldId id="1102" r:id="rId82"/>
    <p:sldId id="1103" r:id="rId83"/>
    <p:sldId id="1104" r:id="rId84"/>
    <p:sldId id="1105" r:id="rId85"/>
    <p:sldId id="1106" r:id="rId86"/>
    <p:sldId id="1108" r:id="rId87"/>
    <p:sldId id="1109" r:id="rId88"/>
    <p:sldId id="1110" r:id="rId89"/>
    <p:sldId id="987" r:id="rId90"/>
    <p:sldId id="1063" r:id="rId91"/>
    <p:sldId id="1060" r:id="rId92"/>
    <p:sldId id="1061" r:id="rId93"/>
    <p:sldId id="1124" r:id="rId94"/>
    <p:sldId id="1125" r:id="rId95"/>
    <p:sldId id="1126" r:id="rId96"/>
    <p:sldId id="1146" r:id="rId97"/>
    <p:sldId id="1127" r:id="rId98"/>
    <p:sldId id="1128" r:id="rId99"/>
    <p:sldId id="1129" r:id="rId100"/>
    <p:sldId id="1130" r:id="rId101"/>
    <p:sldId id="1131" r:id="rId102"/>
    <p:sldId id="1132" r:id="rId103"/>
    <p:sldId id="1133" r:id="rId104"/>
    <p:sldId id="1134" r:id="rId105"/>
    <p:sldId id="1135" r:id="rId106"/>
    <p:sldId id="1136" r:id="rId107"/>
    <p:sldId id="1137" r:id="rId108"/>
    <p:sldId id="1138" r:id="rId109"/>
    <p:sldId id="1139" r:id="rId110"/>
    <p:sldId id="1140" r:id="rId111"/>
    <p:sldId id="1141" r:id="rId112"/>
    <p:sldId id="1142" r:id="rId113"/>
    <p:sldId id="1143" r:id="rId114"/>
    <p:sldId id="1144" r:id="rId115"/>
    <p:sldId id="1145" r:id="rId116"/>
    <p:sldId id="1077" r:id="rId117"/>
    <p:sldId id="1080" r:id="rId118"/>
    <p:sldId id="1079" r:id="rId119"/>
    <p:sldId id="610" r:id="rId1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B53B9B"/>
    <a:srgbClr val="FFFF00"/>
    <a:srgbClr val="2F5E76"/>
    <a:srgbClr val="66CCFF"/>
    <a:srgbClr val="5E5E76"/>
    <a:srgbClr val="CCCCFF"/>
    <a:srgbClr val="5E76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081" autoAdjust="0"/>
  </p:normalViewPr>
  <p:slideViewPr>
    <p:cSldViewPr>
      <p:cViewPr>
        <p:scale>
          <a:sx n="66" d="100"/>
          <a:sy n="66" d="100"/>
        </p:scale>
        <p:origin x="-111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s\dfs\sescasa\SES.Gplan\COAP\IVONE\INDICADORES%20DO%20QUADRIMESTRE\Cob_populacioanal%20SB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DSTAIDS\GERENCIA%20DST%20HIV%20HV\Relat&#243;rios\Relat&#243;rios%20Quadrimestrais\2013\3&#186;%20Quadrimestre_2013\2&#176;%20Quadrimestre.xls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DSTAIDS\GERENCIA%20DST%20HIV%20HV\Relat&#243;rios\Relat&#243;rios%20Quadrimestrais\2013\3&#186;%20Quadrimestre_2013\2&#176;%20Quadrimestre.xls" TargetMode="External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eserver\GEZOO\A%20GEZOO\RELAT&#211;RIO%20QUADRIMESTRAL%202013\Rel%20Quadrimestral%202013GEZOO.xls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s\dfs\sescasa\SES.Gplan\COAP\IVONE\INDICADORES%20DO%20QUADRIMESTRE\N&#250;mero%20de%20unidades%20de%20sa&#250;de%20com%20servi&#231;o%20de%20notifica&#231;&#227;o%20de%20viol&#234;ncia%20dom&#233;stica,%20sexual%20e%20outras%20viol&#234;ncias%20implantado.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s\dfs\sescasa\SES.Gplan\COAP\IVONE\INDICADORES%20DO%20QUADRIMESTRE\Propor&#231;&#227;o%20de%20&#243;bitos%20infan&#237;s%20e%20fetais%20investigados%203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s\dfs\sescasa\SES.Gplan\COAP\IVONE\INDICADORES%20DO%20QUADRIMESTRE\Propor&#231;&#227;o%20de%20&#243;bitos%20maternos)%20investig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s\dfs\sescasa\SES.Gplan\COAP\IVONE\INDICADORES%20DO%20QUADRIMESTRE\Obitos%20MIF%20investigado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noratoa\Documents\RELAT&#211;RIOS\RELATORIO%20TFD%202010%20ATE%202013%20FORA%20DO%20ESTADO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\Desktop\RELATORIO%20TFD%202010%20ATE%202013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\Desktop\RELATORIO%20TFD%202010%20ATE%202013.xls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duardomacario\Configura&#231;&#245;es%20locais\Temp\GEVRA%202013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title>
      <c:tx>
        <c:rich>
          <a:bodyPr/>
          <a:lstStyle/>
          <a:p>
            <a:pPr>
              <a:defRPr/>
            </a:pPr>
            <a:r>
              <a:rPr lang="pt-BR"/>
              <a:t>2. Cobertura populacional estimada pelas equipes básicas de Saúde Bucal</a:t>
            </a:r>
          </a:p>
        </c:rich>
      </c:tx>
    </c:title>
    <c:plotArea>
      <c:layout>
        <c:manualLayout>
          <c:layoutTarget val="inner"/>
          <c:xMode val="edge"/>
          <c:yMode val="edge"/>
          <c:x val="0.15550218722659825"/>
          <c:y val="0.27818683902297614"/>
          <c:w val="0.60479090113735778"/>
          <c:h val="0.67359374866415878"/>
        </c:manualLayout>
      </c:layout>
      <c:barChart>
        <c:barDir val="col"/>
        <c:grouping val="stack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5E7647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-0.25229235596364785"/>
                </c:manualLayout>
              </c:layout>
              <c:showVal val="1"/>
            </c:dLbl>
            <c:dLbl>
              <c:idx val="1"/>
              <c:layout>
                <c:manualLayout>
                  <c:x val="2.7777777777778503E-3"/>
                  <c:y val="-0.19444444444444778"/>
                </c:manualLayout>
              </c:layout>
              <c:showVal val="1"/>
            </c:dLbl>
            <c:dLbl>
              <c:idx val="2"/>
              <c:layout>
                <c:manualLayout>
                  <c:x val="8.3333333333334026E-3"/>
                  <c:y val="-0.2041409970333512"/>
                </c:manualLayout>
              </c:layout>
              <c:showVal val="1"/>
            </c:dLbl>
            <c:dLbl>
              <c:idx val="3"/>
              <c:layout>
                <c:manualLayout>
                  <c:x val="2.7777777777778481E-3"/>
                  <c:y val="-0.3387622149837163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Plan1!$A$1:$D$1</c:f>
              <c:strCache>
                <c:ptCount val="4"/>
                <c:pt idx="0">
                  <c:v>1º Quadrimestre </c:v>
                </c:pt>
                <c:pt idx="1">
                  <c:v>2º Quadrimestre</c:v>
                </c:pt>
                <c:pt idx="2">
                  <c:v>3º Quadrimestre</c:v>
                </c:pt>
                <c:pt idx="3">
                  <c:v>Meta Pactuada</c:v>
                </c:pt>
              </c:strCache>
            </c:strRef>
          </c:cat>
          <c:val>
            <c:numRef>
              <c:f>Plan1!$A$2:$D$2</c:f>
              <c:numCache>
                <c:formatCode>General</c:formatCode>
                <c:ptCount val="4"/>
                <c:pt idx="0">
                  <c:v>63.64</c:v>
                </c:pt>
                <c:pt idx="1">
                  <c:v>62.660000000000011</c:v>
                </c:pt>
                <c:pt idx="2">
                  <c:v>62.730000000000011</c:v>
                </c:pt>
                <c:pt idx="3" formatCode="0.00">
                  <c:v>65</c:v>
                </c:pt>
              </c:numCache>
            </c:numRef>
          </c:val>
        </c:ser>
        <c:overlap val="100"/>
        <c:axId val="64751488"/>
        <c:axId val="64753024"/>
      </c:barChart>
      <c:catAx>
        <c:axId val="64751488"/>
        <c:scaling>
          <c:orientation val="minMax"/>
        </c:scaling>
        <c:delete val="1"/>
        <c:axPos val="b"/>
        <c:tickLblPos val="none"/>
        <c:crossAx val="64753024"/>
        <c:crosses val="autoZero"/>
        <c:auto val="1"/>
        <c:lblAlgn val="ctr"/>
        <c:lblOffset val="100"/>
      </c:catAx>
      <c:valAx>
        <c:axId val="64753024"/>
        <c:scaling>
          <c:orientation val="minMax"/>
        </c:scaling>
        <c:axPos val="l"/>
        <c:majorGridlines/>
        <c:numFmt formatCode="General" sourceLinked="1"/>
        <c:tickLblPos val="nextTo"/>
        <c:crossAx val="64751488"/>
        <c:crosses val="autoZero"/>
        <c:crossBetween val="between"/>
      </c:valAx>
    </c:plotArea>
    <c:legend>
      <c:legendPos val="r"/>
    </c:legend>
    <c:plotVisOnly val="1"/>
  </c:chart>
  <c:spPr>
    <a:ln w="38100">
      <a:solidFill>
        <a:srgbClr val="C00000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/>
              <a:t>Quantitativo e Valores dos Medicamentos para </a:t>
            </a:r>
            <a:r>
              <a:rPr lang="pt-BR" sz="1600" dirty="0" smtClean="0"/>
              <a:t>DST</a:t>
            </a:r>
            <a:r>
              <a:rPr lang="pt-BR" sz="1600" baseline="0" dirty="0" smtClean="0"/>
              <a:t> - </a:t>
            </a:r>
            <a:r>
              <a:rPr lang="pt-BR" sz="1600" dirty="0" smtClean="0"/>
              <a:t>SC</a:t>
            </a:r>
            <a:r>
              <a:rPr lang="pt-BR" sz="1600" dirty="0"/>
              <a:t>, </a:t>
            </a:r>
            <a:r>
              <a:rPr lang="pt-BR" sz="1600" dirty="0" smtClean="0"/>
              <a:t>2013</a:t>
            </a:r>
            <a:endParaRPr lang="pt-BR" sz="1600" dirty="0"/>
          </a:p>
        </c:rich>
      </c:tx>
      <c:layout>
        <c:manualLayout>
          <c:xMode val="edge"/>
          <c:yMode val="edge"/>
          <c:x val="0.21812086289241844"/>
          <c:y val="1.9480557091599533E-2"/>
        </c:manualLayout>
      </c:layout>
      <c:spPr>
        <a:noFill/>
        <a:ln w="25400">
          <a:noFill/>
        </a:ln>
      </c:spPr>
    </c:title>
    <c:view3D>
      <c:hPercent val="6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310961968680088"/>
          <c:y val="0.10064935064935045"/>
          <c:w val="0.85570469798658222"/>
          <c:h val="0.74512987012987719"/>
        </c:manualLayout>
      </c:layout>
      <c:bar3DChart>
        <c:barDir val="col"/>
        <c:grouping val="clustered"/>
        <c:ser>
          <c:idx val="0"/>
          <c:order val="0"/>
          <c:tx>
            <c:strRef>
              <c:f>Plan1!$A$79</c:f>
              <c:strCache>
                <c:ptCount val="1"/>
                <c:pt idx="0">
                  <c:v>1º Quadrimestre</c:v>
                </c:pt>
              </c:strCache>
            </c:strRef>
          </c:tx>
          <c:spPr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Plan1!$B$78:$C$78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Plan1!$B$79:$C$79</c:f>
              <c:numCache>
                <c:formatCode>"R$ "#,##0.00</c:formatCode>
                <c:ptCount val="2"/>
                <c:pt idx="0" formatCode="#,##0">
                  <c:v>42827</c:v>
                </c:pt>
                <c:pt idx="1">
                  <c:v>4537.37</c:v>
                </c:pt>
              </c:numCache>
            </c:numRef>
          </c:val>
        </c:ser>
        <c:ser>
          <c:idx val="1"/>
          <c:order val="1"/>
          <c:tx>
            <c:strRef>
              <c:f>Plan1!$A$80</c:f>
              <c:strCache>
                <c:ptCount val="1"/>
                <c:pt idx="0">
                  <c:v>2º Quadrimestre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Plan1!$B$78:$C$78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Plan1!$B$80:$C$80</c:f>
              <c:numCache>
                <c:formatCode>"R$ "#,##0.00;[Red]"R$ "#,##0.00</c:formatCode>
                <c:ptCount val="2"/>
                <c:pt idx="0" formatCode="#,##0">
                  <c:v>15129</c:v>
                </c:pt>
                <c:pt idx="1">
                  <c:v>2630.3100000000022</c:v>
                </c:pt>
              </c:numCache>
            </c:numRef>
          </c:val>
        </c:ser>
        <c:ser>
          <c:idx val="2"/>
          <c:order val="2"/>
          <c:tx>
            <c:strRef>
              <c:f>Plan1!$A$81</c:f>
              <c:strCache>
                <c:ptCount val="1"/>
                <c:pt idx="0">
                  <c:v>3º Quadrimestre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Plan1!$B$78:$C$78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Plan1!$B$81:$C$81</c:f>
              <c:numCache>
                <c:formatCode>#,##0.00</c:formatCode>
                <c:ptCount val="2"/>
                <c:pt idx="0" formatCode="#,##0">
                  <c:v>17326</c:v>
                </c:pt>
                <c:pt idx="1">
                  <c:v>3899.9500000000012</c:v>
                </c:pt>
              </c:numCache>
            </c:numRef>
          </c:val>
        </c:ser>
        <c:shape val="box"/>
        <c:axId val="65588224"/>
        <c:axId val="65778432"/>
        <c:axId val="0"/>
      </c:bar3DChart>
      <c:catAx>
        <c:axId val="6558822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778432"/>
        <c:crosses val="autoZero"/>
        <c:auto val="1"/>
        <c:lblAlgn val="ctr"/>
        <c:lblOffset val="100"/>
        <c:tickLblSkip val="1"/>
        <c:tickMarkSkip val="1"/>
      </c:catAx>
      <c:valAx>
        <c:axId val="657784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588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/>
              <a:t>Quantitativo e Valores dos Medicamentos para Infecções Oportunistas,    </a:t>
            </a:r>
            <a:r>
              <a:rPr lang="pt-BR" sz="1600" baseline="0"/>
              <a:t>  </a:t>
            </a:r>
            <a:r>
              <a:rPr lang="pt-BR" sz="1600"/>
              <a:t>SC - 2013</a:t>
            </a:r>
          </a:p>
        </c:rich>
      </c:tx>
      <c:layout>
        <c:manualLayout>
          <c:xMode val="edge"/>
          <c:yMode val="edge"/>
          <c:x val="0.1395832946199512"/>
          <c:y val="2.0202055897019282E-2"/>
        </c:manualLayout>
      </c:layout>
      <c:spPr>
        <a:noFill/>
        <a:ln w="25400">
          <a:noFill/>
        </a:ln>
      </c:spPr>
    </c:title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12499999999988"/>
          <c:y val="0.10437710437710437"/>
          <c:w val="0.86145833333333577"/>
          <c:h val="0.72895622895622858"/>
        </c:manualLayout>
      </c:layout>
      <c:bar3DChart>
        <c:barDir val="col"/>
        <c:grouping val="clustered"/>
        <c:ser>
          <c:idx val="0"/>
          <c:order val="0"/>
          <c:tx>
            <c:strRef>
              <c:f>Plan1!$A$85</c:f>
              <c:strCache>
                <c:ptCount val="1"/>
                <c:pt idx="0">
                  <c:v>1º Quadrimestre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Plan1!$B$84:$C$84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Plan1!$B$85:$C$85</c:f>
              <c:numCache>
                <c:formatCode>"R$ "#,##0.00_);\("R$ "#,##0.00\)</c:formatCode>
                <c:ptCount val="2"/>
                <c:pt idx="0" formatCode="#,##0">
                  <c:v>113321</c:v>
                </c:pt>
                <c:pt idx="1">
                  <c:v>51106.239999999998</c:v>
                </c:pt>
              </c:numCache>
            </c:numRef>
          </c:val>
        </c:ser>
        <c:ser>
          <c:idx val="1"/>
          <c:order val="1"/>
          <c:tx>
            <c:strRef>
              <c:f>Plan1!$A$86</c:f>
              <c:strCache>
                <c:ptCount val="1"/>
                <c:pt idx="0">
                  <c:v>2º Quadrimestre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Plan1!$B$84:$C$84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Plan1!$B$86:$C$86</c:f>
              <c:numCache>
                <c:formatCode>"R$ "#,##0.00</c:formatCode>
                <c:ptCount val="2"/>
                <c:pt idx="0" formatCode="#,##0">
                  <c:v>71757</c:v>
                </c:pt>
                <c:pt idx="1">
                  <c:v>44528.14</c:v>
                </c:pt>
              </c:numCache>
            </c:numRef>
          </c:val>
        </c:ser>
        <c:ser>
          <c:idx val="2"/>
          <c:order val="2"/>
          <c:tx>
            <c:strRef>
              <c:f>Plan1!$A$87</c:f>
              <c:strCache>
                <c:ptCount val="1"/>
                <c:pt idx="0">
                  <c:v>3º Quadrimestre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Plan1!$B$84:$C$84</c:f>
              <c:strCache>
                <c:ptCount val="2"/>
                <c:pt idx="0">
                  <c:v>QUANTIDADE</c:v>
                </c:pt>
                <c:pt idx="1">
                  <c:v>VALOR (R$)</c:v>
                </c:pt>
              </c:strCache>
            </c:strRef>
          </c:cat>
          <c:val>
            <c:numRef>
              <c:f>Plan1!$B$87:$C$87</c:f>
              <c:numCache>
                <c:formatCode>#,##0.00</c:formatCode>
                <c:ptCount val="2"/>
                <c:pt idx="0" formatCode="#,##0">
                  <c:v>138520</c:v>
                </c:pt>
                <c:pt idx="1">
                  <c:v>88594.43</c:v>
                </c:pt>
              </c:numCache>
            </c:numRef>
          </c:val>
        </c:ser>
        <c:shape val="box"/>
        <c:axId val="65851776"/>
        <c:axId val="65853312"/>
        <c:axId val="0"/>
      </c:bar3DChart>
      <c:catAx>
        <c:axId val="6585177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853312"/>
        <c:crosses val="autoZero"/>
        <c:auto val="1"/>
        <c:lblAlgn val="ctr"/>
        <c:lblOffset val="100"/>
        <c:tickLblSkip val="1"/>
        <c:tickMarkSkip val="1"/>
      </c:catAx>
      <c:valAx>
        <c:axId val="658533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85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Nº de casos suspeitos e confirmados de dengue, por classificação, por quadrimestre, SC, 2013.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'TAB. DENGUE'!$B$20:$B$21</c:f>
              <c:strCache>
                <c:ptCount val="1"/>
                <c:pt idx="0">
                  <c:v>Casos suspeitos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'TAB. DENGUE'!$A$22:$A$24</c:f>
              <c:strCache>
                <c:ptCount val="3"/>
                <c:pt idx="0">
                  <c:v>1º Quadrimestre</c:v>
                </c:pt>
                <c:pt idx="1">
                  <c:v>2º Quadrimestre</c:v>
                </c:pt>
                <c:pt idx="2">
                  <c:v>3º Quadrimestre</c:v>
                </c:pt>
              </c:strCache>
            </c:strRef>
          </c:cat>
          <c:val>
            <c:numRef>
              <c:f>'TAB. DENGUE'!$B$22:$B$24</c:f>
              <c:numCache>
                <c:formatCode>General</c:formatCode>
                <c:ptCount val="3"/>
                <c:pt idx="0">
                  <c:v>755</c:v>
                </c:pt>
                <c:pt idx="1">
                  <c:v>305</c:v>
                </c:pt>
                <c:pt idx="2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'TAB. DENGUE'!$C$20:$C$21</c:f>
              <c:strCache>
                <c:ptCount val="1"/>
                <c:pt idx="0">
                  <c:v>Casos confirmados Importados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'TAB. DENGUE'!$A$22:$A$24</c:f>
              <c:strCache>
                <c:ptCount val="3"/>
                <c:pt idx="0">
                  <c:v>1º Quadrimestre</c:v>
                </c:pt>
                <c:pt idx="1">
                  <c:v>2º Quadrimestre</c:v>
                </c:pt>
                <c:pt idx="2">
                  <c:v>3º Quadrimestre</c:v>
                </c:pt>
              </c:strCache>
            </c:strRef>
          </c:cat>
          <c:val>
            <c:numRef>
              <c:f>'TAB. DENGUE'!$C$22:$C$24</c:f>
              <c:numCache>
                <c:formatCode>General</c:formatCode>
                <c:ptCount val="3"/>
                <c:pt idx="0">
                  <c:v>226</c:v>
                </c:pt>
                <c:pt idx="1">
                  <c:v>28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'TAB. DENGUE'!$D$20:$D$21</c:f>
              <c:strCache>
                <c:ptCount val="1"/>
                <c:pt idx="0">
                  <c:v>Casos confirmados Autóctones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'TAB. DENGUE'!$A$22:$A$24</c:f>
              <c:strCache>
                <c:ptCount val="3"/>
                <c:pt idx="0">
                  <c:v>1º Quadrimestre</c:v>
                </c:pt>
                <c:pt idx="1">
                  <c:v>2º Quadrimestre</c:v>
                </c:pt>
                <c:pt idx="2">
                  <c:v>3º Quadrimestre</c:v>
                </c:pt>
              </c:strCache>
            </c:strRef>
          </c:cat>
          <c:val>
            <c:numRef>
              <c:f>'TAB. DENGUE'!$D$22:$D$24</c:f>
              <c:numCache>
                <c:formatCode>General</c:formatCode>
                <c:ptCount val="3"/>
                <c:pt idx="0">
                  <c:v>16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axId val="65692800"/>
        <c:axId val="65694336"/>
      </c:barChart>
      <c:catAx>
        <c:axId val="65692800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694336"/>
        <c:crosses val="autoZero"/>
        <c:auto val="1"/>
        <c:lblAlgn val="ctr"/>
        <c:lblOffset val="100"/>
        <c:tickLblSkip val="1"/>
        <c:tickMarkSkip val="1"/>
      </c:catAx>
      <c:valAx>
        <c:axId val="65694336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692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1400"/>
              <a:t>3.Número de unidades de saúde com serviço de violência</a:t>
            </a:r>
            <a:r>
              <a:rPr lang="pt-BR" sz="1400" baseline="0"/>
              <a:t> doméstica, sexual e outras violências implantado</a:t>
            </a:r>
            <a:r>
              <a:rPr lang="pt-BR" baseline="0"/>
              <a:t>.</a:t>
            </a:r>
            <a:endParaRPr lang="pt-BR"/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ln w="38100">
              <a:noFill/>
            </a:ln>
          </c:spPr>
          <c:dPt>
            <c:idx val="0"/>
            <c:spPr>
              <a:solidFill>
                <a:srgbClr val="66CCFF"/>
              </a:solidFill>
              <a:ln w="38100">
                <a:noFill/>
              </a:ln>
            </c:spPr>
          </c:dPt>
          <c:dPt>
            <c:idx val="1"/>
            <c:spPr>
              <a:solidFill>
                <a:srgbClr val="2F5E76"/>
              </a:solidFill>
              <a:ln w="38100">
                <a:noFill/>
              </a:ln>
            </c:spPr>
          </c:dPt>
          <c:dPt>
            <c:idx val="2"/>
            <c:spPr>
              <a:solidFill>
                <a:srgbClr val="00B050"/>
              </a:solidFill>
              <a:ln w="38100">
                <a:noFill/>
              </a:ln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8.3333333333333367E-3"/>
                  <c:y val="-0.16666666666666666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-0.1574074074074116"/>
                </c:manualLayout>
              </c:layout>
              <c:showVal val="1"/>
            </c:dLbl>
            <c:dLbl>
              <c:idx val="2"/>
              <c:layout>
                <c:manualLayout>
                  <c:x val="1.7301374402348003E-2"/>
                  <c:y val="-0.14984187952115741"/>
                </c:manualLayout>
              </c:layout>
              <c:showVal val="1"/>
            </c:dLbl>
            <c:dLbl>
              <c:idx val="3"/>
              <c:layout>
                <c:manualLayout>
                  <c:x val="1.4353589862220661E-2"/>
                  <c:y val="-0.3358481480444637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Plan1!$A$1:$D$1</c:f>
              <c:strCache>
                <c:ptCount val="4"/>
                <c:pt idx="0">
                  <c:v>1º Quadrimestre </c:v>
                </c:pt>
                <c:pt idx="1">
                  <c:v>2º Quadrimestre</c:v>
                </c:pt>
                <c:pt idx="2">
                  <c:v>3º Quadrimestre</c:v>
                </c:pt>
                <c:pt idx="3">
                  <c:v>Meta Pactuada</c:v>
                </c:pt>
              </c:strCache>
            </c:strRef>
          </c:cat>
          <c:val>
            <c:numRef>
              <c:f>Plan1!$A$2:$D$2</c:f>
              <c:numCache>
                <c:formatCode>General</c:formatCode>
                <c:ptCount val="4"/>
                <c:pt idx="0">
                  <c:v>212</c:v>
                </c:pt>
                <c:pt idx="1">
                  <c:v>171</c:v>
                </c:pt>
                <c:pt idx="2">
                  <c:v>225</c:v>
                </c:pt>
                <c:pt idx="3">
                  <c:v>651</c:v>
                </c:pt>
              </c:numCache>
            </c:numRef>
          </c:val>
        </c:ser>
        <c:gapWidth val="75"/>
        <c:shape val="cylinder"/>
        <c:axId val="64814080"/>
        <c:axId val="65143552"/>
        <c:axId val="0"/>
      </c:bar3DChart>
      <c:catAx>
        <c:axId val="64814080"/>
        <c:scaling>
          <c:orientation val="minMax"/>
        </c:scaling>
        <c:axPos val="b"/>
        <c:majorTickMark val="none"/>
        <c:tickLblPos val="nextTo"/>
        <c:crossAx val="65143552"/>
        <c:crosses val="autoZero"/>
        <c:auto val="1"/>
        <c:lblAlgn val="ctr"/>
        <c:lblOffset val="100"/>
      </c:catAx>
      <c:valAx>
        <c:axId val="65143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4814080"/>
        <c:crosses val="autoZero"/>
        <c:crossBetween val="between"/>
      </c:valAx>
    </c:plotArea>
    <c:plotVisOnly val="1"/>
  </c:chart>
  <c:spPr>
    <a:ln w="38100">
      <a:solidFill>
        <a:srgbClr val="C0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1400"/>
              <a:t>4.Proporção de óbitos infantis e fetais investigados</a:t>
            </a:r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rgbClr val="FFC00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6666619031967856E-2"/>
                  <c:y val="-0.38538334465380741"/>
                </c:manualLayout>
              </c:layout>
              <c:showVal val="1"/>
            </c:dLbl>
            <c:dLbl>
              <c:idx val="1"/>
              <c:layout>
                <c:manualLayout>
                  <c:x val="2.0160338396901827E-2"/>
                  <c:y val="-0.39558920949578175"/>
                </c:manualLayout>
              </c:layout>
              <c:showVal val="1"/>
            </c:dLbl>
            <c:dLbl>
              <c:idx val="2"/>
              <c:layout>
                <c:manualLayout>
                  <c:x val="2.4642089349469071E-2"/>
                  <c:y val="-0.18891294126082409"/>
                </c:manualLayout>
              </c:layout>
              <c:showVal val="1"/>
            </c:dLbl>
            <c:dLbl>
              <c:idx val="3"/>
              <c:layout>
                <c:manualLayout>
                  <c:x val="1.6938898971566849E-2"/>
                  <c:y val="-0.36634717784877885"/>
                </c:manualLayout>
              </c:layout>
              <c:showVal val="1"/>
            </c:dLbl>
            <c:dLbl>
              <c:idx val="4"/>
              <c:layout>
                <c:manualLayout>
                  <c:x val="1.9358741681790685E-2"/>
                  <c:y val="-0.3706070287539936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Plan1!$A$1:$E$1</c:f>
              <c:strCache>
                <c:ptCount val="5"/>
                <c:pt idx="0">
                  <c:v>1º Quadrimestre </c:v>
                </c:pt>
                <c:pt idx="1">
                  <c:v>2º Quadrimestre</c:v>
                </c:pt>
                <c:pt idx="2">
                  <c:v>3º Quadrimestre</c:v>
                </c:pt>
                <c:pt idx="3">
                  <c:v>Média Anual</c:v>
                </c:pt>
                <c:pt idx="4">
                  <c:v>Meta Pactuada</c:v>
                </c:pt>
              </c:strCache>
            </c:strRef>
          </c:cat>
          <c:val>
            <c:numRef>
              <c:f>Plan1!$A$2:$E$2</c:f>
              <c:numCache>
                <c:formatCode>0.00</c:formatCode>
                <c:ptCount val="5"/>
                <c:pt idx="0" formatCode="General">
                  <c:v>63.290000000000013</c:v>
                </c:pt>
                <c:pt idx="1">
                  <c:v>58.5</c:v>
                </c:pt>
                <c:pt idx="2" formatCode="General">
                  <c:v>25.310000000000031</c:v>
                </c:pt>
                <c:pt idx="3" formatCode="General">
                  <c:v>52.89</c:v>
                </c:pt>
                <c:pt idx="4">
                  <c:v>56</c:v>
                </c:pt>
              </c:numCache>
            </c:numRef>
          </c:val>
        </c:ser>
        <c:shape val="box"/>
        <c:axId val="65178624"/>
        <c:axId val="65204992"/>
        <c:axId val="0"/>
      </c:bar3DChart>
      <c:catAx>
        <c:axId val="65178624"/>
        <c:scaling>
          <c:orientation val="minMax"/>
        </c:scaling>
        <c:delete val="1"/>
        <c:axPos val="b"/>
        <c:tickLblPos val="none"/>
        <c:crossAx val="65204992"/>
        <c:crosses val="autoZero"/>
        <c:auto val="1"/>
        <c:lblAlgn val="ctr"/>
        <c:lblOffset val="100"/>
      </c:catAx>
      <c:valAx>
        <c:axId val="65204992"/>
        <c:scaling>
          <c:orientation val="minMax"/>
        </c:scaling>
        <c:axPos val="l"/>
        <c:majorGridlines/>
        <c:numFmt formatCode="General" sourceLinked="1"/>
        <c:tickLblPos val="nextTo"/>
        <c:crossAx val="65178624"/>
        <c:crosses val="autoZero"/>
        <c:crossBetween val="between"/>
      </c:valAx>
    </c:plotArea>
    <c:legend>
      <c:legendPos val="r"/>
    </c:legend>
    <c:plotVisOnly val="1"/>
  </c:chart>
  <c:spPr>
    <a:ln w="38100">
      <a:solidFill>
        <a:schemeClr val="accent1">
          <a:lumMod val="75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6"/>
  <c:chart>
    <c:title>
      <c:tx>
        <c:rich>
          <a:bodyPr/>
          <a:lstStyle/>
          <a:p>
            <a:pPr>
              <a:defRPr/>
            </a:pPr>
            <a:r>
              <a:rPr lang="en-US" sz="1600"/>
              <a:t>5.Proporção de Óbitos Maternos Investigados</a:t>
            </a:r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rgbClr val="B53B9B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388888888888907E-2"/>
                  <c:y val="-0.30889571354900652"/>
                </c:manualLayout>
              </c:layout>
              <c:showVal val="1"/>
            </c:dLbl>
            <c:dLbl>
              <c:idx val="1"/>
              <c:layout>
                <c:manualLayout>
                  <c:x val="1.9444225721784881E-2"/>
                  <c:y val="-0.19550342130987292"/>
                </c:manualLayout>
              </c:layout>
              <c:showVal val="1"/>
            </c:dLbl>
            <c:dLbl>
              <c:idx val="2"/>
              <c:layout>
                <c:manualLayout>
                  <c:x val="1.388888888888907E-2"/>
                  <c:y val="-0.19550342130987292"/>
                </c:manualLayout>
              </c:layout>
              <c:showVal val="1"/>
            </c:dLbl>
            <c:dLbl>
              <c:idx val="3"/>
              <c:layout>
                <c:manualLayout>
                  <c:x val="1.6666666666666781E-2"/>
                  <c:y val="-0.24242424242424429"/>
                </c:manualLayout>
              </c:layout>
              <c:showVal val="1"/>
            </c:dLbl>
            <c:dLbl>
              <c:idx val="4"/>
              <c:layout>
                <c:manualLayout>
                  <c:x val="2.4194690358843637E-2"/>
                  <c:y val="-0.2320662244012375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Plan1!$A$1:$E$1</c:f>
              <c:strCache>
                <c:ptCount val="5"/>
                <c:pt idx="0">
                  <c:v>1º Quadrimestre </c:v>
                </c:pt>
                <c:pt idx="1">
                  <c:v>2º Quadrimestre</c:v>
                </c:pt>
                <c:pt idx="2">
                  <c:v>3º Quadrimestre</c:v>
                </c:pt>
                <c:pt idx="3">
                  <c:v>Media Anual</c:v>
                </c:pt>
                <c:pt idx="4">
                  <c:v>Meta Pactuada</c:v>
                </c:pt>
              </c:strCache>
            </c:strRef>
          </c:cat>
          <c:val>
            <c:numRef>
              <c:f>Plan1!$A$2:$E$2</c:f>
              <c:numCache>
                <c:formatCode>0.00</c:formatCode>
                <c:ptCount val="5"/>
                <c:pt idx="0">
                  <c:v>90</c:v>
                </c:pt>
                <c:pt idx="1">
                  <c:v>50</c:v>
                </c:pt>
                <c:pt idx="2">
                  <c:v>50</c:v>
                </c:pt>
                <c:pt idx="3">
                  <c:v>70</c:v>
                </c:pt>
                <c:pt idx="4">
                  <c:v>65</c:v>
                </c:pt>
              </c:numCache>
            </c:numRef>
          </c:val>
        </c:ser>
        <c:dLbls>
          <c:showVal val="1"/>
        </c:dLbls>
        <c:shape val="cylinder"/>
        <c:axId val="65253760"/>
        <c:axId val="65255296"/>
        <c:axId val="0"/>
      </c:bar3DChart>
      <c:catAx>
        <c:axId val="65253760"/>
        <c:scaling>
          <c:orientation val="minMax"/>
        </c:scaling>
        <c:axPos val="b"/>
        <c:tickLblPos val="nextTo"/>
        <c:crossAx val="65255296"/>
        <c:crosses val="autoZero"/>
        <c:auto val="1"/>
        <c:lblAlgn val="ctr"/>
        <c:lblOffset val="100"/>
      </c:catAx>
      <c:valAx>
        <c:axId val="65255296"/>
        <c:scaling>
          <c:orientation val="minMax"/>
        </c:scaling>
        <c:axPos val="l"/>
        <c:majorGridlines/>
        <c:numFmt formatCode="0.00" sourceLinked="1"/>
        <c:tickLblPos val="nextTo"/>
        <c:crossAx val="65253760"/>
        <c:crosses val="autoZero"/>
        <c:crossBetween val="between"/>
      </c:valAx>
    </c:plotArea>
    <c:plotVisOnly val="1"/>
  </c:chart>
  <c:spPr>
    <a:ln w="38100">
      <a:solidFill>
        <a:schemeClr val="accent1">
          <a:lumMod val="75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6"/>
  <c:chart>
    <c:title>
      <c:tx>
        <c:rich>
          <a:bodyPr/>
          <a:lstStyle/>
          <a:p>
            <a:pPr>
              <a:defRPr/>
            </a:pPr>
            <a:r>
              <a:rPr lang="pt-BR"/>
              <a:t>6.Proporção de óbitos de mulheres  em idade Fértil (MIF) Investigados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dPt>
            <c:idx val="0"/>
            <c:spPr>
              <a:solidFill>
                <a:srgbClr val="CCFF99"/>
              </a:solidFill>
            </c:spPr>
          </c:dPt>
          <c:dPt>
            <c:idx val="1"/>
            <c:spPr>
              <a:solidFill>
                <a:srgbClr val="B53B9B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8.7962962962963548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0"/>
                  <c:y val="-8.3333333333333343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0"/>
                  <c:y val="-7.870370370370373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-2.6533810969788093E-3"/>
                  <c:y val="-9.9073963903431525E-2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1.0185067526416365E-16"/>
                  <c:y val="-8.7962962962963548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inEnd"/>
            <c:showVal val="1"/>
          </c:dLbls>
          <c:cat>
            <c:strRef>
              <c:f>Plan1!$A$1:$E$1</c:f>
              <c:strCache>
                <c:ptCount val="5"/>
                <c:pt idx="0">
                  <c:v>1º Quadrimestre </c:v>
                </c:pt>
                <c:pt idx="1">
                  <c:v>2º Quadrimestre</c:v>
                </c:pt>
                <c:pt idx="2">
                  <c:v>3° Quadrimestre</c:v>
                </c:pt>
                <c:pt idx="3">
                  <c:v>Média Anual</c:v>
                </c:pt>
                <c:pt idx="4">
                  <c:v>Meta Pactuada</c:v>
                </c:pt>
              </c:strCache>
            </c:strRef>
          </c:cat>
          <c:val>
            <c:numRef>
              <c:f>Plan1!$A$2:$E$2</c:f>
              <c:numCache>
                <c:formatCode>General</c:formatCode>
                <c:ptCount val="5"/>
                <c:pt idx="0">
                  <c:v>82.410000000000025</c:v>
                </c:pt>
                <c:pt idx="1">
                  <c:v>76.33</c:v>
                </c:pt>
                <c:pt idx="2">
                  <c:v>40.770000000000003</c:v>
                </c:pt>
                <c:pt idx="3">
                  <c:v>71.39</c:v>
                </c:pt>
                <c:pt idx="4" formatCode="0.00">
                  <c:v>74</c:v>
                </c:pt>
              </c:numCache>
            </c:numRef>
          </c:val>
        </c:ser>
        <c:dLbls>
          <c:showVal val="1"/>
        </c:dLbls>
        <c:overlap val="100"/>
        <c:axId val="65319296"/>
        <c:axId val="65320832"/>
      </c:barChart>
      <c:catAx>
        <c:axId val="65319296"/>
        <c:scaling>
          <c:orientation val="minMax"/>
        </c:scaling>
        <c:axPos val="b"/>
        <c:tickLblPos val="nextTo"/>
        <c:crossAx val="65320832"/>
        <c:crosses val="autoZero"/>
        <c:auto val="1"/>
        <c:lblAlgn val="ctr"/>
        <c:lblOffset val="100"/>
      </c:catAx>
      <c:valAx>
        <c:axId val="65320832"/>
        <c:scaling>
          <c:orientation val="minMax"/>
        </c:scaling>
        <c:axPos val="l"/>
        <c:majorGridlines/>
        <c:numFmt formatCode="General" sourceLinked="1"/>
        <c:tickLblPos val="nextTo"/>
        <c:crossAx val="65319296"/>
        <c:crosses val="autoZero"/>
        <c:crossBetween val="between"/>
      </c:valAx>
    </c:plotArea>
    <c:plotVisOnly val="1"/>
  </c:chart>
  <c:spPr>
    <a:ln w="38100">
      <a:solidFill>
        <a:schemeClr val="accent1">
          <a:lumMod val="75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 b="1" i="0" baseline="0" dirty="0"/>
              <a:t>DESTINO DOS PACIENTES PARA </a:t>
            </a:r>
            <a:endParaRPr lang="pt-BR" sz="1400" b="1" i="0" baseline="0" dirty="0" smtClean="0"/>
          </a:p>
          <a:p>
            <a:pPr>
              <a:defRPr sz="1400"/>
            </a:pPr>
            <a:r>
              <a:rPr lang="pt-BR" sz="1400" b="1" i="0" baseline="0" dirty="0" smtClean="0">
                <a:solidFill>
                  <a:srgbClr val="FF0000"/>
                </a:solidFill>
              </a:rPr>
              <a:t>FORA </a:t>
            </a:r>
            <a:r>
              <a:rPr lang="pt-BR" sz="1400" b="1" i="0" baseline="0" dirty="0">
                <a:solidFill>
                  <a:srgbClr val="FF0000"/>
                </a:solidFill>
              </a:rPr>
              <a:t>DO ESTADO </a:t>
            </a:r>
            <a:endParaRPr lang="pt-BR" sz="1400" b="1" i="0" baseline="0" dirty="0" smtClean="0">
              <a:solidFill>
                <a:srgbClr val="FF0000"/>
              </a:solidFill>
            </a:endParaRPr>
          </a:p>
          <a:p>
            <a:pPr>
              <a:defRPr sz="1400"/>
            </a:pPr>
            <a:r>
              <a:rPr lang="pt-BR" sz="1400" b="1" i="0" baseline="0" dirty="0" smtClean="0"/>
              <a:t>ANO 2013</a:t>
            </a:r>
            <a:endParaRPr lang="pt-BR" sz="1400" dirty="0"/>
          </a:p>
        </c:rich>
      </c:tx>
      <c:spPr>
        <a:solidFill>
          <a:srgbClr val="FFFFFF"/>
        </a:solidFill>
      </c:spPr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'DESTINO FORA DO ESTADO 2012'!$A$33:$A$55</c:f>
              <c:strCache>
                <c:ptCount val="23"/>
                <c:pt idx="0">
                  <c:v>PORTO ALEGRE</c:v>
                </c:pt>
                <c:pt idx="1">
                  <c:v>CURITIBA</c:v>
                </c:pt>
                <c:pt idx="2">
                  <c:v>SÃO PAULO</c:v>
                </c:pt>
                <c:pt idx="3">
                  <c:v>BRASÍLIA</c:v>
                </c:pt>
                <c:pt idx="4">
                  <c:v>BAURU</c:v>
                </c:pt>
                <c:pt idx="5">
                  <c:v>JAÚ</c:v>
                </c:pt>
                <c:pt idx="6">
                  <c:v>BELO HORIZONTE</c:v>
                </c:pt>
                <c:pt idx="7">
                  <c:v>RIO DE JANEIRO</c:v>
                </c:pt>
                <c:pt idx="8">
                  <c:v>CAMPINAS</c:v>
                </c:pt>
                <c:pt idx="9">
                  <c:v>RIBEIRÃO PRETO</c:v>
                </c:pt>
                <c:pt idx="10">
                  <c:v>JOINVILLE</c:v>
                </c:pt>
                <c:pt idx="11">
                  <c:v>PASSO FUNDO</c:v>
                </c:pt>
                <c:pt idx="12">
                  <c:v>CAMPO LARGO</c:v>
                </c:pt>
                <c:pt idx="13">
                  <c:v>SOROCABA</c:v>
                </c:pt>
                <c:pt idx="14">
                  <c:v>ARARAQUARA</c:v>
                </c:pt>
                <c:pt idx="15">
                  <c:v>CAMPINA GRANDE DO SUL</c:v>
                </c:pt>
                <c:pt idx="16">
                  <c:v>GOIÂNIA</c:v>
                </c:pt>
                <c:pt idx="17">
                  <c:v>PATO BRANCO</c:v>
                </c:pt>
                <c:pt idx="18">
                  <c:v>SANTA MARIA</c:v>
                </c:pt>
                <c:pt idx="19">
                  <c:v>BARRETOS</c:v>
                </c:pt>
                <c:pt idx="20">
                  <c:v>LONDRINA</c:v>
                </c:pt>
                <c:pt idx="21">
                  <c:v>SALVADOR</c:v>
                </c:pt>
                <c:pt idx="22">
                  <c:v>SANTO ANDRE</c:v>
                </c:pt>
              </c:strCache>
            </c:strRef>
          </c:cat>
          <c:val>
            <c:numRef>
              <c:f>'DESTINO FORA DO ESTADO 2012'!$B$33:$B$55</c:f>
              <c:numCache>
                <c:formatCode>General</c:formatCode>
                <c:ptCount val="23"/>
                <c:pt idx="0">
                  <c:v>529</c:v>
                </c:pt>
                <c:pt idx="1">
                  <c:v>359</c:v>
                </c:pt>
                <c:pt idx="2">
                  <c:v>348</c:v>
                </c:pt>
                <c:pt idx="3">
                  <c:v>194</c:v>
                </c:pt>
                <c:pt idx="4">
                  <c:v>173</c:v>
                </c:pt>
                <c:pt idx="5">
                  <c:v>84</c:v>
                </c:pt>
                <c:pt idx="6">
                  <c:v>56</c:v>
                </c:pt>
                <c:pt idx="7">
                  <c:v>31</c:v>
                </c:pt>
                <c:pt idx="8">
                  <c:v>29</c:v>
                </c:pt>
                <c:pt idx="9">
                  <c:v>19</c:v>
                </c:pt>
                <c:pt idx="10">
                  <c:v>18</c:v>
                </c:pt>
                <c:pt idx="11">
                  <c:v>18</c:v>
                </c:pt>
                <c:pt idx="12">
                  <c:v>12</c:v>
                </c:pt>
                <c:pt idx="13">
                  <c:v>11</c:v>
                </c:pt>
                <c:pt idx="14">
                  <c:v>10</c:v>
                </c:pt>
                <c:pt idx="15">
                  <c:v>6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</c:ser>
        <c:dLbls>
          <c:showVal val="1"/>
        </c:dLbls>
        <c:overlap val="-25"/>
        <c:axId val="65497728"/>
        <c:axId val="65511808"/>
      </c:barChart>
      <c:catAx>
        <c:axId val="65497728"/>
        <c:scaling>
          <c:orientation val="minMax"/>
        </c:scaling>
        <c:axPos val="b"/>
        <c:majorTickMark val="none"/>
        <c:tickLblPos val="nextTo"/>
        <c:spPr>
          <a:solidFill>
            <a:srgbClr val="FFFFFF"/>
          </a:solidFill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65511808"/>
        <c:crosses val="autoZero"/>
        <c:auto val="1"/>
        <c:lblAlgn val="ctr"/>
        <c:lblOffset val="100"/>
      </c:catAx>
      <c:valAx>
        <c:axId val="65511808"/>
        <c:scaling>
          <c:orientation val="minMax"/>
        </c:scaling>
        <c:delete val="1"/>
        <c:axPos val="l"/>
        <c:numFmt formatCode="General" sourceLinked="1"/>
        <c:tickLblPos val="none"/>
        <c:crossAx val="65497728"/>
        <c:crosses val="autoZero"/>
        <c:crossBetween val="between"/>
      </c:valAx>
    </c:plotArea>
    <c:plotVisOnly val="1"/>
  </c:chart>
  <c:spPr>
    <a:solidFill>
      <a:srgbClr val="FFFFFF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 b="1" i="0" baseline="0" dirty="0"/>
              <a:t>ESPECIALIDADES SOLICITADAS </a:t>
            </a:r>
            <a:endParaRPr lang="pt-BR" sz="1400" dirty="0"/>
          </a:p>
          <a:p>
            <a:pPr>
              <a:defRPr sz="1400"/>
            </a:pPr>
            <a:r>
              <a:rPr lang="pt-BR" sz="1400" b="1" i="0" baseline="0" dirty="0">
                <a:solidFill>
                  <a:srgbClr val="FF0000"/>
                </a:solidFill>
              </a:rPr>
              <a:t>FORA DO ESTADO </a:t>
            </a:r>
            <a:endParaRPr lang="pt-BR" sz="1400" dirty="0">
              <a:solidFill>
                <a:srgbClr val="FF0000"/>
              </a:solidFill>
            </a:endParaRPr>
          </a:p>
          <a:p>
            <a:pPr>
              <a:defRPr sz="1400"/>
            </a:pPr>
            <a:r>
              <a:rPr lang="pt-BR" sz="1400" b="1" i="0" baseline="0" dirty="0" smtClean="0"/>
              <a:t>ANO 2013</a:t>
            </a:r>
            <a:endParaRPr lang="pt-BR" sz="1400" b="1" i="0" baseline="0" dirty="0"/>
          </a:p>
        </c:rich>
      </c:tx>
      <c:layout>
        <c:manualLayout>
          <c:xMode val="edge"/>
          <c:yMode val="edge"/>
          <c:x val="0.32663848681279695"/>
          <c:y val="3.07780344667586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'ESPECIALIDADES 2013 FE'!$A$1:$A$27</c:f>
              <c:strCache>
                <c:ptCount val="27"/>
                <c:pt idx="0">
                  <c:v>NEUROLOGIA</c:v>
                </c:pt>
                <c:pt idx="1">
                  <c:v>ONCO HEMATO</c:v>
                </c:pt>
                <c:pt idx="2">
                  <c:v>CARDIOLOGIA</c:v>
                </c:pt>
                <c:pt idx="3">
                  <c:v>NEFROLOGIA</c:v>
                </c:pt>
                <c:pt idx="4">
                  <c:v>ORTORRINOLARINGOLOGIA</c:v>
                </c:pt>
                <c:pt idx="5">
                  <c:v>Ortopedia e Traumatologia</c:v>
                </c:pt>
                <c:pt idx="6">
                  <c:v>BUCO MAXILO</c:v>
                </c:pt>
                <c:pt idx="7">
                  <c:v>GASTROENTEROLOGIA</c:v>
                </c:pt>
                <c:pt idx="8">
                  <c:v>OFTALMOLOGIA</c:v>
                </c:pt>
                <c:pt idx="9">
                  <c:v>PNEUMOLOGIA</c:v>
                </c:pt>
                <c:pt idx="10">
                  <c:v>HEMATOLOGIA</c:v>
                </c:pt>
                <c:pt idx="11">
                  <c:v>MULTIDISCIPLINAR</c:v>
                </c:pt>
                <c:pt idx="12">
                  <c:v>Hepatologia</c:v>
                </c:pt>
                <c:pt idx="13">
                  <c:v>Cirurgia Torácica</c:v>
                </c:pt>
                <c:pt idx="14">
                  <c:v>Ambulatorio de TMO</c:v>
                </c:pt>
                <c:pt idx="15">
                  <c:v>Hematologia e Hemoterapia</c:v>
                </c:pt>
                <c:pt idx="16">
                  <c:v>CABEÇA E PESCOÇO</c:v>
                </c:pt>
                <c:pt idx="17">
                  <c:v>ENDOCRINOLOGIA</c:v>
                </c:pt>
                <c:pt idx="18">
                  <c:v>ONCOLOGIA</c:v>
                </c:pt>
                <c:pt idx="19">
                  <c:v>Transplantes</c:v>
                </c:pt>
                <c:pt idx="20">
                  <c:v>GENÉTICA</c:v>
                </c:pt>
                <c:pt idx="21">
                  <c:v>Reabilitação</c:v>
                </c:pt>
                <c:pt idx="22">
                  <c:v>Cancerologia</c:v>
                </c:pt>
                <c:pt idx="23">
                  <c:v>Cardiologia Pediátrica</c:v>
                </c:pt>
                <c:pt idx="24">
                  <c:v>REUMATOLOGIA</c:v>
                </c:pt>
                <c:pt idx="25">
                  <c:v>NEUROCIRURGIA</c:v>
                </c:pt>
                <c:pt idx="26">
                  <c:v>OUTROS</c:v>
                </c:pt>
              </c:strCache>
            </c:strRef>
          </c:cat>
          <c:val>
            <c:numRef>
              <c:f>'ESPECIALIDADES 2013 FE'!$B$1:$B$27</c:f>
              <c:numCache>
                <c:formatCode>General</c:formatCode>
                <c:ptCount val="27"/>
                <c:pt idx="0">
                  <c:v>359</c:v>
                </c:pt>
                <c:pt idx="1">
                  <c:v>336</c:v>
                </c:pt>
                <c:pt idx="2">
                  <c:v>284</c:v>
                </c:pt>
                <c:pt idx="3">
                  <c:v>278</c:v>
                </c:pt>
                <c:pt idx="4">
                  <c:v>186</c:v>
                </c:pt>
                <c:pt idx="5">
                  <c:v>159</c:v>
                </c:pt>
                <c:pt idx="6">
                  <c:v>129</c:v>
                </c:pt>
                <c:pt idx="7">
                  <c:v>113</c:v>
                </c:pt>
                <c:pt idx="8">
                  <c:v>91</c:v>
                </c:pt>
                <c:pt idx="9">
                  <c:v>86</c:v>
                </c:pt>
                <c:pt idx="10">
                  <c:v>66</c:v>
                </c:pt>
                <c:pt idx="11">
                  <c:v>57</c:v>
                </c:pt>
                <c:pt idx="12">
                  <c:v>23</c:v>
                </c:pt>
                <c:pt idx="13">
                  <c:v>22</c:v>
                </c:pt>
                <c:pt idx="14">
                  <c:v>19</c:v>
                </c:pt>
                <c:pt idx="15">
                  <c:v>19</c:v>
                </c:pt>
                <c:pt idx="16">
                  <c:v>18</c:v>
                </c:pt>
                <c:pt idx="17">
                  <c:v>18</c:v>
                </c:pt>
                <c:pt idx="18">
                  <c:v>17</c:v>
                </c:pt>
                <c:pt idx="19">
                  <c:v>17</c:v>
                </c:pt>
                <c:pt idx="20">
                  <c:v>14</c:v>
                </c:pt>
                <c:pt idx="21">
                  <c:v>13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10</c:v>
                </c:pt>
                <c:pt idx="26">
                  <c:v>190</c:v>
                </c:pt>
              </c:numCache>
            </c:numRef>
          </c:val>
        </c:ser>
        <c:gapWidth val="75"/>
        <c:overlap val="-25"/>
        <c:axId val="63246336"/>
        <c:axId val="63247872"/>
      </c:barChart>
      <c:catAx>
        <c:axId val="63246336"/>
        <c:scaling>
          <c:orientation val="minMax"/>
        </c:scaling>
        <c:axPos val="b"/>
        <c:majorTickMark val="none"/>
        <c:tickLblPos val="nextTo"/>
        <c:spPr>
          <a:solidFill>
            <a:srgbClr val="FFFFFF"/>
          </a:solidFill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63247872"/>
        <c:crosses val="autoZero"/>
        <c:auto val="1"/>
        <c:lblAlgn val="ctr"/>
        <c:lblOffset val="100"/>
      </c:catAx>
      <c:valAx>
        <c:axId val="63247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3246336"/>
        <c:crosses val="autoZero"/>
        <c:crossBetween val="between"/>
      </c:valAx>
    </c:plotArea>
    <c:plotVisOnly val="1"/>
  </c:chart>
  <c:spPr>
    <a:solidFill>
      <a:srgbClr val="FFFFFF"/>
    </a:solidFill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/>
              <a:t>PROCEDIMENTOS SOLICITADOS</a:t>
            </a:r>
          </a:p>
          <a:p>
            <a:pPr>
              <a:defRPr/>
            </a:pP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FORA DO ESTADO </a:t>
            </a:r>
          </a:p>
          <a:p>
            <a:pPr>
              <a:defRPr/>
            </a:pPr>
            <a:r>
              <a:rPr lang="pt-BR" dirty="0"/>
              <a:t> </a:t>
            </a:r>
            <a:r>
              <a:rPr lang="pt-BR" sz="1400" dirty="0"/>
              <a:t>2013</a:t>
            </a:r>
          </a:p>
        </c:rich>
      </c:tx>
      <c:spPr>
        <a:solidFill>
          <a:srgbClr val="FFFFFF"/>
        </a:solidFill>
      </c:spPr>
    </c:title>
    <c:plotArea>
      <c:layout>
        <c:manualLayout>
          <c:layoutTarget val="inner"/>
          <c:xMode val="edge"/>
          <c:yMode val="edge"/>
          <c:x val="8.8153979319215755E-3"/>
          <c:y val="0.10137137260200491"/>
          <c:w val="0.97502303919289179"/>
          <c:h val="0.44868216525853388"/>
        </c:manualLayout>
      </c:layout>
      <c:barChart>
        <c:barDir val="col"/>
        <c:grouping val="clustered"/>
        <c:ser>
          <c:idx val="0"/>
          <c:order val="0"/>
          <c:dLbls>
            <c:txPr>
              <a:bodyPr rot="-2100000" vert="horz"/>
              <a:lstStyle/>
              <a:p>
                <a:pPr>
                  <a:defRPr/>
                </a:pPr>
                <a:endParaRPr lang="pt-BR"/>
              </a:p>
            </c:txPr>
            <c:showVal val="1"/>
          </c:dLbls>
          <c:cat>
            <c:strRef>
              <c:f>'PROCEDIMENTOS 2013 FE'!$A$1:$A$26</c:f>
              <c:strCache>
                <c:ptCount val="26"/>
                <c:pt idx="0">
                  <c:v>TRANSPLANTES (PRÉ, PÓS)</c:v>
                </c:pt>
                <c:pt idx="1">
                  <c:v>CONSULTA</c:v>
                </c:pt>
                <c:pt idx="2">
                  <c:v>REABILITAÇÃO</c:v>
                </c:pt>
                <c:pt idx="3">
                  <c:v>CIRURGIAS (PRÉ, PÓS, CORREÇÃO)</c:v>
                </c:pt>
                <c:pt idx="4">
                  <c:v>ACOMPANHAMENTO</c:v>
                </c:pt>
                <c:pt idx="5">
                  <c:v>AVALIAÇÃO</c:v>
                </c:pt>
                <c:pt idx="6">
                  <c:v>FISSURADO</c:v>
                </c:pt>
                <c:pt idx="7">
                  <c:v>IMPLANTE COCLEAR (PRÉ, PÓS)</c:v>
                </c:pt>
                <c:pt idx="8">
                  <c:v>CONTINUIDADE DE TTO</c:v>
                </c:pt>
                <c:pt idx="9">
                  <c:v>CATETERISMO CARDIACO</c:v>
                </c:pt>
                <c:pt idx="10">
                  <c:v>EXPLORAÇÃO DIAGNÓSTICA POR VIDEO EEG</c:v>
                </c:pt>
                <c:pt idx="11">
                  <c:v>LEUCEMIA MIELOIDE CRONICA</c:v>
                </c:pt>
                <c:pt idx="12">
                  <c:v>DEFICIENCIA AUDITIVA</c:v>
                </c:pt>
                <c:pt idx="13">
                  <c:v>RETORNO</c:v>
                </c:pt>
                <c:pt idx="14">
                  <c:v>EPILEPSIA</c:v>
                </c:pt>
                <c:pt idx="15">
                  <c:v>TRAQUEOPLASTIA/ESTENOSE SUBGLÓTICA</c:v>
                </c:pt>
                <c:pt idx="16">
                  <c:v>TRANSEXUALISMO</c:v>
                </c:pt>
                <c:pt idx="17">
                  <c:v>BRAQUITERAPIA/SESSÕES DE TTT</c:v>
                </c:pt>
                <c:pt idx="18">
                  <c:v>QUIMIOTERAPIA</c:v>
                </c:pt>
                <c:pt idx="19">
                  <c:v>EXAMES</c:v>
                </c:pt>
                <c:pt idx="20">
                  <c:v>BIÓPSIA MUSCULAR</c:v>
                </c:pt>
                <c:pt idx="21">
                  <c:v>ANASTOMOSE CAVO PULMONAR TOTAL</c:v>
                </c:pt>
                <c:pt idx="22">
                  <c:v>ESTUDO ELETROFISIOLÓGICO</c:v>
                </c:pt>
                <c:pt idx="23">
                  <c:v>TRANSFERENCIA HOSPITALAR</c:v>
                </c:pt>
                <c:pt idx="24">
                  <c:v>ESTENOSE DE LARINGE</c:v>
                </c:pt>
                <c:pt idx="25">
                  <c:v>OUTROS</c:v>
                </c:pt>
              </c:strCache>
            </c:strRef>
          </c:cat>
          <c:val>
            <c:numRef>
              <c:f>'PROCEDIMENTOS 2013 FE'!$B$1:$B$26</c:f>
              <c:numCache>
                <c:formatCode>General</c:formatCode>
                <c:ptCount val="26"/>
                <c:pt idx="0">
                  <c:v>581</c:v>
                </c:pt>
                <c:pt idx="1">
                  <c:v>569</c:v>
                </c:pt>
                <c:pt idx="2">
                  <c:v>179</c:v>
                </c:pt>
                <c:pt idx="3">
                  <c:v>157</c:v>
                </c:pt>
                <c:pt idx="4">
                  <c:v>139</c:v>
                </c:pt>
                <c:pt idx="5">
                  <c:v>115</c:v>
                </c:pt>
                <c:pt idx="6">
                  <c:v>44</c:v>
                </c:pt>
                <c:pt idx="7">
                  <c:v>43</c:v>
                </c:pt>
                <c:pt idx="8">
                  <c:v>38</c:v>
                </c:pt>
                <c:pt idx="9">
                  <c:v>33</c:v>
                </c:pt>
                <c:pt idx="10">
                  <c:v>17</c:v>
                </c:pt>
                <c:pt idx="11">
                  <c:v>16</c:v>
                </c:pt>
                <c:pt idx="12">
                  <c:v>14</c:v>
                </c:pt>
                <c:pt idx="13">
                  <c:v>13</c:v>
                </c:pt>
                <c:pt idx="14">
                  <c:v>12</c:v>
                </c:pt>
                <c:pt idx="15">
                  <c:v>10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511</c:v>
                </c:pt>
              </c:numCache>
            </c:numRef>
          </c:val>
        </c:ser>
        <c:gapWidth val="75"/>
        <c:overlap val="-25"/>
        <c:axId val="65536768"/>
        <c:axId val="65538304"/>
      </c:barChart>
      <c:catAx>
        <c:axId val="6553676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65538304"/>
        <c:crosses val="autoZero"/>
        <c:auto val="1"/>
        <c:lblAlgn val="ctr"/>
        <c:lblOffset val="100"/>
      </c:catAx>
      <c:valAx>
        <c:axId val="65538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536768"/>
        <c:crosses val="autoZero"/>
        <c:crossBetween val="between"/>
      </c:valAx>
      <c:spPr>
        <a:solidFill>
          <a:srgbClr val="FFFFFF"/>
        </a:solidFill>
      </c:spPr>
    </c:plotArea>
    <c:plotVisOnly val="1"/>
  </c:chart>
  <c:spPr>
    <a:solidFill>
      <a:srgbClr val="FFFFFF"/>
    </a:solidFill>
  </c:spPr>
  <c:txPr>
    <a:bodyPr/>
    <a:lstStyle/>
    <a:p>
      <a:pPr>
        <a:defRPr sz="1100"/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1468531468531"/>
          <c:y val="8.4745902982493293E-2"/>
          <c:w val="0.79020979020979065"/>
          <c:h val="0.65762820714414727"/>
        </c:manualLayout>
      </c:layout>
      <c:barChart>
        <c:barDir val="col"/>
        <c:grouping val="clustered"/>
        <c:ser>
          <c:idx val="1"/>
          <c:order val="0"/>
          <c:tx>
            <c:strRef>
              <c:f>Graficos!$A$27</c:f>
              <c:strCache>
                <c:ptCount val="1"/>
                <c:pt idx="0">
                  <c:v>Confirmados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Graficos!$B$25:$D$25</c:f>
              <c:strCache>
                <c:ptCount val="3"/>
                <c:pt idx="0">
                  <c:v>1º Quad</c:v>
                </c:pt>
                <c:pt idx="1">
                  <c:v>2º Quad</c:v>
                </c:pt>
                <c:pt idx="2">
                  <c:v>3º Quad</c:v>
                </c:pt>
              </c:strCache>
            </c:strRef>
          </c:cat>
          <c:val>
            <c:numRef>
              <c:f>Graficos!$B$27:$D$27</c:f>
              <c:numCache>
                <c:formatCode>General</c:formatCode>
                <c:ptCount val="3"/>
                <c:pt idx="0">
                  <c:v>64</c:v>
                </c:pt>
                <c:pt idx="1">
                  <c:v>51</c:v>
                </c:pt>
                <c:pt idx="2">
                  <c:v>64</c:v>
                </c:pt>
              </c:numCache>
            </c:numRef>
          </c:val>
        </c:ser>
        <c:axId val="65559552"/>
        <c:axId val="65565440"/>
      </c:barChart>
      <c:catAx>
        <c:axId val="65559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565440"/>
        <c:crosses val="autoZero"/>
        <c:auto val="1"/>
        <c:lblAlgn val="ctr"/>
        <c:lblOffset val="100"/>
        <c:tickMarkSkip val="1"/>
      </c:catAx>
      <c:valAx>
        <c:axId val="65565440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559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dTable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1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1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0.5245</cdr:y>
    </cdr:from>
    <cdr:to>
      <cdr:x>0.51725</cdr:x>
      <cdr:y>0.55625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2475" y="2952555"/>
          <a:ext cx="157405" cy="1787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B21191-60F5-4BFA-9973-D6156C5E84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B78F6A2-9417-4E33-88E0-B997CAB24A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9C36C-9DFD-4F9D-B569-71EB836C33F1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AAAF2-AD73-417E-93A2-BD2692570C31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74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C476C8D-9116-4B02-9C85-2AC38F275D3A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15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74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A81FE-799D-49CF-8908-4ABBED052C01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65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0E1973-1881-4BFB-A860-19135E4BB087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16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5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D011C-E5CD-4951-963D-5DC15B1640B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65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FC15384-8C57-400B-958E-6941DD0837D0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17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5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A228B-7D7D-4099-94BA-D70EDADA36D0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65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6A1D37A-C536-412E-B022-8E85D78E350F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18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5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B887E-4838-469E-BF7C-CD53D0AC35FA}" type="slidenum">
              <a:rPr lang="pt-BR" sz="1200"/>
              <a:pPr algn="r"/>
              <a:t>27</a:t>
            </a:fld>
            <a:endParaRPr lang="pt-BR" sz="1200"/>
          </a:p>
        </p:txBody>
      </p:sp>
      <p:sp>
        <p:nvSpPr>
          <p:cNvPr id="530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40E8069-6B2E-4979-9309-1F5450A69C0B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27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30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51CBB04-982B-4E2D-B434-7A93EE84F3E9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27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3043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C04E894-DAD5-4D91-A2FE-F54DDCAB8840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27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30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530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272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DA0CC2-C0C2-47CB-99EE-169DB10066DF}" type="slidenum">
              <a:rPr lang="pt-BR" sz="1200">
                <a:latin typeface="Calibri" pitchFamily="34" charset="0"/>
              </a:rPr>
              <a:pPr algn="r"/>
              <a:t>36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477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E46EB3-48FF-48D4-9E36-943C93A0CCBF}" type="slidenum">
              <a:rPr lang="pt-BR" sz="1200">
                <a:latin typeface="Calibri" pitchFamily="34" charset="0"/>
              </a:rPr>
              <a:pPr algn="r"/>
              <a:t>37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681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DDB5E5-A358-423E-8624-7D053A0E3F1C}" type="slidenum">
              <a:rPr lang="pt-BR" sz="1200">
                <a:latin typeface="Calibri" pitchFamily="34" charset="0"/>
              </a:rPr>
              <a:pPr algn="r"/>
              <a:t>38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886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C1FB8B-3D43-4F45-8586-115DA5B03872}" type="slidenum">
              <a:rPr lang="pt-BR" sz="1200">
                <a:latin typeface="Calibri" pitchFamily="34" charset="0"/>
              </a:rPr>
              <a:pPr algn="r"/>
              <a:t>39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091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2AF8FA-DD1E-4F00-8BEF-97159EC2AA76}" type="slidenum">
              <a:rPr lang="pt-BR" sz="1200">
                <a:latin typeface="Calibri" pitchFamily="34" charset="0"/>
              </a:rPr>
              <a:pPr algn="r"/>
              <a:t>40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BFC8B-4507-43AC-B283-44C12D209071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296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555B1F-B61D-4C8C-B701-A6306B4CE271}" type="slidenum">
              <a:rPr lang="pt-BR" sz="1200">
                <a:latin typeface="Calibri" pitchFamily="34" charset="0"/>
              </a:rPr>
              <a:pPr algn="r"/>
              <a:t>41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550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50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3DC8E-C151-4B78-9FF1-A038657C23B2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570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705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A5526-A63A-4720-8F47-0C017684459A}" type="slidenum">
              <a:rPr lang="pt-BR" smtClean="0"/>
              <a:pPr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5910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91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09ADE-E209-478B-B114-6B1D2B7E1632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6115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115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9C26F-B2BA-41D3-9C83-FB701D2E3334}" type="slidenum">
              <a:rPr lang="pt-BR" smtClean="0"/>
              <a:pPr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63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3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6C29-5054-45EB-AA13-A69FBB76E364}" type="slidenum">
              <a:rPr lang="pt-BR" smtClean="0"/>
              <a:pPr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846E710-8608-4859-9EEB-E61411A2F62A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51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5E3D-CC09-480A-AC4B-6C4593BC3682}" type="slidenum">
              <a:rPr lang="pt-BR" altLang="pt-BR" smtClean="0"/>
              <a:pPr/>
              <a:t>53</a:t>
            </a:fld>
            <a:endParaRPr lang="pt-BR" altLang="pt-BR" smtClean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8FEB41-8BCD-4B90-8237-897D06928C15}" type="slidenum">
              <a:rPr lang="pt-BR" sz="1200"/>
              <a:pPr algn="r"/>
              <a:t>55</a:t>
            </a:fld>
            <a:endParaRPr lang="pt-BR" sz="1200"/>
          </a:p>
        </p:txBody>
      </p:sp>
      <p:sp>
        <p:nvSpPr>
          <p:cNvPr id="580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F89534E-49FA-4317-B08E-C4B81F8884C7}" type="slidenum">
              <a:rPr lang="pt-BR" sz="1200" b="1">
                <a:solidFill>
                  <a:srgbClr val="33CCCC"/>
                </a:solidFill>
                <a:latin typeface="Times New Roman" pitchFamily="18" charset="0"/>
                <a:cs typeface="Arial" charset="0"/>
              </a:rPr>
              <a:pPr algn="r" eaLnBrk="0" hangingPunct="0"/>
              <a:t>55</a:t>
            </a:fld>
            <a:endParaRPr lang="pt-BR" sz="1200" b="1">
              <a:solidFill>
                <a:srgbClr val="33CC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0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436A17-5088-4094-A892-1F8974F5E949}" type="slidenum">
              <a:rPr lang="pt-BR" sz="1200"/>
              <a:pPr algn="r"/>
              <a:t>56</a:t>
            </a:fld>
            <a:endParaRPr lang="pt-BR" sz="1200"/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56318EF-C25C-4C2A-AF0E-B0C97813BF27}" type="slidenum">
              <a:rPr lang="pt-BR" sz="1200" b="1">
                <a:solidFill>
                  <a:srgbClr val="33CCCC"/>
                </a:solidFill>
                <a:latin typeface="Times New Roman" pitchFamily="18" charset="0"/>
                <a:cs typeface="Arial" charset="0"/>
              </a:rPr>
              <a:pPr algn="r" eaLnBrk="0" hangingPunct="0"/>
              <a:t>56</a:t>
            </a:fld>
            <a:endParaRPr lang="pt-BR" sz="1200" b="1">
              <a:solidFill>
                <a:srgbClr val="33CC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70B4-24DA-4FC9-BCDE-B8F11612BE8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5AAC4F-6BAE-4A4C-A02F-325671752179}" type="slidenum">
              <a:rPr lang="pt-BR" sz="1200"/>
              <a:pPr algn="r"/>
              <a:t>58</a:t>
            </a:fld>
            <a:endParaRPr lang="pt-BR" sz="1200"/>
          </a:p>
        </p:txBody>
      </p:sp>
      <p:sp>
        <p:nvSpPr>
          <p:cNvPr id="588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22AD528-A5B6-42DB-8BE8-09AAA6FE12A3}" type="slidenum">
              <a:rPr lang="pt-BR" sz="1200" b="1">
                <a:solidFill>
                  <a:srgbClr val="33CCCC"/>
                </a:solidFill>
                <a:latin typeface="Times New Roman" pitchFamily="18" charset="0"/>
                <a:cs typeface="Arial" charset="0"/>
              </a:rPr>
              <a:pPr algn="r" eaLnBrk="0" hangingPunct="0"/>
              <a:t>58</a:t>
            </a:fld>
            <a:endParaRPr lang="pt-BR" sz="1200" b="1">
              <a:solidFill>
                <a:srgbClr val="33CC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8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8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37C0D7-ED2F-49D9-983C-3004AA47E576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59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0BAD8F8-62F2-48FB-B098-29B18C4856D2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60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B1B132A-25CE-4525-87E2-7C624F887553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61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1B31EE7-5350-43B3-B075-AC1AEAFA436C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62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0313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77E3B8-9C10-4D68-A9A7-C0F41784555E}" type="slidenum">
              <a:rPr lang="pt-BR" sz="1200"/>
              <a:pPr algn="r"/>
              <a:t>63</a:t>
            </a:fld>
            <a:endParaRPr lang="pt-B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6A6422-99F9-4F94-9309-B30FC7193154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64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7E4D4F2-744B-4D8E-8732-0D565100AF4C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66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B518603-D188-4E93-8B15-099DBEEF5A8E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67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4DDE049-AD23-4A10-ABCC-149CB9DD5B85}" type="slidenum">
              <a:rPr lang="pt-BR" alt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68</a:t>
            </a:fld>
            <a:endParaRPr lang="pt-BR" alt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1E78358-A4D4-4835-AC87-B668EDD25846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9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D6775DF-B938-409B-82B3-F08C90E5E691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84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34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B45C28-9FB7-4769-9D43-8045DFCE3ED7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84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34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1C5D2F-A8D2-46B3-A8F2-FB46CC39387F}" type="slidenum">
              <a:rPr lang="pt-BR" sz="1200"/>
              <a:pPr algn="r"/>
              <a:t>88</a:t>
            </a:fld>
            <a:endParaRPr lang="pt-BR" sz="1200"/>
          </a:p>
        </p:txBody>
      </p:sp>
      <p:sp>
        <p:nvSpPr>
          <p:cNvPr id="640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97DC57-FF63-4E0B-AF2D-0AE0511B0B65}" type="slidenum">
              <a:rPr lang="pt-BR" sz="1200"/>
              <a:pPr algn="r"/>
              <a:t>88</a:t>
            </a:fld>
            <a:endParaRPr lang="pt-BR" sz="1200"/>
          </a:p>
        </p:txBody>
      </p:sp>
      <p:sp>
        <p:nvSpPr>
          <p:cNvPr id="6400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C1C3DC6-8A18-49C6-B8C5-71B195BA93F3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88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40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39D82-1F89-4986-9E54-97A9B6FF53A2}" type="slidenum">
              <a:rPr lang="pt-BR" smtClean="0"/>
              <a:pPr/>
              <a:t>110</a:t>
            </a:fld>
            <a:endParaRPr lang="pt-BR" smtClean="0"/>
          </a:p>
        </p:txBody>
      </p:sp>
      <p:sp>
        <p:nvSpPr>
          <p:cNvPr id="66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144FA8-C891-48EC-8BA3-A12FAFAFF6C5}" type="slidenum">
              <a:rPr lang="pt-BR" sz="1200" b="1"/>
              <a:pPr algn="r"/>
              <a:t>110</a:t>
            </a:fld>
            <a:endParaRPr lang="pt-BR" sz="1200" b="1"/>
          </a:p>
        </p:txBody>
      </p:sp>
      <p:sp>
        <p:nvSpPr>
          <p:cNvPr id="66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1B12000-2A12-439B-8F4D-FB89BB921864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110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6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66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8D40D-B1E2-4F4D-A090-C5416327BDCF}" type="slidenum">
              <a:rPr lang="pt-BR" smtClean="0"/>
              <a:pPr/>
              <a:t>111</a:t>
            </a:fld>
            <a:endParaRPr lang="pt-BR" smtClean="0"/>
          </a:p>
        </p:txBody>
      </p:sp>
      <p:sp>
        <p:nvSpPr>
          <p:cNvPr id="67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3E4BEE-274C-4A4F-AEEE-0AF34BB95688}" type="slidenum">
              <a:rPr lang="pt-BR" sz="1200" b="1"/>
              <a:pPr algn="r"/>
              <a:t>111</a:t>
            </a:fld>
            <a:endParaRPr lang="pt-BR" sz="1200" b="1"/>
          </a:p>
        </p:txBody>
      </p:sp>
      <p:sp>
        <p:nvSpPr>
          <p:cNvPr id="671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82985D9-06B5-40FB-AF8B-2CC5BF8A3924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111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67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A8CF0-E509-437F-8804-006B3DA838A3}" type="slidenum">
              <a:rPr lang="pt-BR" smtClean="0"/>
              <a:pPr/>
              <a:t>114</a:t>
            </a:fld>
            <a:endParaRPr lang="pt-BR" smtClean="0"/>
          </a:p>
        </p:txBody>
      </p:sp>
      <p:sp>
        <p:nvSpPr>
          <p:cNvPr id="67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7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75844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1DCC66-0443-462B-AC31-ECE253BAB21A}" type="slidenum">
              <a:rPr lang="pt-BR" sz="1200" b="1"/>
              <a:pPr algn="r"/>
              <a:t>114</a:t>
            </a:fld>
            <a:endParaRPr lang="pt-BR" sz="1200" b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4E59ADD-468E-4E50-9407-3826989B2223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115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1F04DE5-B25D-4B8A-9A09-FD4A09BF0571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116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31402-4D08-43FA-848F-AF7A806C8689}" type="slidenum">
              <a:rPr lang="pt-BR" smtClean="0"/>
              <a:pPr/>
              <a:t>118</a:t>
            </a:fld>
            <a:endParaRPr lang="pt-BR" smtClean="0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DDE3A-716F-4976-842E-CB6DF96D1A5E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C4B7E-DC9F-428D-8A23-857805658B53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66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C3C5472-7CC3-408D-B91B-643B70248CCE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11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108F0-5E03-44C5-BF1B-E4BD2834DE5C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524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2D205BE-D273-4377-AC44-C89C0076E30F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12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524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FC00-A937-4FE8-88B4-55496FB5E59D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65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4F9F083-49AF-4487-AB5B-0CE73F0DA8CA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13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5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CF364-C6F0-41DE-8112-263EF96E9E9B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DC139D2-BC85-4BEF-9CAB-4CF8E81CCA16}" type="slidenum">
              <a:rPr lang="pt-BR" sz="1200" b="1">
                <a:solidFill>
                  <a:srgbClr val="33CCCC"/>
                </a:solidFill>
                <a:latin typeface="Times New Roman" pitchFamily="18" charset="0"/>
              </a:rPr>
              <a:pPr algn="r" eaLnBrk="0" hangingPunct="0"/>
              <a:t>14</a:t>
            </a:fld>
            <a:endParaRPr lang="pt-BR" sz="1200" b="1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67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DC933-F70D-4926-AF0D-021FA0770D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B4F3-6995-406B-82A7-F59FBC0E41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2DD1-CA88-4F8D-8B64-3A1AB4F54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133F-299F-4B73-B3D5-FE908AF0E3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DAE5-AC15-40D4-BAA3-75972EF7C7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6935-4E40-48A1-9471-8F72BC706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244C-59D8-4716-B5DA-2C3E91DA37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4E8D-65EF-4A33-91AB-63C5051BB8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FE80-8F06-4FC9-A9B7-4D1D1931E6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A800-4BC9-46CF-A4A1-FB404E0C6E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5439-8945-4522-A6D1-8312A8FB8E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0FA1-FCED-4BE2-A0EE-EAD9919A3C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5951-6FBC-4E3B-9416-C7250D615D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8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8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7F8D566-4DAA-48D7-9B95-CFF1754642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026" name="CorelPhotoPaint.Image.10" r:id="rId16" imgW="1638095" imgH="31428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Planilha_do_Microsoft_Office_Excel_97-20032.xls"/><Relationship Id="rId4" Type="http://schemas.openxmlformats.org/officeDocument/2006/relationships/image" Target="../media/image5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5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5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5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6.vml"/><Relationship Id="rId6" Type="http://schemas.openxmlformats.org/officeDocument/2006/relationships/chart" Target="../charts/chart12.x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9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69.pn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70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2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71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72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0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3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4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5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6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8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oleObject" Target="../embeddings/oleObject5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60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6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7.v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87450" y="3860800"/>
            <a:ext cx="7129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PRESTAÇÃO DE CONTAS 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11188" y="692150"/>
            <a:ext cx="8229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4000" b="1">
                <a:latin typeface="Tahoma" pitchFamily="34" charset="0"/>
              </a:rPr>
              <a:t>SECRETARIA DE ESTADO DA SAÚDE  </a:t>
            </a:r>
          </a:p>
        </p:txBody>
      </p:sp>
      <p:pic>
        <p:nvPicPr>
          <p:cNvPr id="2054" name="Picture 6" descr="santa_catar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28775"/>
            <a:ext cx="1685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050" name="CorelPhotoPaint.Image.10" r:id="rId5" imgW="1638095" imgH="3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17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7170" name="CorelPhotoPaint.Image.10" r:id="rId4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7173" name="Line 547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4" name="Line 558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5" name="Line 559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6" name="Line 1068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7" name="Line 1079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8" name="Line 1080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9" name="CaixaDeTexto 12"/>
          <p:cNvSpPr txBox="1">
            <a:spLocks noChangeArrowheads="1"/>
          </p:cNvSpPr>
          <p:nvPr/>
        </p:nvSpPr>
        <p:spPr bwMode="auto">
          <a:xfrm>
            <a:off x="142875" y="1785938"/>
            <a:ext cx="87153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800">
                <a:latin typeface="Tahoma" pitchFamily="34" charset="0"/>
                <a:cs typeface="Tahoma" pitchFamily="34" charset="0"/>
              </a:rPr>
              <a:t>Administração de Recursos Humanos : 10.769 servidores ativos</a:t>
            </a:r>
          </a:p>
          <a:p>
            <a:pPr marL="342900" indent="-342900" algn="ctr"/>
            <a:endParaRPr lang="pt-BR" sz="2800">
              <a:latin typeface="Tahoma" pitchFamily="34" charset="0"/>
              <a:cs typeface="Tahoma" pitchFamily="34" charset="0"/>
            </a:endParaRPr>
          </a:p>
          <a:p>
            <a:pPr marL="342900" indent="-342900" algn="ctr"/>
            <a:r>
              <a:rPr lang="pt-BR" sz="2800">
                <a:latin typeface="Tahoma" pitchFamily="34" charset="0"/>
                <a:cs typeface="Tahoma" pitchFamily="34" charset="0"/>
              </a:rPr>
              <a:t>2. Auxílio Alimentação SES: 8.643 servidores</a:t>
            </a:r>
          </a:p>
          <a:p>
            <a:pPr marL="342900" indent="-342900" algn="ctr"/>
            <a:endParaRPr lang="pt-BR" sz="2800">
              <a:latin typeface="Tahoma" pitchFamily="34" charset="0"/>
              <a:cs typeface="Tahoma" pitchFamily="34" charset="0"/>
            </a:endParaRPr>
          </a:p>
          <a:p>
            <a:pPr marL="342900" indent="-342900" algn="ctr"/>
            <a:r>
              <a:rPr lang="pt-BR" sz="2800">
                <a:latin typeface="Tahoma" pitchFamily="34" charset="0"/>
                <a:cs typeface="Tahoma" pitchFamily="34" charset="0"/>
              </a:rPr>
              <a:t>3. Programa de residência médica: 304 residentes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DIRETORIA DE GESTÃO DE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0" name="Object 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14050" name="CorelPhotoPaint.Image.10" r:id="rId3" imgW="1638095" imgH="314286" progId="">
              <p:embed/>
            </p:oleObj>
          </a:graphicData>
        </a:graphic>
      </p:graphicFrame>
      <p:sp>
        <p:nvSpPr>
          <p:cNvPr id="514052" name="Text Box 16"/>
          <p:cNvSpPr txBox="1">
            <a:spLocks noChangeArrowheads="1"/>
          </p:cNvSpPr>
          <p:nvPr/>
        </p:nvSpPr>
        <p:spPr bwMode="auto">
          <a:xfrm>
            <a:off x="5976938" y="5805488"/>
            <a:ext cx="31670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b="1"/>
              <a:t>Fonte:GE-DST/AIDS/HV/SINAN/DIVE/SES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40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14051" name="Objeto 1"/>
          <p:cNvGraphicFramePr>
            <a:graphicFrameLocks noGrp="1"/>
          </p:cNvGraphicFramePr>
          <p:nvPr/>
        </p:nvGraphicFramePr>
        <p:xfrm>
          <a:off x="265113" y="1241425"/>
          <a:ext cx="7907337" cy="4703763"/>
        </p:xfrm>
        <a:graphic>
          <a:graphicData uri="http://schemas.openxmlformats.org/presentationml/2006/ole">
            <p:oleObj spid="_x0000_s514051" name="Gráfico" r:id="rId5" imgW="8172620" imgH="4867408" progId="Excel.Shee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07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021388"/>
          <a:ext cx="9144000" cy="836612"/>
        </p:xfrm>
        <a:graphic>
          <a:graphicData uri="http://schemas.openxmlformats.org/presentationml/2006/ole">
            <p:oleObj spid="_x0000_s515074" name="CorelPhotoPaint.Image.10" r:id="rId3" imgW="1638095" imgH="314286" progId="">
              <p:embed/>
            </p:oleObj>
          </a:graphicData>
        </a:graphic>
      </p:graphicFrame>
      <p:sp>
        <p:nvSpPr>
          <p:cNvPr id="515075" name="Text Box 19"/>
          <p:cNvSpPr txBox="1">
            <a:spLocks noChangeArrowheads="1"/>
          </p:cNvSpPr>
          <p:nvPr/>
        </p:nvSpPr>
        <p:spPr bwMode="auto">
          <a:xfrm>
            <a:off x="5795963" y="5876925"/>
            <a:ext cx="316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b="1"/>
              <a:t>Fonte:GE-DST/AIDS/HV/SINAN/DIVE/SES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50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50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4273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4213" y="1341438"/>
            <a:ext cx="462121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098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021388"/>
          <a:ext cx="9144000" cy="836612"/>
        </p:xfrm>
        <a:graphic>
          <a:graphicData uri="http://schemas.openxmlformats.org/presentationml/2006/ole">
            <p:oleObj spid="_x0000_s516098" name="CorelPhotoPaint.Image.10" r:id="rId3" imgW="1638095" imgH="314286" progId="">
              <p:embed/>
            </p:oleObj>
          </a:graphicData>
        </a:graphic>
      </p:graphicFrame>
      <p:sp>
        <p:nvSpPr>
          <p:cNvPr id="516099" name="Text Box 19"/>
          <p:cNvSpPr txBox="1">
            <a:spLocks noChangeArrowheads="1"/>
          </p:cNvSpPr>
          <p:nvPr/>
        </p:nvSpPr>
        <p:spPr bwMode="auto">
          <a:xfrm>
            <a:off x="5795963" y="5876925"/>
            <a:ext cx="316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b="1"/>
              <a:t>Fonte:GE-DST/AIDS/HV/SINAN/DIVE/SES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61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61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39782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0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4025" y="1363663"/>
            <a:ext cx="4627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Text Box 9"/>
          <p:cNvSpPr txBox="1">
            <a:spLocks noChangeArrowheads="1"/>
          </p:cNvSpPr>
          <p:nvPr/>
        </p:nvSpPr>
        <p:spPr bwMode="auto">
          <a:xfrm>
            <a:off x="971550" y="5949950"/>
            <a:ext cx="302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900"/>
              <a:t>Fonte:GE-DST/AIDS/HV/SINAN/DIVE/SES</a:t>
            </a:r>
          </a:p>
        </p:txBody>
      </p:sp>
      <p:graphicFrame>
        <p:nvGraphicFramePr>
          <p:cNvPr id="517122" name="Gráfico 5"/>
          <p:cNvGraphicFramePr>
            <a:graphicFrameLocks noGrp="1"/>
          </p:cNvGraphicFramePr>
          <p:nvPr/>
        </p:nvGraphicFramePr>
        <p:xfrm>
          <a:off x="0" y="1241425"/>
          <a:ext cx="8891588" cy="4860925"/>
        </p:xfrm>
        <a:graphic>
          <a:graphicData uri="http://schemas.openxmlformats.org/presentationml/2006/ole">
            <p:oleObj spid="_x0000_s517122" r:id="rId3" imgW="8614395" imgH="4779678" progId="Excel.Sheet.8">
              <p:embed/>
            </p:oleObj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71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46" name="Gráfico 4"/>
          <p:cNvGraphicFramePr>
            <a:graphicFrameLocks noGrp="1"/>
          </p:cNvGraphicFramePr>
          <p:nvPr/>
        </p:nvGraphicFramePr>
        <p:xfrm>
          <a:off x="-214313" y="1073150"/>
          <a:ext cx="9250363" cy="5308600"/>
        </p:xfrm>
        <a:graphic>
          <a:graphicData uri="http://schemas.openxmlformats.org/presentationml/2006/ole">
            <p:oleObj spid="_x0000_s518146" r:id="rId3" imgW="9254530" imgH="5310076" progId="Excel.Sheet.8">
              <p:embed/>
            </p:oleObj>
          </a:graphicData>
        </a:graphic>
      </p:graphicFrame>
      <p:sp>
        <p:nvSpPr>
          <p:cNvPr id="6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8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Text Box 9"/>
          <p:cNvSpPr txBox="1">
            <a:spLocks noChangeArrowheads="1"/>
          </p:cNvSpPr>
          <p:nvPr/>
        </p:nvSpPr>
        <p:spPr bwMode="auto">
          <a:xfrm>
            <a:off x="971550" y="6092825"/>
            <a:ext cx="302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900"/>
              <a:t>Fonte:GE-DST/AIDS/HV/SINAN/DIVE/SES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313439" y="1196752"/>
          <a:ext cx="8517122" cy="497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6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29" name="Text Box 9"/>
          <p:cNvSpPr txBox="1">
            <a:spLocks noChangeArrowheads="1"/>
          </p:cNvSpPr>
          <p:nvPr/>
        </p:nvSpPr>
        <p:spPr bwMode="auto">
          <a:xfrm>
            <a:off x="971550" y="6092825"/>
            <a:ext cx="302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900"/>
              <a:t>Fonte:GE-DST/AIDS/HV/SINAN/DIVE/SES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-2215" y="1196751"/>
          <a:ext cx="9148430" cy="506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6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Text Box 12"/>
          <p:cNvSpPr txBox="1">
            <a:spLocks noChangeArrowheads="1"/>
          </p:cNvSpPr>
          <p:nvPr/>
        </p:nvSpPr>
        <p:spPr bwMode="auto">
          <a:xfrm>
            <a:off x="900113" y="6165850"/>
            <a:ext cx="302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900"/>
              <a:t>Fonte:GE-DST/AIDS/HV/SINAN/DIVE/SES</a:t>
            </a:r>
          </a:p>
        </p:txBody>
      </p:sp>
      <p:graphicFrame>
        <p:nvGraphicFramePr>
          <p:cNvPr id="519170" name="Gráfico 5"/>
          <p:cNvGraphicFramePr>
            <a:graphicFrameLocks noGrp="1"/>
          </p:cNvGraphicFramePr>
          <p:nvPr/>
        </p:nvGraphicFramePr>
        <p:xfrm>
          <a:off x="200025" y="1217613"/>
          <a:ext cx="8743950" cy="5092700"/>
        </p:xfrm>
        <a:graphic>
          <a:graphicData uri="http://schemas.openxmlformats.org/presentationml/2006/ole">
            <p:oleObj spid="_x0000_s519170" r:id="rId3" imgW="8742422" imgH="5090601" progId="Excel.Sheet.8">
              <p:embed/>
            </p:oleObj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9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1" name="Rectangle 3"/>
          <p:cNvSpPr>
            <a:spLocks noChangeArrowheads="1"/>
          </p:cNvSpPr>
          <p:nvPr/>
        </p:nvSpPr>
        <p:spPr bwMode="auto">
          <a:xfrm>
            <a:off x="684213" y="1249363"/>
            <a:ext cx="7775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>
                <a:cs typeface="Times New Roman" pitchFamily="18" charset="0"/>
              </a:rPr>
              <a:t>Quantidade de doses de vacinas, seringas e agulhas distribuídas e doses de vacinas aplicadas no 3º quadrimestre. Santa Catarina, 2013.</a:t>
            </a:r>
            <a:endParaRPr lang="pt-BR" sz="1600"/>
          </a:p>
          <a:p>
            <a:pPr algn="ctr"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600"/>
          </a:p>
        </p:txBody>
      </p:sp>
      <p:sp>
        <p:nvSpPr>
          <p:cNvPr id="665602" name="Rectangle 4"/>
          <p:cNvSpPr>
            <a:spLocks noChangeArrowheads="1"/>
          </p:cNvSpPr>
          <p:nvPr/>
        </p:nvSpPr>
        <p:spPr bwMode="auto">
          <a:xfrm>
            <a:off x="179388" y="6410325"/>
            <a:ext cx="2870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806700" algn="ctr"/>
                <a:tab pos="5611813" algn="r"/>
              </a:tabLst>
            </a:pPr>
            <a:r>
              <a:rPr lang="pt-BR" sz="1200" b="1">
                <a:cs typeface="Times New Roman" pitchFamily="18" charset="0"/>
              </a:rPr>
              <a:t>      Dados atualizados até 18/02/2014</a:t>
            </a:r>
            <a:endParaRPr lang="pt-BR" sz="1200" b="1"/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6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884363"/>
            <a:ext cx="8818562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06" name="CaixaDeTexto 6"/>
          <p:cNvSpPr txBox="1">
            <a:spLocks noChangeArrowheads="1"/>
          </p:cNvSpPr>
          <p:nvPr/>
        </p:nvSpPr>
        <p:spPr bwMode="auto">
          <a:xfrm>
            <a:off x="1908175" y="5876925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1216</a:t>
            </a:r>
          </a:p>
        </p:txBody>
      </p:sp>
      <p:sp>
        <p:nvSpPr>
          <p:cNvPr id="665607" name="CaixaDeTexto 8"/>
          <p:cNvSpPr txBox="1">
            <a:spLocks noChangeArrowheads="1"/>
          </p:cNvSpPr>
          <p:nvPr/>
        </p:nvSpPr>
        <p:spPr bwMode="auto">
          <a:xfrm>
            <a:off x="3314700" y="5897563"/>
            <a:ext cx="865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1216</a:t>
            </a:r>
          </a:p>
        </p:txBody>
      </p:sp>
      <p:sp>
        <p:nvSpPr>
          <p:cNvPr id="665608" name="CaixaDeTexto 9"/>
          <p:cNvSpPr txBox="1">
            <a:spLocks noChangeArrowheads="1"/>
          </p:cNvSpPr>
          <p:nvPr/>
        </p:nvSpPr>
        <p:spPr bwMode="auto">
          <a:xfrm>
            <a:off x="4716463" y="5897563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1216</a:t>
            </a:r>
          </a:p>
        </p:txBody>
      </p:sp>
      <p:sp>
        <p:nvSpPr>
          <p:cNvPr id="665609" name="CaixaDeTexto 10"/>
          <p:cNvSpPr txBox="1">
            <a:spLocks noChangeArrowheads="1"/>
          </p:cNvSpPr>
          <p:nvPr/>
        </p:nvSpPr>
        <p:spPr bwMode="auto">
          <a:xfrm>
            <a:off x="6156325" y="5897563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1216</a:t>
            </a:r>
          </a:p>
        </p:txBody>
      </p:sp>
      <p:sp>
        <p:nvSpPr>
          <p:cNvPr id="665610" name="CaixaDeTexto 11"/>
          <p:cNvSpPr txBox="1">
            <a:spLocks noChangeArrowheads="1"/>
          </p:cNvSpPr>
          <p:nvPr/>
        </p:nvSpPr>
        <p:spPr bwMode="auto">
          <a:xfrm>
            <a:off x="7561263" y="5903913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1216</a:t>
            </a:r>
          </a:p>
        </p:txBody>
      </p:sp>
      <p:sp>
        <p:nvSpPr>
          <p:cNvPr id="665611" name="CaixaDeTexto 12"/>
          <p:cNvSpPr txBox="1">
            <a:spLocks noChangeArrowheads="1"/>
          </p:cNvSpPr>
          <p:nvPr/>
        </p:nvSpPr>
        <p:spPr bwMode="auto">
          <a:xfrm>
            <a:off x="711200" y="5897563"/>
            <a:ext cx="865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1196975"/>
            <a:ext cx="6697663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2000" smtClean="0"/>
              <a:t>Cobertura vacinal segundo o tipo de vacina</a:t>
            </a:r>
          </a:p>
        </p:txBody>
      </p:sp>
      <p:sp>
        <p:nvSpPr>
          <p:cNvPr id="666626" name="Rectangle 4"/>
          <p:cNvSpPr>
            <a:spLocks noChangeArrowheads="1"/>
          </p:cNvSpPr>
          <p:nvPr/>
        </p:nvSpPr>
        <p:spPr bwMode="auto">
          <a:xfrm>
            <a:off x="250825" y="6307138"/>
            <a:ext cx="2870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806700" algn="ctr"/>
                <a:tab pos="5611813" algn="r"/>
              </a:tabLst>
            </a:pPr>
            <a:r>
              <a:rPr lang="pt-BR" sz="1200" b="1">
                <a:cs typeface="Times New Roman" pitchFamily="18" charset="0"/>
              </a:rPr>
              <a:t>      Dados atualizados até 19/02/2014</a:t>
            </a:r>
            <a:endParaRPr lang="pt-BR" sz="1200" b="1"/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666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80645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66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97666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1051" name="Group 27"/>
          <p:cNvGraphicFramePr>
            <a:graphicFrameLocks noGrp="1"/>
          </p:cNvGraphicFramePr>
          <p:nvPr/>
        </p:nvGraphicFramePr>
        <p:xfrm>
          <a:off x="179388" y="620713"/>
          <a:ext cx="8786812" cy="5292725"/>
        </p:xfrm>
        <a:graphic>
          <a:graphicData uri="http://schemas.openxmlformats.org/drawingml/2006/table">
            <a:tbl>
              <a:tblPr/>
              <a:tblGrid>
                <a:gridCol w="1052512"/>
                <a:gridCol w="606425"/>
                <a:gridCol w="1073150"/>
                <a:gridCol w="1846263"/>
                <a:gridCol w="420846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Programa 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Ação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Denominação da ação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Resultado Esperado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Ações realizadas no 3º quadrimestre 2013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9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0440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11452</a:t>
                      </a:r>
                      <a:endParaRPr kumimoji="0" lang="pt-B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Educação Profissional em Saúde – EFOS</a:t>
                      </a: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Profissionais capacitados</a:t>
                      </a: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714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EFOS</a:t>
                      </a:r>
                      <a:r>
                        <a:rPr kumimoji="0" lang="pt-B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Turmas em andamento: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Técnico em Enfermagem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 1 turma - EFOS - término em 2015 – R$47.723,44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Técnico em Enfermagem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- 1 turma - Joinville - término em 2014 , R$47.723,44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Técnico em Saúde Bucal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1 turma – EFOS – término em 2015 R$49.825,32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Formatura :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10/09 uma turma de  </a:t>
                      </a: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Especialização em Saúde Mental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/EFOS- 25 alunos – R$10.574,48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08/11 uma turma de </a:t>
                      </a: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Técnico em Enfermagem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Concórdia- 27 alunos – R$47.723,44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25/10 uma turma do curso </a:t>
                      </a: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Agente Comunitário em Saúde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</a:t>
                      </a:r>
                      <a:r>
                        <a:rPr kumimoji="0" lang="pt-B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Garopaba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26 alunos – R$15.200,00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11/11 uma turma do curso </a:t>
                      </a: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Agente Comunitário em Saúde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Concórdia – 33 alunos – R$15.200,00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turmas do Curso de capacitação </a:t>
                      </a:r>
                      <a:r>
                        <a:rPr kumimoji="0" lang="pt-B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Cuidar de quem cuida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1050 profissionais capacitados –R$20.800,00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20194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20194" name="CorelPhotoPaint.Image.10" r:id="rId4" imgW="1638095" imgH="314286" progId="">
              <p:embed/>
            </p:oleObj>
          </a:graphicData>
        </a:graphic>
      </p:graphicFrame>
      <p:pic>
        <p:nvPicPr>
          <p:cNvPr id="5201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46050"/>
            <a:ext cx="16557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452559" y="1263631"/>
          <a:ext cx="7662741" cy="482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520199" name="CaixaDeTexto 2"/>
          <p:cNvSpPr txBox="1">
            <a:spLocks noChangeArrowheads="1"/>
          </p:cNvSpPr>
          <p:nvPr/>
        </p:nvSpPr>
        <p:spPr bwMode="auto">
          <a:xfrm>
            <a:off x="8027988" y="515778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Total</a:t>
            </a:r>
          </a:p>
        </p:txBody>
      </p:sp>
      <p:sp>
        <p:nvSpPr>
          <p:cNvPr id="520200" name="CaixaDeTexto 8"/>
          <p:cNvSpPr txBox="1">
            <a:spLocks noChangeArrowheads="1"/>
          </p:cNvSpPr>
          <p:nvPr/>
        </p:nvSpPr>
        <p:spPr bwMode="auto">
          <a:xfrm>
            <a:off x="8051800" y="538480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1216</a:t>
            </a:r>
          </a:p>
        </p:txBody>
      </p:sp>
      <p:sp>
        <p:nvSpPr>
          <p:cNvPr id="520201" name="CaixaDeTexto 9"/>
          <p:cNvSpPr txBox="1">
            <a:spLocks noChangeArrowheads="1"/>
          </p:cNvSpPr>
          <p:nvPr/>
        </p:nvSpPr>
        <p:spPr bwMode="auto">
          <a:xfrm>
            <a:off x="8101013" y="5589588"/>
            <a:ext cx="862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254</a:t>
            </a:r>
          </a:p>
        </p:txBody>
      </p:sp>
      <p:sp>
        <p:nvSpPr>
          <p:cNvPr id="520202" name="CaixaDeTexto 10"/>
          <p:cNvSpPr txBox="1">
            <a:spLocks noChangeArrowheads="1"/>
          </p:cNvSpPr>
          <p:nvPr/>
        </p:nvSpPr>
        <p:spPr bwMode="auto">
          <a:xfrm>
            <a:off x="8172450" y="581025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21218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21218" name="CorelPhotoPaint.Image.10" r:id="rId4" imgW="1638095" imgH="314286" progId="">
              <p:embed/>
            </p:oleObj>
          </a:graphicData>
        </a:graphic>
      </p:graphicFrame>
      <p:sp>
        <p:nvSpPr>
          <p:cNvPr id="521220" name="Text Box 7"/>
          <p:cNvSpPr txBox="1">
            <a:spLocks noChangeArrowheads="1"/>
          </p:cNvSpPr>
          <p:nvPr/>
        </p:nvSpPr>
        <p:spPr bwMode="auto">
          <a:xfrm>
            <a:off x="685800" y="1412875"/>
            <a:ext cx="8207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/>
              <a:t>Número de focos e municípios com foco segundo quadrimestre, SC - 2013</a:t>
            </a:r>
          </a:p>
        </p:txBody>
      </p:sp>
      <p:pic>
        <p:nvPicPr>
          <p:cNvPr id="5212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46050"/>
            <a:ext cx="16557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697038"/>
            <a:ext cx="71929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617663"/>
            <a:ext cx="885983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2770" name="Retângulo 1"/>
          <p:cNvSpPr>
            <a:spLocks noChangeArrowheads="1"/>
          </p:cNvSpPr>
          <p:nvPr/>
        </p:nvSpPr>
        <p:spPr bwMode="auto">
          <a:xfrm>
            <a:off x="539750" y="1268413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Número de escolares do 1º ao  5º  ano do ensino fundamental da rede pública examinados e casos novos de Tracoma. Santa Catarina, 2013</a:t>
            </a:r>
          </a:p>
        </p:txBody>
      </p:sp>
      <p:sp>
        <p:nvSpPr>
          <p:cNvPr id="672771" name="Retângulo 1"/>
          <p:cNvSpPr>
            <a:spLocks noChangeArrowheads="1"/>
          </p:cNvSpPr>
          <p:nvPr/>
        </p:nvSpPr>
        <p:spPr bwMode="auto">
          <a:xfrm>
            <a:off x="7011988" y="5805488"/>
            <a:ext cx="2166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rgbClr val="000000"/>
                </a:solidFill>
              </a:rPr>
              <a:t>Fonte: SINAN/DIVE/SES/SC</a:t>
            </a:r>
            <a:endParaRPr lang="pt-BR" sz="1200" b="1"/>
          </a:p>
        </p:txBody>
      </p:sp>
      <p:sp>
        <p:nvSpPr>
          <p:cNvPr id="6" name="Text Box 180"/>
          <p:cNvSpPr txBox="1">
            <a:spLocks noChangeArrowheads="1"/>
          </p:cNvSpPr>
          <p:nvPr/>
        </p:nvSpPr>
        <p:spPr bwMode="auto">
          <a:xfrm>
            <a:off x="5795963" y="63087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7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1871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3" name="CaixaDeTexto 4"/>
          <p:cNvSpPr txBox="1">
            <a:spLocks noChangeArrowheads="1"/>
          </p:cNvSpPr>
          <p:nvPr/>
        </p:nvSpPr>
        <p:spPr bwMode="auto">
          <a:xfrm>
            <a:off x="7812088" y="0"/>
            <a:ext cx="133191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73794" name="Rectangle 4"/>
          <p:cNvSpPr>
            <a:spLocks noChangeArrowheads="1"/>
          </p:cNvSpPr>
          <p:nvPr/>
        </p:nvSpPr>
        <p:spPr bwMode="auto">
          <a:xfrm>
            <a:off x="787400" y="1268413"/>
            <a:ext cx="753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Frequência de violência sexual e/ou outras violências  notificadas e</a:t>
            </a:r>
          </a:p>
          <a:p>
            <a:pPr algn="ctr"/>
            <a:r>
              <a:rPr lang="pt-BR" b="1">
                <a:solidFill>
                  <a:srgbClr val="000000"/>
                </a:solidFill>
              </a:rPr>
              <a:t>investigadas. Santa Catarina. 2013</a:t>
            </a:r>
            <a:r>
              <a:rPr lang="pt-B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95963" y="63087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673796" name="Rectangle 5"/>
          <p:cNvSpPr>
            <a:spLocks noChangeArrowheads="1"/>
          </p:cNvSpPr>
          <p:nvPr/>
        </p:nvSpPr>
        <p:spPr bwMode="auto">
          <a:xfrm>
            <a:off x="611188" y="62277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200" b="1">
                <a:solidFill>
                  <a:srgbClr val="000000"/>
                </a:solidFill>
              </a:rPr>
              <a:t>Fonte:SINAN/DIVE/SES/SC</a:t>
            </a:r>
          </a:p>
        </p:txBody>
      </p:sp>
      <p:pic>
        <p:nvPicPr>
          <p:cNvPr id="6737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0"/>
            <a:ext cx="1871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79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862138"/>
            <a:ext cx="76279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7" name="Rectangle 33"/>
          <p:cNvSpPr>
            <a:spLocks noChangeArrowheads="1"/>
          </p:cNvSpPr>
          <p:nvPr/>
        </p:nvSpPr>
        <p:spPr bwMode="auto">
          <a:xfrm>
            <a:off x="539750" y="1198563"/>
            <a:ext cx="801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CASOS E </a:t>
            </a:r>
            <a:r>
              <a:rPr lang="pt-BR" b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Ó</a:t>
            </a:r>
            <a:r>
              <a:rPr lang="pt-BR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BITOS NOTIFICADOS DE SÍNDROME RESPIRATÓRIA AGUDA GRAVE (SRAG) SEGUNDO CLASSIFICA</a:t>
            </a:r>
            <a:r>
              <a:rPr lang="pt-BR" b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Ç</a:t>
            </a:r>
            <a:r>
              <a:rPr lang="pt-BR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ÃO FINAL. SC, 2013</a:t>
            </a:r>
            <a:endParaRPr lang="pt-BR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674818" name="Retângulo 6"/>
          <p:cNvSpPr>
            <a:spLocks noChangeArrowheads="1"/>
          </p:cNvSpPr>
          <p:nvPr/>
        </p:nvSpPr>
        <p:spPr bwMode="auto">
          <a:xfrm>
            <a:off x="827088" y="5392738"/>
            <a:ext cx="457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/>
              <a:t>Fonte: SINAN INFLUENZA WEB (atualizado em 20/03/2014)</a:t>
            </a:r>
            <a:endParaRPr lang="pt-BR" sz="1000"/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7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18716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2109788"/>
            <a:ext cx="722471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graphicFrame>
        <p:nvGraphicFramePr>
          <p:cNvPr id="210947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10947" name="CorelPhotoPaint.Image.10" r:id="rId4" imgW="1638095" imgH="314286" progId="">
              <p:embed/>
            </p:oleObj>
          </a:graphicData>
        </a:graphic>
      </p:graphicFrame>
      <p:sp>
        <p:nvSpPr>
          <p:cNvPr id="210949" name="Rectangle 2"/>
          <p:cNvSpPr>
            <a:spLocks noChangeArrowheads="1"/>
          </p:cNvSpPr>
          <p:nvPr/>
        </p:nvSpPr>
        <p:spPr bwMode="auto">
          <a:xfrm rot="-921038">
            <a:off x="658813" y="1389063"/>
            <a:ext cx="7848600" cy="30511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5400" b="1">
                <a:solidFill>
                  <a:schemeClr val="bg1"/>
                </a:solidFill>
                <a:latin typeface="Tahoma" pitchFamily="34" charset="0"/>
              </a:rPr>
              <a:t>SUPERINTENDÊNCIA DOS HOSPITAIS PÚBLICOS ESTADUAIS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graphicFrame>
        <p:nvGraphicFramePr>
          <p:cNvPr id="216067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16067" name="CorelPhotoPaint.Image.10" r:id="rId4" imgW="1638095" imgH="314286" progId="">
              <p:embed/>
            </p:oleObj>
          </a:graphicData>
        </a:graphic>
      </p:graphicFrame>
      <p:sp>
        <p:nvSpPr>
          <p:cNvPr id="4" name="Text Box 180"/>
          <p:cNvSpPr txBox="1">
            <a:spLocks noChangeArrowheads="1"/>
          </p:cNvSpPr>
          <p:nvPr/>
        </p:nvSpPr>
        <p:spPr bwMode="auto">
          <a:xfrm>
            <a:off x="558006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547813" y="115888"/>
            <a:ext cx="6310312" cy="8223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GERÊNCIA DE OBRAS E MANUTENÇÃO - GEOMA</a:t>
            </a:r>
          </a:p>
        </p:txBody>
      </p:sp>
      <p:graphicFrame>
        <p:nvGraphicFramePr>
          <p:cNvPr id="216115" name="Group 51"/>
          <p:cNvGraphicFramePr>
            <a:graphicFrameLocks noGrp="1"/>
          </p:cNvGraphicFramePr>
          <p:nvPr/>
        </p:nvGraphicFramePr>
        <p:xfrm>
          <a:off x="684213" y="1268413"/>
          <a:ext cx="7993062" cy="4664075"/>
        </p:xfrm>
        <a:graphic>
          <a:graphicData uri="http://schemas.openxmlformats.org/drawingml/2006/table">
            <a:tbl>
              <a:tblPr/>
              <a:tblGrid>
                <a:gridCol w="984250"/>
                <a:gridCol w="5551487"/>
                <a:gridCol w="14573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UNIDADE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OBRA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SITUAÇÃO ATUAL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HGCR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Reforma para instalação Ressonância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Obra em  andamento com 17,26%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HIJG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Reforma do Centro Cirúrgico, UTI, CME, readequação emergência para instalar Centro.Cirurg. provisório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Obra em andamento com 45,61%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HIJG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Elaboração projetos da psiquiatria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Em andamento com 52,97%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HF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Construção Centro de utilidades,Raio 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Obra em andamento com 87,15%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HF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Ampliação Acessos,readequação subestação ,Reforma  rede de águas e  Exaustão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Obra em andamento com 10,61%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MCD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Projetos complementares da reforma da MCD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Em elaboração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HRSJ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Elaboração projetos Nutrição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Em andamento com 79,99%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HRSJ/ICSC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Serviço de manutenção do sistema de efluentes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Em andamento. Contrato manutenção mensal até ligar a rede da CASAN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Group 2"/>
          <p:cNvGraphicFramePr>
            <a:graphicFrameLocks noGrp="1"/>
          </p:cNvGraphicFramePr>
          <p:nvPr/>
        </p:nvGraphicFramePr>
        <p:xfrm>
          <a:off x="1116013" y="1268413"/>
          <a:ext cx="7058025" cy="4032250"/>
        </p:xfrm>
        <a:graphic>
          <a:graphicData uri="http://schemas.openxmlformats.org/drawingml/2006/table">
            <a:tbl>
              <a:tblPr/>
              <a:tblGrid>
                <a:gridCol w="3700462"/>
                <a:gridCol w="3357563"/>
              </a:tblGrid>
              <a:tr h="8239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PRODUÇÃO HOSPITALAR   ( Setembro a Dezembro 2013)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55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NÚMERO DE ATENDIMENTOS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Internação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26.081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Ambulatório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130.118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Emergência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170.328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 de Atendimentos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326.527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 de partos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5.589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06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15066" name="CorelPhotoPaint.Image.10" r:id="rId3" imgW="1638095" imgH="314286" progId="">
              <p:embed/>
            </p:oleObj>
          </a:graphicData>
        </a:graphic>
      </p:graphicFrame>
      <p:sp>
        <p:nvSpPr>
          <p:cNvPr id="215091" name="Rectangle 6"/>
          <p:cNvSpPr>
            <a:spLocks noChangeArrowheads="1"/>
          </p:cNvSpPr>
          <p:nvPr/>
        </p:nvSpPr>
        <p:spPr bwMode="auto">
          <a:xfrm>
            <a:off x="1547813" y="420688"/>
            <a:ext cx="5976937" cy="36988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PRODUÇÃO HOSPITALAR</a:t>
            </a:r>
          </a:p>
        </p:txBody>
      </p:sp>
      <p:sp>
        <p:nvSpPr>
          <p:cNvPr id="4" name="Text Box 180"/>
          <p:cNvSpPr txBox="1">
            <a:spLocks noChangeArrowheads="1"/>
          </p:cNvSpPr>
          <p:nvPr/>
        </p:nvSpPr>
        <p:spPr bwMode="auto">
          <a:xfrm>
            <a:off x="558006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graphicFrame>
        <p:nvGraphicFramePr>
          <p:cNvPr id="7782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77826" name="CorelPhotoPaint.Image.10" r:id="rId4" imgW="1638095" imgH="314286" progId="">
              <p:embed/>
            </p:oleObj>
          </a:graphicData>
        </a:graphic>
      </p:graphicFrame>
      <p:sp>
        <p:nvSpPr>
          <p:cNvPr id="77828" name="Rectangle 28"/>
          <p:cNvSpPr>
            <a:spLocks noChangeArrowheads="1"/>
          </p:cNvSpPr>
          <p:nvPr/>
        </p:nvSpPr>
        <p:spPr bwMode="auto">
          <a:xfrm>
            <a:off x="2009775" y="608013"/>
            <a:ext cx="48895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b="1">
                <a:solidFill>
                  <a:srgbClr val="FFFFFF"/>
                </a:solidFill>
              </a:rPr>
              <a:t>CANAL DE COMUNICAÇÃO EM SAÚDE</a:t>
            </a:r>
            <a:endParaRPr lang="pt-BR" sz="480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77829" name="Rectangle 27"/>
          <p:cNvSpPr>
            <a:spLocks noChangeArrowheads="1"/>
          </p:cNvSpPr>
          <p:nvPr/>
        </p:nvSpPr>
        <p:spPr bwMode="auto">
          <a:xfrm>
            <a:off x="1695450" y="549275"/>
            <a:ext cx="5305425" cy="3905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800"/>
          </a:p>
        </p:txBody>
      </p:sp>
      <p:sp>
        <p:nvSpPr>
          <p:cNvPr id="77830" name="Rectangle 28"/>
          <p:cNvSpPr>
            <a:spLocks noChangeArrowheads="1"/>
          </p:cNvSpPr>
          <p:nvPr/>
        </p:nvSpPr>
        <p:spPr bwMode="auto">
          <a:xfrm>
            <a:off x="1835150" y="549275"/>
            <a:ext cx="4889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b="1">
                <a:solidFill>
                  <a:srgbClr val="FFFFFF"/>
                </a:solidFill>
              </a:rPr>
              <a:t>CANAL DE COMUNICAÇÃO EM SAÚDE</a:t>
            </a:r>
            <a:endParaRPr lang="pt-BR" sz="480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77831" name="CaixaDeTexto 11"/>
          <p:cNvSpPr txBox="1">
            <a:spLocks noChangeArrowheads="1"/>
          </p:cNvSpPr>
          <p:nvPr/>
        </p:nvSpPr>
        <p:spPr bwMode="auto">
          <a:xfrm>
            <a:off x="250825" y="1557338"/>
            <a:ext cx="3097213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Char char="•"/>
            </a:pPr>
            <a:r>
              <a:rPr lang="pt-BR" sz="1600" b="1"/>
              <a:t> Mecanismo de </a:t>
            </a:r>
            <a:r>
              <a:rPr lang="pt-BR" sz="1600" b="1">
                <a:solidFill>
                  <a:srgbClr val="00B050"/>
                </a:solidFill>
              </a:rPr>
              <a:t>participação</a:t>
            </a:r>
            <a:r>
              <a:rPr lang="pt-BR" sz="1600" b="1"/>
              <a:t> e </a:t>
            </a:r>
            <a:r>
              <a:rPr lang="pt-BR" sz="1600" b="1">
                <a:solidFill>
                  <a:srgbClr val="00B050"/>
                </a:solidFill>
              </a:rPr>
              <a:t>comunicação</a:t>
            </a:r>
            <a:r>
              <a:rPr lang="pt-BR" sz="1600" b="1"/>
              <a:t> com a população e gestores, para identificar e acompanhar  a oferta e produção de serviços na saúde.</a:t>
            </a:r>
          </a:p>
          <a:p>
            <a:pPr algn="ctr">
              <a:lnSpc>
                <a:spcPct val="120000"/>
              </a:lnSpc>
              <a:buFont typeface="Arial" charset="0"/>
              <a:buChar char="•"/>
            </a:pPr>
            <a:r>
              <a:rPr lang="pt-BR" sz="1600" b="1"/>
              <a:t> Possibilidade de identificação e </a:t>
            </a:r>
            <a:r>
              <a:rPr lang="pt-BR" sz="1600" b="1">
                <a:solidFill>
                  <a:srgbClr val="00B050"/>
                </a:solidFill>
              </a:rPr>
              <a:t>avaliação</a:t>
            </a:r>
            <a:r>
              <a:rPr lang="pt-BR" sz="1600" b="1"/>
              <a:t> do grau de satisfação da população, em relação aos </a:t>
            </a:r>
            <a:r>
              <a:rPr lang="pt-BR" sz="1600" b="1">
                <a:solidFill>
                  <a:srgbClr val="00B050"/>
                </a:solidFill>
              </a:rPr>
              <a:t>serviços de saúde prestados.</a:t>
            </a:r>
          </a:p>
        </p:txBody>
      </p:sp>
      <p:pic>
        <p:nvPicPr>
          <p:cNvPr id="77832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941888"/>
            <a:ext cx="2433638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83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1341438"/>
            <a:ext cx="54737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69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98690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2088" name="Group 40"/>
          <p:cNvGraphicFramePr>
            <a:graphicFrameLocks noGrp="1"/>
          </p:cNvGraphicFramePr>
          <p:nvPr/>
        </p:nvGraphicFramePr>
        <p:xfrm>
          <a:off x="179388" y="506413"/>
          <a:ext cx="8786812" cy="5799137"/>
        </p:xfrm>
        <a:graphic>
          <a:graphicData uri="http://schemas.openxmlformats.org/drawingml/2006/table">
            <a:tbl>
              <a:tblPr/>
              <a:tblGrid>
                <a:gridCol w="1052512"/>
                <a:gridCol w="606425"/>
                <a:gridCol w="2012950"/>
                <a:gridCol w="1008757"/>
                <a:gridCol w="4106168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Programa 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Ação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Denominação da ação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Resultado Esperado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Ações realizadas no 3º quadrimestre 2013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7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0440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11452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Educação Profissional em Saúde – EFOS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Profissionais capacitados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714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EFOS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Turmas que iniciaram :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11/10 – 01 turma  de 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Agente Comunitário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 Saúde – Concórdia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10/10 – 01 turma  de Agente Comunitário em Saúde – Concórdia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18/10 – 01 turma de Agente Comunitário em Saúde – São Miguel do Oeste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18/10 – 01 turma de Agente Comunitário em Saúde – São José do Cedro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18/10 – 01 turma de Agente Comunitário em Saúde – Mondaí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18/10 – 01 turma de Agente Comunitário em Saúde – Iraceminha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18/10 – 01 turma de Agente Comunitário em Saúde – Descanso</a:t>
                      </a:r>
                    </a:p>
                    <a:p>
                      <a:pPr marL="180975" marR="0" lvl="0" indent="-7143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19/11 – 01 turma de Agente Comunitário em Saúde – Seara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4941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Ampliar a Escola de Formação em Saúde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90 % da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obra concluída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Obra foi reiniciada no 3º quadrimestre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4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99714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43000" y="142875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3099" name="Group 27"/>
          <p:cNvGraphicFramePr>
            <a:graphicFrameLocks noGrp="1"/>
          </p:cNvGraphicFramePr>
          <p:nvPr/>
        </p:nvGraphicFramePr>
        <p:xfrm>
          <a:off x="285750" y="765175"/>
          <a:ext cx="8572500" cy="5357813"/>
        </p:xfrm>
        <a:graphic>
          <a:graphicData uri="http://schemas.openxmlformats.org/drawingml/2006/table">
            <a:tbl>
              <a:tblPr/>
              <a:tblGrid>
                <a:gridCol w="960438"/>
                <a:gridCol w="617537"/>
                <a:gridCol w="1279525"/>
                <a:gridCol w="1071563"/>
                <a:gridCol w="464343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Ações realizadas no 3º quadrimestre 2013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90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0440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4905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Plano de capacitação dos trabalhadores do 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Profissionais capacitados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ESCOLA DE SAÚDE PÚBLICA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Término do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Curso de Ativação para Conselheiros de Saúde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modalidade EAD.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Curso de Pós-Graduação </a:t>
                      </a:r>
                      <a:r>
                        <a:rPr kumimoji="0" lang="pt-B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Lato Sensu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Saúde Mental e Atenção Psicossocial (turma 02):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realização do pregão para contratação de empresa; Publicação do Edital de divulgação do Curso; seleção dos discentes e início das aulas.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Curso de Pós-Graduação </a:t>
                      </a:r>
                      <a:r>
                        <a:rPr kumimoji="0" lang="pt-B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Lato Sensu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 Gestão do Trabalho e  da Educação  na Saúde: (turma 02)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realização do pregão para contratação de empresa; Publicação do Edital de divulgação do Curso e seleção dos discentes.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Continuidade  do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Curso em Terapia Comunitária.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Realização do Pregão Presencial  para contratação de empresa para realização do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Curso de Supervisores  Clínico  Institucionais para Rede de Atenção Psicossocial  Álcool  e Outras Drogas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(Turma 02)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Revista de Saúde Pública de Santa Catarina: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publicação do Volume 06, Nº 04.</a:t>
                      </a:r>
                      <a:endParaRPr kumimoji="0" lang="pt-BR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73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0738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26035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7" name="Group 67"/>
          <p:cNvGraphicFramePr>
            <a:graphicFrameLocks noGrp="1"/>
          </p:cNvGraphicFramePr>
          <p:nvPr/>
        </p:nvGraphicFramePr>
        <p:xfrm>
          <a:off x="214313" y="1052513"/>
          <a:ext cx="8318500" cy="4689475"/>
        </p:xfrm>
        <a:graphic>
          <a:graphicData uri="http://schemas.openxmlformats.org/drawingml/2006/table">
            <a:tbl>
              <a:tblPr/>
              <a:tblGrid>
                <a:gridCol w="996730"/>
                <a:gridCol w="573926"/>
                <a:gridCol w="1592729"/>
                <a:gridCol w="1730267"/>
                <a:gridCol w="3424878"/>
              </a:tblGrid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Programa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Ações realizadas no 3º quadrimestre 2013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0440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4941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Ampliação da Escola de Formação Em Saúde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Escola de saúde implantada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Obra está paralisada desde fevereiro/2013.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3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4987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Manutenção das atividades da escola de formação em saúde - EFOS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Unidade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Contínua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5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6300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Política editorial da secretaria de estado da saúde - 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Informações publicadas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Publicação do Volume 06, nº 4, da Revista de Saúde Pública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6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1762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26035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8" name="Group 34"/>
          <p:cNvGraphicFramePr>
            <a:graphicFrameLocks noGrp="1"/>
          </p:cNvGraphicFramePr>
          <p:nvPr/>
        </p:nvGraphicFramePr>
        <p:xfrm>
          <a:off x="214313" y="1857375"/>
          <a:ext cx="8572500" cy="2603500"/>
        </p:xfrm>
        <a:graphic>
          <a:graphicData uri="http://schemas.openxmlformats.org/drawingml/2006/table">
            <a:tbl>
              <a:tblPr/>
              <a:tblGrid>
                <a:gridCol w="1071570"/>
                <a:gridCol w="785818"/>
                <a:gridCol w="1428760"/>
                <a:gridCol w="1928826"/>
                <a:gridCol w="3357526"/>
              </a:tblGrid>
              <a:tr h="50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Programa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Ações realizadas no 3º quadrimestre 2013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004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0440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6303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Qualificação da formação dos trabalhadores da 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Profissionais capacitados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 – Eventos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 – Servidores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– R$ 4.875,38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Apoio da SES para realização de eventos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Eventos de interesse da Saúde Pública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9383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Implementar a política de ciência e tecnologia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Projetos apoiados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Lançamento do edital projetos  - PPSUS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8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2786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6171" name="Group 27"/>
          <p:cNvGraphicFramePr>
            <a:graphicFrameLocks noGrp="1"/>
          </p:cNvGraphicFramePr>
          <p:nvPr/>
        </p:nvGraphicFramePr>
        <p:xfrm>
          <a:off x="107950" y="549275"/>
          <a:ext cx="8858250" cy="5668963"/>
        </p:xfrm>
        <a:graphic>
          <a:graphicData uri="http://schemas.openxmlformats.org/drawingml/2006/table">
            <a:tbl>
              <a:tblPr/>
              <a:tblGrid>
                <a:gridCol w="960438"/>
                <a:gridCol w="590550"/>
                <a:gridCol w="839787"/>
                <a:gridCol w="1195388"/>
                <a:gridCol w="5272087"/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Programa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Ações realizadas no 3º quadrimestre 2013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95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0440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9384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Política Nacional de Humanização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Ações desenvolvidas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Divisão de Humanização: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Realização de  04 reuniões (03 Itinerantes e  01 Temática) do Colegiado Gestor Estadual de Humanização: com participação de 160 pessoas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T. Ramos , Lages;  M. D. Vargas – Joinville; Comitê Médio Vale - Blumenau e DEPS (ESP)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Conclusão do Curso - 120 horas  - </a:t>
                      </a: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Qualificação para Colegiado Gestor de humanização em SC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- 40 participantes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Continuidade no </a:t>
                      </a: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projeto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“fortalecimento da rede  de saúde  e construção de vínculos por meio do encaminhamento corresponsável” –  para a R. Cegonha.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Visita técnica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HMKB – Itajaí – acompanhamento ações de Humanização e MCD (Florianópolis) – Rede Cegonha.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Realização de 02 encontros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 gestores e trabalhadores de saúde nos municípios : Laguna e Criciúma com participação de 113 pessoas.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na organização da </a:t>
                      </a: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Oficina de Segurança do Paciente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com 45 participantes, total de 08 horas – Florianópolis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Realização da </a:t>
                      </a:r>
                      <a:r>
                        <a:rPr kumimoji="0" lang="pt-B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 Mostra da PNH em SC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com 103 participantes e apresentação de 27 experiências.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3810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16013" y="0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7195" name="Group 27"/>
          <p:cNvGraphicFramePr>
            <a:graphicFrameLocks noGrp="1"/>
          </p:cNvGraphicFramePr>
          <p:nvPr/>
        </p:nvGraphicFramePr>
        <p:xfrm>
          <a:off x="107950" y="476250"/>
          <a:ext cx="8858250" cy="5689600"/>
        </p:xfrm>
        <a:graphic>
          <a:graphicData uri="http://schemas.openxmlformats.org/drawingml/2006/table">
            <a:tbl>
              <a:tblPr/>
              <a:tblGrid>
                <a:gridCol w="960438"/>
                <a:gridCol w="590550"/>
                <a:gridCol w="839787"/>
                <a:gridCol w="1195388"/>
                <a:gridCol w="52720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Programa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Ação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Denominação da ação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Resultado Esperado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Ações realizadas no 3º quadrimestre 2013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5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0440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9384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Política Nacional de Humanização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Ações desenvolvidas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Divisão de Humanização: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Reunião com os membros dos GTH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(Grupo de Trabalho de Humanização) dos hospitais próprios SES – elaboração do plano de ação para 2014 – com 20 participantes.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Participação elaboração de protocolo de classificação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risco da rede cegonha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Criação de grupo de trabalho para a confecção de 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material informativo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visual relacionado ao 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Acolhimento com Classificação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</a:t>
                      </a:r>
                      <a:r>
                        <a:rPr kumimoji="0" lang="pt-BR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Risco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 orientações quanto a Rede Cegonha.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no X Congresso de Bioética 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no  VI Encontro Estadual de Saúde da Família e Encontro Regional do QualiSUS redes.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da III oficina pesquisa avaliativa – curso apoiadores em Porto Alegre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no III Seminário de Assédio Moral Catarinense de prevenção no trabalho.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Participação no Fórum Parlamentar em defesa da Pessoa Idosa – SC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Apresentação (2) ações de Humanização  no estado em reunião com profissionais  do Programa Mais Médicos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834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4834" name="CorelPhotoPaint.Image.10" r:id="rId4" imgW="1638095" imgH="314286" progId="">
              <p:embed/>
            </p:oleObj>
          </a:graphicData>
        </a:graphic>
      </p:graphicFrame>
      <p:sp>
        <p:nvSpPr>
          <p:cNvPr id="466053" name="Text Box 1157"/>
          <p:cNvSpPr txBox="1">
            <a:spLocks noChangeArrowheads="1"/>
          </p:cNvSpPr>
          <p:nvPr/>
        </p:nvSpPr>
        <p:spPr bwMode="auto">
          <a:xfrm>
            <a:off x="1143000" y="142875"/>
            <a:ext cx="7058025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DIRETORIA DE EDUCAÇÃO PERMANENTE</a:t>
            </a:r>
          </a:p>
        </p:txBody>
      </p:sp>
      <p:graphicFrame>
        <p:nvGraphicFramePr>
          <p:cNvPr id="7" name="Group 86"/>
          <p:cNvGraphicFramePr>
            <a:graphicFrameLocks noGrp="1"/>
          </p:cNvGraphicFramePr>
          <p:nvPr/>
        </p:nvGraphicFramePr>
        <p:xfrm>
          <a:off x="214313" y="642938"/>
          <a:ext cx="8715375" cy="5570537"/>
        </p:xfrm>
        <a:graphic>
          <a:graphicData uri="http://schemas.openxmlformats.org/drawingml/2006/table">
            <a:tbl>
              <a:tblPr/>
              <a:tblGrid>
                <a:gridCol w="684536"/>
                <a:gridCol w="633067"/>
                <a:gridCol w="1746512"/>
                <a:gridCol w="1894057"/>
                <a:gridCol w="3757233"/>
              </a:tblGrid>
              <a:tr h="446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Programa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Ações realizadas no 3º quadrimestre 2013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09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0440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9385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Qualificação dos programas de residência médica da 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Número de residentes formados e número de residências instituídas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Total de residentes: 304 na ativa- (338) vagas existentes.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Total de Programas de Residências Médicas instituídos:   35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Solicitação de ampliação de mais 100 vagas novas de programas antigos e novos programas com bolsas federais com </a:t>
                      </a:r>
                      <a:r>
                        <a:rPr kumimoji="0" lang="pt-B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pactuação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na CIB e Termo de Compromisso da SES-SC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Início do processo seletivo médico residente para o ano de 2014. 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6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Implementação de Programas de Residência Multiprofissional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Elaboração de projetos e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pactuações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pela CIB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Nove projetos de residências multiprofissionais planejados e pactuados na CIB, aguardando aprovação nacional e liberação de recursos para bolsas de residência e recursos de custeio dos programas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600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4617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Encargos com estagiários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Estagiários contratados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SETEMBRO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Pagamentos: R$ 129.258,57</a:t>
                      </a: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de Estagiários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231  - Vagas preenchidas: 04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OUTUBRO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Pagamentos: R$ 130.039,88 </a:t>
                      </a: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de Estagiários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236 - Vagas preenchidas: 05 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NOVEMBRO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Pagamentos: R$ 134.802,41</a:t>
                      </a: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de Estagiários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233 - Vagas preenchidas: 03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DEZEMBRO</a:t>
                      </a:r>
                      <a:endParaRPr lang="pt-BR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Pagamentos: R$ 134.179,28</a:t>
                      </a:r>
                    </a:p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de Estagiários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235 - Vagas preenchidas: 02</a:t>
                      </a:r>
                    </a:p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TOTAL: Encargos com estagiários: R$ 528.280,14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85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5858" name="CorelPhotoPaint.Image.10" r:id="rId3" imgW="1638095" imgH="314286" progId="">
              <p:embed/>
            </p:oleObj>
          </a:graphicData>
        </a:graphic>
      </p:graphicFrame>
      <p:sp>
        <p:nvSpPr>
          <p:cNvPr id="505859" name="Text Box 2"/>
          <p:cNvSpPr txBox="1">
            <a:spLocks noChangeArrowheads="1"/>
          </p:cNvSpPr>
          <p:nvPr/>
        </p:nvSpPr>
        <p:spPr bwMode="auto">
          <a:xfrm>
            <a:off x="1116013" y="1628775"/>
            <a:ext cx="7596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 DE VAGAS NA RESIDÊNCIA MÉDICA 2013 </a:t>
            </a:r>
          </a:p>
        </p:txBody>
      </p:sp>
      <p:graphicFrame>
        <p:nvGraphicFramePr>
          <p:cNvPr id="185947" name="Group 1627"/>
          <p:cNvGraphicFramePr>
            <a:graphicFrameLocks noGrp="1"/>
          </p:cNvGraphicFramePr>
          <p:nvPr/>
        </p:nvGraphicFramePr>
        <p:xfrm>
          <a:off x="250825" y="765175"/>
          <a:ext cx="8642350" cy="4489450"/>
        </p:xfrm>
        <a:graphic>
          <a:graphicData uri="http://schemas.openxmlformats.org/drawingml/2006/table">
            <a:tbl>
              <a:tblPr/>
              <a:tblGrid>
                <a:gridCol w="5230813"/>
                <a:gridCol w="458787"/>
                <a:gridCol w="458788"/>
                <a:gridCol w="460375"/>
                <a:gridCol w="411162"/>
                <a:gridCol w="412750"/>
                <a:gridCol w="411163"/>
                <a:gridCol w="798512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UNIDADES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Distribuição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GOVERNADOR CELSO RAMOS - HGCR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INFANTIL JOANA DE GUSMÃO - HIJG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REGIONAL HOMERO DE MIRANDA GOMES - HRHMG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REGIONAL HANS DIETER SCHMIDT - HRHDS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MATERNIDADE CARMELA DUTRA - MCD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MATERNIDADE DARCY VARGAS - MDV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INSTITUTO DE PSIQUIATRIA - IPQ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INSTITUTO DECCARDIOLOGIA- ICSC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NEREU RAMOS - HNR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CEPON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TEREZA RAMOS - HTR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FLORIANÓPOLIS - HF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935" name="Group 1615"/>
          <p:cNvGraphicFramePr>
            <a:graphicFrameLocks noGrp="1"/>
          </p:cNvGraphicFramePr>
          <p:nvPr/>
        </p:nvGraphicFramePr>
        <p:xfrm>
          <a:off x="468313" y="5300663"/>
          <a:ext cx="5532437" cy="1189037"/>
        </p:xfrm>
        <a:graphic>
          <a:graphicData uri="http://schemas.openxmlformats.org/drawingml/2006/table">
            <a:tbl>
              <a:tblPr/>
              <a:tblGrid>
                <a:gridCol w="553243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 - VAGAS OFERECIDAS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ano de 2013, a SES efetou o pagamento total de bolsas de residência médica entre 303 há 306.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Vagas não preenchidas e desistências.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6004" name="Rectangle 1628"/>
          <p:cNvSpPr>
            <a:spLocks noChangeArrowheads="1"/>
          </p:cNvSpPr>
          <p:nvPr/>
        </p:nvSpPr>
        <p:spPr bwMode="auto">
          <a:xfrm>
            <a:off x="5867400" y="5300663"/>
            <a:ext cx="3095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>
                <a:latin typeface="Times New Roman" pitchFamily="18" charset="0"/>
              </a:rPr>
              <a:t>DADOS ATUALIZADOS ATÉ 13.12.2013</a:t>
            </a:r>
          </a:p>
        </p:txBody>
      </p:sp>
      <p:sp>
        <p:nvSpPr>
          <p:cNvPr id="10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Agenda2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571500" y="785813"/>
            <a:ext cx="8101013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092825"/>
          <a:ext cx="9144000" cy="765175"/>
        </p:xfrm>
        <a:graphic>
          <a:graphicData uri="http://schemas.openxmlformats.org/presentationml/2006/ole">
            <p:oleObj spid="_x0000_s3074" name="CorelPhotoPaint.Image.10" r:id="rId5" imgW="1638095" imgH="314286" progId="">
              <p:embed/>
            </p:oleObj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500188"/>
            <a:ext cx="8435975" cy="4143375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pt-BR" smtClean="0">
                <a:latin typeface="Tahoma" pitchFamily="34" charset="0"/>
              </a:rPr>
              <a:t>   </a:t>
            </a:r>
            <a:r>
              <a:rPr lang="pt-BR" b="1" smtClean="0">
                <a:latin typeface="Tahoma" pitchFamily="34" charset="0"/>
              </a:rPr>
              <a:t>As Audiências Públicas de Prestação de Contas da Gestão do SUS atendem ao disposto no Art. 9 do Decreto Federal nº. 1.651 de 28/09/1995 e Lei Complementar nº 141 de 13/01/2012 seção III e Resolução CONASS 459.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625" y="357188"/>
            <a:ext cx="8429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defRPr/>
            </a:pPr>
            <a:r>
              <a:rPr lang="pt-BR" sz="4000" kern="0" dirty="0">
                <a:latin typeface="Tahoma" pitchFamily="34" charset="0"/>
              </a:rPr>
              <a:t>   </a:t>
            </a:r>
            <a:r>
              <a:rPr lang="pt-BR" sz="4000" b="1" kern="0" dirty="0">
                <a:latin typeface="Tahoma" pitchFamily="34" charset="0"/>
              </a:rPr>
              <a:t>BASE LEGAL.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88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6882" name="CorelPhotoPaint.Image.10" r:id="rId3" imgW="1638095" imgH="314286" progId="">
              <p:embed/>
            </p:oleObj>
          </a:graphicData>
        </a:graphic>
      </p:graphicFrame>
      <p:sp>
        <p:nvSpPr>
          <p:cNvPr id="506883" name="Text Box 2"/>
          <p:cNvSpPr txBox="1">
            <a:spLocks noChangeArrowheads="1"/>
          </p:cNvSpPr>
          <p:nvPr/>
        </p:nvSpPr>
        <p:spPr bwMode="auto">
          <a:xfrm>
            <a:off x="1116013" y="1628775"/>
            <a:ext cx="7596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VAGAS NOVAS SOLICITADAS 2014 </a:t>
            </a:r>
          </a:p>
        </p:txBody>
      </p:sp>
      <p:graphicFrame>
        <p:nvGraphicFramePr>
          <p:cNvPr id="185947" name="Group 1627"/>
          <p:cNvGraphicFramePr>
            <a:graphicFrameLocks noGrp="1"/>
          </p:cNvGraphicFramePr>
          <p:nvPr/>
        </p:nvGraphicFramePr>
        <p:xfrm>
          <a:off x="250825" y="765175"/>
          <a:ext cx="8642350" cy="4489450"/>
        </p:xfrm>
        <a:graphic>
          <a:graphicData uri="http://schemas.openxmlformats.org/drawingml/2006/table">
            <a:tbl>
              <a:tblPr/>
              <a:tblGrid>
                <a:gridCol w="5230813"/>
                <a:gridCol w="458787"/>
                <a:gridCol w="458788"/>
                <a:gridCol w="460375"/>
                <a:gridCol w="411162"/>
                <a:gridCol w="412750"/>
                <a:gridCol w="411163"/>
                <a:gridCol w="798512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UNIDADES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Distribuição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GOVERNADOR CELSO RAMOS - HGCR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INFANTIL JOANA DE GUSMÃO - HIJG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REGIONAL HOMERO DE MIRANDA GOMES - HRHMG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REGIONAL HANS DIETER SCHMIDT - HRHDS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MATERNIDADE CARMELA DUTRA - MCD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MATERNIDADE DARCY VARGAS - MDV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INSTITUTO DE PSIQUIATRIA - IPQ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INSTITUTO DECCARDIOLOGIA- ICSC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NEREU RAMOS - HNR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CEPON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TEREZA RAMOS - HTR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FLORIANÓPOLIS - HF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935" name="Group 1615"/>
          <p:cNvGraphicFramePr>
            <a:graphicFrameLocks noGrp="1"/>
          </p:cNvGraphicFramePr>
          <p:nvPr/>
        </p:nvGraphicFramePr>
        <p:xfrm>
          <a:off x="468313" y="5300663"/>
          <a:ext cx="5532437" cy="709612"/>
        </p:xfrm>
        <a:graphic>
          <a:graphicData uri="http://schemas.openxmlformats.org/drawingml/2006/table">
            <a:tbl>
              <a:tblPr/>
              <a:tblGrid>
                <a:gridCol w="553243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VS- VAGAS SOLICITADAS COM BOLSAS DO PRÓ- RESIDÊNCIA-MS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507029" name="Rectangle 1628"/>
          <p:cNvSpPr>
            <a:spLocks noChangeArrowheads="1"/>
          </p:cNvSpPr>
          <p:nvPr/>
        </p:nvSpPr>
        <p:spPr bwMode="auto">
          <a:xfrm>
            <a:off x="5867400" y="5300663"/>
            <a:ext cx="3095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>
                <a:latin typeface="Times New Roman" pitchFamily="18" charset="0"/>
              </a:rPr>
              <a:t>DADOS ATUALIZADOS ATÉ 13.12.2013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7906" name="CorelPhotoPaint.Image.10" r:id="rId3" imgW="1638095" imgH="314286" progId="">
              <p:embed/>
            </p:oleObj>
          </a:graphicData>
        </a:graphic>
      </p:graphicFrame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ESPECIALIDADES NA RESIDÊNCIA MÉDICA 2013 </a:t>
            </a:r>
          </a:p>
        </p:txBody>
      </p:sp>
      <p:sp>
        <p:nvSpPr>
          <p:cNvPr id="507908" name="Text Box 6"/>
          <p:cNvSpPr txBox="1">
            <a:spLocks noChangeArrowheads="1"/>
          </p:cNvSpPr>
          <p:nvPr/>
        </p:nvSpPr>
        <p:spPr bwMode="auto">
          <a:xfrm>
            <a:off x="0" y="476250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16013" y="620713"/>
          <a:ext cx="6696075" cy="5329237"/>
        </p:xfrm>
        <a:graphic>
          <a:graphicData uri="http://schemas.openxmlformats.org/drawingml/2006/table">
            <a:tbl>
              <a:tblPr/>
              <a:tblGrid>
                <a:gridCol w="4417000"/>
                <a:gridCol w="2279743"/>
              </a:tblGrid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 ANESTESIOLOGIA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 CANCEROLOGIA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 CIRURGIA GERAL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 CLÍNICA MÉDICA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 HEMATOLOGIA/HEMOTERAPIA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 MEDICINA INTENSIVA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 NEUROCIRURGIA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 NEUROLOGIA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 OFTALMOLOGIA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 ORTOPEDIA/TRAUMATOLOGIA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6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ORTOPEDIA/ALONGAMENTO ÓSSEO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2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 ORTOPEDIA/COLUNA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 UROLOGIA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 CIRUGIA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 ENDOCRINOLOGIA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 MEDICINA INTENSIVA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8930" name="CorelPhotoPaint.Image.10" r:id="rId3" imgW="1638095" imgH="314286" progId="">
              <p:embed/>
            </p:oleObj>
          </a:graphicData>
        </a:graphic>
      </p:graphicFrame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ESPECIALIDADES NA RESIDÊNCIA MÉDICA 2013 </a:t>
            </a:r>
          </a:p>
        </p:txBody>
      </p:sp>
      <p:sp>
        <p:nvSpPr>
          <p:cNvPr id="508932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8280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500688" y="6308725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16013" y="692150"/>
          <a:ext cx="6985000" cy="5113338"/>
        </p:xfrm>
        <a:graphic>
          <a:graphicData uri="http://schemas.openxmlformats.org/drawingml/2006/table">
            <a:tbl>
              <a:tblPr/>
              <a:tblGrid>
                <a:gridCol w="4606979"/>
                <a:gridCol w="2377797"/>
              </a:tblGrid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 NEONATOLOGIA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 PEDIATRIA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 CANCEROLOGIA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 CARDIOLOGIA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 NUTROLOGIA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22. ACUPUNTURA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43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23. ANGIORRADIOLOGIA E CIRURGIA ENDOVASCULAR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 CIRURGIA VASCULAR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 ORTOPEDIA PEDIÁTRICA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 GASTROENTEROLOGIA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 CARDIOLOGIA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 GINECOLOGIA E OBSTETRÍCIA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 PSIQUIATRIA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30. CIRURGIA CARDIOVASCULAR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31. INFECTOLOGIA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32. CIRURGIA DE CABEÇA E PESCOÇO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33. CANCEROLOGIA CLÍNICA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ATENÇÃO BÁSICA x PROGRAMAÇÃO ANUAL DE SAÚDE</a:t>
            </a:r>
            <a:endParaRPr lang="pt-BR" sz="1800">
              <a:latin typeface="Arial" pitchFamily="34" charset="0"/>
            </a:endParaRPr>
          </a:p>
        </p:txBody>
      </p:sp>
      <p:sp>
        <p:nvSpPr>
          <p:cNvPr id="525314" name="Rectangle 5"/>
          <p:cNvSpPr>
            <a:spLocks noChangeArrowheads="1"/>
          </p:cNvSpPr>
          <p:nvPr/>
        </p:nvSpPr>
        <p:spPr bwMode="auto">
          <a:xfrm>
            <a:off x="0" y="396716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 sz="2400" b="1"/>
              <a:t> </a:t>
            </a:r>
            <a:r>
              <a:rPr lang="pt-BR" sz="2400"/>
              <a:t>Aperfeiçoamento e ampliação da Atenção Básica de saúde</a:t>
            </a:r>
          </a:p>
        </p:txBody>
      </p:sp>
      <p:pic>
        <p:nvPicPr>
          <p:cNvPr id="525315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525317" name="Rectangle 236"/>
          <p:cNvSpPr>
            <a:spLocks noChangeArrowheads="1"/>
          </p:cNvSpPr>
          <p:nvPr/>
        </p:nvSpPr>
        <p:spPr bwMode="auto">
          <a:xfrm>
            <a:off x="0" y="1670050"/>
            <a:ext cx="91440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 sz="2400"/>
              <a:t>Ampliar o acesso da população aos serviços e promover a qualidade, a integralidade, a equidade e a humanização na atenção à saúde.</a:t>
            </a:r>
            <a:endParaRPr lang="pt-BR" sz="2400" b="1"/>
          </a:p>
          <a:p>
            <a:pPr algn="ctr" eaLnBrk="0" hangingPunct="0"/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ATENÇÃO BÁSICA x PROGRAMAÇÃO ANUAL DE SAÚDE</a:t>
            </a:r>
            <a:endParaRPr lang="pt-BR" sz="1800">
              <a:latin typeface="Arial" pitchFamily="34" charset="0"/>
            </a:endParaRPr>
          </a:p>
        </p:txBody>
      </p:sp>
      <p:sp>
        <p:nvSpPr>
          <p:cNvPr id="526338" name="Rectangle 4"/>
          <p:cNvSpPr>
            <a:spLocks noChangeArrowheads="1"/>
          </p:cNvSpPr>
          <p:nvPr/>
        </p:nvSpPr>
        <p:spPr bwMode="auto">
          <a:xfrm>
            <a:off x="0" y="1412875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 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 Ampliar o valor do Cofinanciamento da Atenção Básica de saúde, com incrementos anuais.</a:t>
            </a:r>
          </a:p>
        </p:txBody>
      </p:sp>
      <p:pic>
        <p:nvPicPr>
          <p:cNvPr id="526339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89177" name="Group 89"/>
          <p:cNvGraphicFramePr>
            <a:graphicFrameLocks noGrp="1"/>
          </p:cNvGraphicFramePr>
          <p:nvPr/>
        </p:nvGraphicFramePr>
        <p:xfrm>
          <a:off x="250825" y="2420938"/>
          <a:ext cx="8642350" cy="3568700"/>
        </p:xfrm>
        <a:graphic>
          <a:graphicData uri="http://schemas.openxmlformats.org/drawingml/2006/table">
            <a:tbl>
              <a:tblPr/>
              <a:tblGrid>
                <a:gridCol w="2038350"/>
                <a:gridCol w="2203450"/>
                <a:gridCol w="1933575"/>
                <a:gridCol w="595313"/>
                <a:gridCol w="595312"/>
                <a:gridCol w="544513"/>
                <a:gridCol w="7318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AÇÃO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META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1º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Apoiar a implantação e manutenção das Equipes de Estratégia de Saúde da Família - ESF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 Equipes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Nº de Equipes Implantadas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Cofinanciar os Núcleos de Apoio à Saúde da Família - NASF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 equipes de NASF implantadas no Estado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Nº de equipes habilitadas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147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174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196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Premiar municípios com melhor desempenho na Avaliação Municipal da Atenção Básica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Premiar 22 municípios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Nº de equipes Premiadas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Premiação das experiências exitosas das equipes da ESF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 equipes de ESF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Nº de equipes Premiadas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ATENÇÃO BÁSICA x PROGRAMAÇÃO ANUAL DE SAÚDE</a:t>
            </a:r>
            <a:endParaRPr lang="pt-BR" sz="3200" dirty="0">
              <a:latin typeface="Arial" pitchFamily="34" charset="0"/>
            </a:endParaRPr>
          </a:p>
        </p:txBody>
      </p:sp>
      <p:sp>
        <p:nvSpPr>
          <p:cNvPr id="527362" name="Rectangle 4"/>
          <p:cNvSpPr>
            <a:spLocks noChangeArrowheads="1"/>
          </p:cNvSpPr>
          <p:nvPr/>
        </p:nvSpPr>
        <p:spPr bwMode="auto">
          <a:xfrm>
            <a:off x="0" y="18129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r>
              <a:rPr lang="pt-BR" sz="1600"/>
              <a:t> Expandir e qualificar a rede extra hospitalar efetiva (serviços residenciais terapêuticos, Centros de convivência e CAPS)</a:t>
            </a:r>
          </a:p>
        </p:txBody>
      </p:sp>
      <p:pic>
        <p:nvPicPr>
          <p:cNvPr id="527363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61038" y="6308725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371757" name="Group 45"/>
          <p:cNvGraphicFramePr>
            <a:graphicFrameLocks noGrp="1"/>
          </p:cNvGraphicFramePr>
          <p:nvPr/>
        </p:nvGraphicFramePr>
        <p:xfrm>
          <a:off x="250825" y="2852738"/>
          <a:ext cx="8675688" cy="2895600"/>
        </p:xfrm>
        <a:graphic>
          <a:graphicData uri="http://schemas.openxmlformats.org/drawingml/2006/table">
            <a:tbl>
              <a:tblPr/>
              <a:tblGrid>
                <a:gridCol w="2362200"/>
                <a:gridCol w="1271588"/>
                <a:gridCol w="1400175"/>
                <a:gridCol w="806450"/>
                <a:gridCol w="806450"/>
                <a:gridCol w="744537"/>
                <a:gridCol w="128428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visita aos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para incentivar a cria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ão de Servi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Residencial Terapêutico - SRT e a adesão ao Programa de Volta para Casa - PVC.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visitados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visita aos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para incentivar a cria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ão de CAPS em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com mais de 20.000 hab.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munic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visitados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7399" name="Rectangle 6"/>
          <p:cNvSpPr>
            <a:spLocks noChangeArrowheads="1"/>
          </p:cNvSpPr>
          <p:nvPr/>
        </p:nvSpPr>
        <p:spPr bwMode="auto">
          <a:xfrm>
            <a:off x="0" y="1071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800" b="1"/>
              <a:t>DIRETRIZ</a:t>
            </a:r>
          </a:p>
          <a:p>
            <a:pPr algn="ctr"/>
            <a:r>
              <a:rPr lang="pt-BR" sz="1800" b="1"/>
              <a:t> </a:t>
            </a:r>
            <a:r>
              <a:rPr lang="pt-BR" sz="1800"/>
              <a:t>Aperfeiçoamento e ampliação das intervenções específicas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ATENÇÃO BÁSICA x PROGRAMAÇÃO ANUAL DE SAÚDE</a:t>
            </a:r>
            <a:endParaRPr lang="pt-BR" sz="3200" dirty="0">
              <a:latin typeface="Arial" pitchFamily="34" charset="0"/>
            </a:endParaRPr>
          </a:p>
        </p:txBody>
      </p:sp>
      <p:sp>
        <p:nvSpPr>
          <p:cNvPr id="528386" name="Rectangle 6"/>
          <p:cNvSpPr>
            <a:spLocks noChangeArrowheads="1"/>
          </p:cNvSpPr>
          <p:nvPr/>
        </p:nvSpPr>
        <p:spPr bwMode="auto">
          <a:xfrm>
            <a:off x="0" y="13477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800" b="1"/>
              <a:t>DIRETRIZ</a:t>
            </a:r>
          </a:p>
          <a:p>
            <a:pPr algn="ctr"/>
            <a:r>
              <a:rPr lang="pt-BR" sz="1800" b="1"/>
              <a:t> </a:t>
            </a:r>
          </a:p>
          <a:p>
            <a:pPr algn="ctr"/>
            <a:r>
              <a:rPr lang="pt-BR" sz="1800"/>
              <a:t>Estruturação de serviços para conformação de redes de atenção à saúde.</a:t>
            </a:r>
          </a:p>
        </p:txBody>
      </p:sp>
      <p:sp>
        <p:nvSpPr>
          <p:cNvPr id="528387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/>
              <a:t>OBJETIVO ESPECÍFICO</a:t>
            </a:r>
          </a:p>
          <a:p>
            <a:pPr algn="ctr"/>
            <a:endParaRPr lang="pt-BR" sz="1800" b="1"/>
          </a:p>
          <a:p>
            <a:pPr algn="ctr"/>
            <a:r>
              <a:rPr lang="pt-BR" sz="1600"/>
              <a:t> </a:t>
            </a:r>
            <a:r>
              <a:rPr lang="pt-BR" sz="1800"/>
              <a:t>Implantar a rede cegonha.</a:t>
            </a:r>
          </a:p>
        </p:txBody>
      </p:sp>
      <p:graphicFrame>
        <p:nvGraphicFramePr>
          <p:cNvPr id="218202" name="Group 90"/>
          <p:cNvGraphicFramePr>
            <a:graphicFrameLocks noGrp="1"/>
          </p:cNvGraphicFramePr>
          <p:nvPr/>
        </p:nvGraphicFramePr>
        <p:xfrm>
          <a:off x="827088" y="3500438"/>
          <a:ext cx="7632700" cy="2193925"/>
        </p:xfrm>
        <a:graphic>
          <a:graphicData uri="http://schemas.openxmlformats.org/drawingml/2006/table">
            <a:tbl>
              <a:tblPr/>
              <a:tblGrid>
                <a:gridCol w="3214687"/>
                <a:gridCol w="1179513"/>
                <a:gridCol w="1276350"/>
                <a:gridCol w="596900"/>
                <a:gridCol w="598487"/>
                <a:gridCol w="766763"/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1º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2º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3º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rgbClr val="5E7647"/>
                        </a:gs>
                      </a:gsLst>
                      <a:lin ang="5400000" scaled="1"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Elaborar projeto da rede cegonha para 02 macrorregiões.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02 Projetos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Nº de projeto elaborado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Prestar suporte às Regiões de Saúde no que se refere à Rede Cegonha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04 oficinas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º oficinas realizadas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8418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761038" y="6308725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20162" name="CorelPhotoPaint.Image.10" r:id="rId4" imgW="1638095" imgH="314286" progId="">
              <p:embed/>
            </p:oleObj>
          </a:graphicData>
        </a:graphic>
      </p:graphicFrame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ATENÇÃO BÁSICA</a:t>
            </a:r>
          </a:p>
        </p:txBody>
      </p:sp>
      <p:sp>
        <p:nvSpPr>
          <p:cNvPr id="220165" name="CaixaDeTexto 7"/>
          <p:cNvSpPr txBox="1">
            <a:spLocks noChangeArrowheads="1"/>
          </p:cNvSpPr>
          <p:nvPr/>
        </p:nvSpPr>
        <p:spPr bwMode="auto">
          <a:xfrm>
            <a:off x="0" y="692150"/>
            <a:ext cx="9144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CAPACIDADE INSTALADA</a:t>
            </a:r>
          </a:p>
          <a:p>
            <a:pPr algn="ctr"/>
            <a:endParaRPr lang="pt-BR" sz="2400" b="1"/>
          </a:p>
          <a:p>
            <a:pPr>
              <a:buFont typeface="Arial" charset="0"/>
              <a:buChar char="•"/>
            </a:pPr>
            <a:r>
              <a:rPr lang="pt-BR" sz="2400" b="1"/>
              <a:t> </a:t>
            </a:r>
            <a:r>
              <a:rPr lang="pt-BR" sz="2400"/>
              <a:t>1526 Equipes de Saúde da Família</a:t>
            </a:r>
          </a:p>
          <a:p>
            <a:pPr>
              <a:buFont typeface="Arial" charset="0"/>
              <a:buChar char="•"/>
            </a:pPr>
            <a:r>
              <a:rPr lang="pt-BR" sz="2400"/>
              <a:t>   945 Equipes de Saúde Bucal</a:t>
            </a:r>
          </a:p>
          <a:p>
            <a:pPr>
              <a:buFont typeface="Arial" charset="0"/>
              <a:buChar char="•"/>
            </a:pPr>
            <a:r>
              <a:rPr lang="pt-BR" sz="2400"/>
              <a:t>  43 Centros de Especialidades Odontológicas</a:t>
            </a:r>
          </a:p>
          <a:p>
            <a:pPr>
              <a:buFont typeface="Arial" charset="0"/>
              <a:buChar char="•"/>
            </a:pPr>
            <a:r>
              <a:rPr lang="pt-BR" sz="2400"/>
              <a:t>   12 Núcleos de Apoio à Saúde da Família SC I</a:t>
            </a:r>
          </a:p>
          <a:p>
            <a:pPr>
              <a:buFont typeface="Arial" charset="0"/>
              <a:buChar char="•"/>
            </a:pPr>
            <a:r>
              <a:rPr lang="pt-BR" sz="2400"/>
              <a:t>  83 Núcleos de Apoio à Saúde da Família SC II</a:t>
            </a:r>
          </a:p>
          <a:p>
            <a:pPr>
              <a:buFont typeface="Arial" charset="0"/>
              <a:buChar char="•"/>
            </a:pPr>
            <a:r>
              <a:rPr lang="pt-BR" sz="2400"/>
              <a:t>  55 Núcleos de Apoio à Saúde da Família Fed. I</a:t>
            </a:r>
          </a:p>
          <a:p>
            <a:pPr>
              <a:buFont typeface="Arial" charset="0"/>
              <a:buChar char="•"/>
            </a:pPr>
            <a:r>
              <a:rPr lang="pt-BR" sz="2400"/>
              <a:t>  37 Núcleos de Apoio à Saúde da Família Fed. II</a:t>
            </a:r>
          </a:p>
          <a:p>
            <a:pPr>
              <a:buFont typeface="Arial" charset="0"/>
              <a:buChar char="•"/>
            </a:pPr>
            <a:r>
              <a:rPr lang="pt-BR" sz="2400"/>
              <a:t>  09 Núcleos de Apoio à Saúde da Família Fed. III</a:t>
            </a:r>
          </a:p>
          <a:p>
            <a:pPr>
              <a:buFont typeface="Arial" charset="0"/>
              <a:buChar char="•"/>
            </a:pPr>
            <a:r>
              <a:rPr lang="pt-BR" sz="2400"/>
              <a:t>   87 Centros de Atenção Psicossocial</a:t>
            </a:r>
          </a:p>
          <a:p>
            <a:pPr algn="ctr">
              <a:buFont typeface="Arial" charset="0"/>
              <a:buChar char="•"/>
            </a:pPr>
            <a:endParaRPr lang="pt-BR" sz="2400"/>
          </a:p>
          <a:p>
            <a:pPr algn="ctr"/>
            <a:r>
              <a:rPr lang="pt-BR" sz="2400" b="1"/>
              <a:t>75,15% de Cobertura  Populacional com a Estratégia Saúde da Família em Santa Catarina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9218" name="CorelPhotoPaint.Image.10" r:id="rId3" imgW="1638095" imgH="314286" progId="">
              <p:embed/>
            </p:oleObj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976938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INTERNAÇÃO POR CAUSAS SENSIVEIS A ATENÇÃO BÁSICA 2013</a:t>
            </a:r>
          </a:p>
          <a:p>
            <a:pPr algn="ctr" eaLnBrk="0" hangingPunct="0"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12875"/>
            <a:ext cx="78486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42988" y="5589588"/>
          <a:ext cx="973137" cy="238125"/>
        </p:xfrm>
        <a:graphic>
          <a:graphicData uri="http://schemas.openxmlformats.org/drawingml/2006/table">
            <a:tbl>
              <a:tblPr/>
              <a:tblGrid>
                <a:gridCol w="9731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Fonte: SIH/SUS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0242" name="CorelPhotoPaint.Image.10" r:id="rId3" imgW="1638095" imgH="314286" progId="">
              <p:embed/>
            </p:oleObj>
          </a:graphicData>
        </a:graphic>
      </p:graphicFrame>
      <p:sp>
        <p:nvSpPr>
          <p:cNvPr id="4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INTERNAÇÃO POR CAUSAS SENSIVEIS A ATENÇÃO BÁSICA 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2008-2013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857250"/>
            <a:ext cx="8429625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375" y="5929313"/>
          <a:ext cx="2247900" cy="190500"/>
        </p:xfrm>
        <a:graphic>
          <a:graphicData uri="http://schemas.openxmlformats.org/drawingml/2006/table">
            <a:tbl>
              <a:tblPr/>
              <a:tblGrid>
                <a:gridCol w="2247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SIH/SUS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 rot="-1046868">
            <a:off x="600075" y="1585913"/>
            <a:ext cx="7793038" cy="255905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5400" b="1">
                <a:solidFill>
                  <a:schemeClr val="bg1"/>
                </a:solidFill>
                <a:latin typeface="Tahoma" pitchFamily="34" charset="0"/>
              </a:rPr>
              <a:t>SUPERINTENDÊNCIA DE GESTÃO ADMINISTRATIVA</a:t>
            </a:r>
          </a:p>
        </p:txBody>
      </p:sp>
      <p:graphicFrame>
        <p:nvGraphicFramePr>
          <p:cNvPr id="409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098" name="CorelPhotoPaint.Image.10" r:id="rId3" imgW="1638095" imgH="3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2"/>
          <p:cNvSpPr>
            <a:spLocks noChangeArrowheads="1"/>
          </p:cNvSpPr>
          <p:nvPr/>
        </p:nvSpPr>
        <p:spPr bwMode="auto">
          <a:xfrm>
            <a:off x="0" y="0"/>
            <a:ext cx="9144000" cy="42068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GERÊNCIA DE AUDITORIA - GEAUD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76400" y="685800"/>
            <a:ext cx="582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Setembro a Dezembro/2013 – 3º QUADRIMESTRE</a:t>
            </a:r>
          </a:p>
        </p:txBody>
      </p:sp>
      <p:sp>
        <p:nvSpPr>
          <p:cNvPr id="535555" name="Text Box 4"/>
          <p:cNvSpPr txBox="1">
            <a:spLocks noChangeArrowheads="1"/>
          </p:cNvSpPr>
          <p:nvPr/>
        </p:nvSpPr>
        <p:spPr bwMode="auto">
          <a:xfrm>
            <a:off x="285750" y="2500313"/>
            <a:ext cx="8496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u="sng"/>
              <a:t> </a:t>
            </a:r>
            <a:r>
              <a:rPr lang="pt-BR" sz="1000" b="1" u="sng"/>
              <a:t>PROCESSOS NOVOS:</a:t>
            </a:r>
            <a:r>
              <a:rPr lang="pt-BR" sz="1000"/>
              <a:t> referente aos processos de auditoria que foram iniciados no período, procedentes do Ministério da Saúde, demanda espontânea de usuários, ouvidoria, Regionais de Saúde, Secretarias Municipais de Saúde.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b="1" u="sng"/>
              <a:t> PROCESSOS CONCLUÍDOS E ARQUIVADOS</a:t>
            </a:r>
            <a:r>
              <a:rPr lang="pt-BR" sz="1000" u="sng"/>
              <a:t>:</a:t>
            </a:r>
            <a:r>
              <a:rPr lang="pt-BR" sz="1000"/>
              <a:t> referente a todos os processos que foram apurados e concluídos, no período.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b="1" u="sng"/>
              <a:t> PROCESSOS ENCAMINHADOS AO MINISTÉRIO PÚBLICO:</a:t>
            </a:r>
            <a:r>
              <a:rPr lang="pt-BR" sz="1000"/>
              <a:t> processos que apresentaram irregularidades passíveis de serem encaminhados para apuração pelo Ministério Público, de acordo com o Programa de Combate à Abusividade de Cobrança no Sistema Único de Saúde.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u="sng"/>
              <a:t> </a:t>
            </a:r>
            <a:r>
              <a:rPr lang="pt-BR" sz="1000" b="1" u="sng"/>
              <a:t>PROCESSOS ENCAMINHADOS A ÓRGÃO DE CLASSE:</a:t>
            </a:r>
            <a:r>
              <a:rPr lang="pt-BR" sz="1000"/>
              <a:t> se referem à denúncias que envolvem a atuação de profissionais de saúde, sendo encaminhados para o respectivo conselho profissional.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b="1"/>
              <a:t> </a:t>
            </a:r>
            <a:r>
              <a:rPr lang="pt-BR" sz="1000" b="1" u="sng"/>
              <a:t>ADVERTÊNCIAS EMITIDAS:</a:t>
            </a:r>
            <a:r>
              <a:rPr lang="pt-BR" sz="1000"/>
              <a:t> encaminhadas a prestadores de serviços ao SUS, por irregularidades referentes à cobrança e atendimento.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000" b="1" u="sng"/>
              <a:t>TERMO DE AJUSTE SANITÁRIO – TAS</a:t>
            </a:r>
            <a:r>
              <a:rPr lang="pt-BR" sz="1000"/>
              <a:t>: Firmados com municípios, para correção de impropriedades verificadas em auditorias realizadas nos Fundos Municipais de Saúde.</a:t>
            </a:r>
          </a:p>
        </p:txBody>
      </p:sp>
      <p:sp>
        <p:nvSpPr>
          <p:cNvPr id="535556" name="Rectangle 5"/>
          <p:cNvSpPr>
            <a:spLocks noChangeArrowheads="1"/>
          </p:cNvSpPr>
          <p:nvPr/>
        </p:nvSpPr>
        <p:spPr bwMode="auto">
          <a:xfrm>
            <a:off x="357188" y="5715000"/>
            <a:ext cx="8305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sz="1000"/>
              <a:t> </a:t>
            </a:r>
            <a:r>
              <a:rPr lang="pt-BR" sz="1000" b="1" u="sng"/>
              <a:t>GLOSAS EFETUADAS:</a:t>
            </a:r>
            <a:r>
              <a:rPr lang="pt-BR" sz="1000"/>
              <a:t> descontos em processamentos do SIH/SUS referentes à irregularidades apontadas em auditoria em prestadores hospitalares.</a:t>
            </a:r>
          </a:p>
          <a:p>
            <a:pPr algn="just" eaLnBrk="0" hangingPunct="0">
              <a:spcBef>
                <a:spcPct val="50000"/>
              </a:spcBef>
            </a:pPr>
            <a:endParaRPr lang="pt-BR" sz="1200" b="1" i="1"/>
          </a:p>
        </p:txBody>
      </p:sp>
      <p:graphicFrame>
        <p:nvGraphicFramePr>
          <p:cNvPr id="15434" name="Group 74"/>
          <p:cNvGraphicFramePr>
            <a:graphicFrameLocks noGrp="1"/>
          </p:cNvGraphicFramePr>
          <p:nvPr/>
        </p:nvGraphicFramePr>
        <p:xfrm>
          <a:off x="395288" y="4572000"/>
          <a:ext cx="1604962" cy="1071563"/>
        </p:xfrm>
        <a:graphic>
          <a:graphicData uri="http://schemas.openxmlformats.org/drawingml/2006/table">
            <a:tbl>
              <a:tblPr/>
              <a:tblGrid>
                <a:gridCol w="1604944"/>
              </a:tblGrid>
              <a:tr h="5233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GLOSAS EFETUADAS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482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R$ 8.634,32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2" name="Group 72"/>
          <p:cNvGraphicFramePr>
            <a:graphicFrameLocks noGrp="1"/>
          </p:cNvGraphicFramePr>
          <p:nvPr/>
        </p:nvGraphicFramePr>
        <p:xfrm>
          <a:off x="2214563" y="4429125"/>
          <a:ext cx="1444625" cy="1219200"/>
        </p:xfrm>
        <a:graphic>
          <a:graphicData uri="http://schemas.openxmlformats.org/drawingml/2006/table">
            <a:tbl>
              <a:tblPr/>
              <a:tblGrid>
                <a:gridCol w="1444621"/>
              </a:tblGrid>
              <a:tr h="7715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 TRIBUNAL DE CONTAS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1" name="Group 71"/>
          <p:cNvGraphicFramePr>
            <a:graphicFrameLocks noGrp="1"/>
          </p:cNvGraphicFramePr>
          <p:nvPr/>
        </p:nvGraphicFramePr>
        <p:xfrm>
          <a:off x="6072188" y="4437063"/>
          <a:ext cx="2597150" cy="1217612"/>
        </p:xfrm>
        <a:graphic>
          <a:graphicData uri="http://schemas.openxmlformats.org/drawingml/2006/table">
            <a:tbl>
              <a:tblPr/>
              <a:tblGrid>
                <a:gridCol w="2597140"/>
              </a:tblGrid>
              <a:tr h="7199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AUDITORIAS E VISTORIAS REALIZADAS </a:t>
                      </a: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“IN LOCO”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PELA EQUIPE CENTRAL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86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23" name="Group 63"/>
          <p:cNvGraphicFramePr>
            <a:graphicFrameLocks noGrp="1"/>
          </p:cNvGraphicFramePr>
          <p:nvPr/>
        </p:nvGraphicFramePr>
        <p:xfrm>
          <a:off x="381000" y="1143000"/>
          <a:ext cx="7010400" cy="1285875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  <a:gridCol w="1447800"/>
                <a:gridCol w="1447800"/>
                <a:gridCol w="14478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NOVOS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CONCLUÍDOS E ARQUIVADOS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 MINISTÉRIO PÚBLICO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AOS ÓRGÃOS DE CLASSE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NOTIFICAÇÕES/ADVERTÊNCIAS EMITIDAS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629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25" name="Group 65"/>
          <p:cNvGraphicFramePr>
            <a:graphicFrameLocks noGrp="1"/>
          </p:cNvGraphicFramePr>
          <p:nvPr/>
        </p:nvGraphicFramePr>
        <p:xfrm>
          <a:off x="7467600" y="1143000"/>
          <a:ext cx="1295400" cy="1304925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803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EM ANDAMENTO ATÉ 31/08/13 (ACUMULADO)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82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589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5609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13" name="Group 74"/>
          <p:cNvGraphicFramePr>
            <a:graphicFrameLocks noGrp="1"/>
          </p:cNvGraphicFramePr>
          <p:nvPr/>
        </p:nvGraphicFramePr>
        <p:xfrm>
          <a:off x="3857625" y="4429125"/>
          <a:ext cx="1857375" cy="1214438"/>
        </p:xfrm>
        <a:graphic>
          <a:graphicData uri="http://schemas.openxmlformats.org/drawingml/2006/table">
            <a:tbl>
              <a:tblPr/>
              <a:tblGrid>
                <a:gridCol w="1857388"/>
              </a:tblGrid>
              <a:tr h="763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TERMO DE AJUSTE SANITÁRIO – TAS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51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77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4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GERÊNCIA DE CONTROLE E AVALIAÇÃO DO SISTEMA  GECOA</a:t>
            </a: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900113" y="981075"/>
            <a:ext cx="7056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PRODUÇÃO AMBULATORIAL NO ESTADO - </a:t>
            </a: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3º QUADRIMESTRE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47813" y="1484313"/>
          <a:ext cx="5799137" cy="1190625"/>
        </p:xfrm>
        <a:graphic>
          <a:graphicData uri="http://schemas.openxmlformats.org/drawingml/2006/table">
            <a:tbl>
              <a:tblPr/>
              <a:tblGrid>
                <a:gridCol w="1764004"/>
                <a:gridCol w="2285187"/>
                <a:gridCol w="1750641"/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TIPO DE GESTÃO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QUANTIDADE APROVADA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VALOR APROVADA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GESTÃO MUNICIPAL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28.989.274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R$ 110.955.000,12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GESTÃO ESTADUAL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18.779.570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R$ 76.837.463,02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47.768.844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R$ 187.792.463,14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58888" y="2852738"/>
          <a:ext cx="6486525" cy="3035300"/>
        </p:xfrm>
        <a:graphic>
          <a:graphicData uri="http://schemas.openxmlformats.org/drawingml/2006/table">
            <a:tbl>
              <a:tblPr/>
              <a:tblGrid>
                <a:gridCol w="2664296"/>
                <a:gridCol w="2186550"/>
                <a:gridCol w="1635053"/>
              </a:tblGrid>
              <a:tr h="28803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TIPO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PRESTADOR 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QUANTIDADE APROVADA 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VALOR APROVADA 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PRIVADO COM FINS LUCRATIVOS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4.061.008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R$ 42.717.891,54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PRIVADO OPTANTE PELO SIMPLES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813.203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R$ 6.535.292,61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PÚBLICO FEDERAL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256.931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R$ 3.956.218,67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PÚBLICO ESTADUAL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16.505.943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R$ 31.595.184,01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PÚBLICO MUNICIPAL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23.346.296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R$ 32.291.695,11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PRIVADO SEM FINS LUCRATIVOS 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571.770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R$ 9.114.958,20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271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FILANTRÓPICO COM CNAS VÁLIDO/SINDICATO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2.213.693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R$ 61.581.223,00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9108" marR="9108" marT="9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47.768.844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R$ 187.792.463,14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1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900113" y="1052513"/>
            <a:ext cx="7056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PRODUÇÃO HOSPITALAR NO ESTADO - </a:t>
            </a: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3º QUADRIMESTRE</a:t>
            </a:r>
          </a:p>
        </p:txBody>
      </p:sp>
      <p:sp>
        <p:nvSpPr>
          <p:cNvPr id="6" name="Text Box 1157"/>
          <p:cNvSpPr txBox="1">
            <a:spLocks noChangeArrowheads="1"/>
          </p:cNvSpPr>
          <p:nvPr/>
        </p:nvSpPr>
        <p:spPr bwMode="auto">
          <a:xfrm>
            <a:off x="1116013" y="188913"/>
            <a:ext cx="7058025" cy="6413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GERÊNCIA DE CONTROLE E AVALIAÇÃO DO SISTEMA  GECOA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51050" y="1557338"/>
          <a:ext cx="5029200" cy="990600"/>
        </p:xfrm>
        <a:graphic>
          <a:graphicData uri="http://schemas.openxmlformats.org/drawingml/2006/table">
            <a:tbl>
              <a:tblPr/>
              <a:tblGrid>
                <a:gridCol w="1981200"/>
                <a:gridCol w="1460500"/>
                <a:gridCol w="1587500"/>
              </a:tblGrid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TIPO DE GESTÃO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INTERNAÇÕES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GESTÃO MUNICIPAL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66.537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R$ 115.443.877,45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GESTÃO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72.933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R$ 83.514.606,51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139.470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R$ 198.958.483,96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827088" y="3068638"/>
          <a:ext cx="7605712" cy="2192337"/>
        </p:xfrm>
        <a:graphic>
          <a:graphicData uri="http://schemas.openxmlformats.org/drawingml/2006/table">
            <a:tbl>
              <a:tblPr/>
              <a:tblGrid>
                <a:gridCol w="3816424"/>
                <a:gridCol w="2085266"/>
                <a:gridCol w="1704072"/>
              </a:tblGrid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TIPO PRESTADOR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INTERNAÇÕES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CONTRATADO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4.429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3.637.223,61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FEDERAL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</a:t>
                      </a:r>
                      <a:r>
                        <a:rPr lang="pt-BR" sz="13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4.718.038,15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ESTADUAL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31.030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</a:t>
                      </a:r>
                      <a:r>
                        <a:rPr lang="pt-BR" sz="13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44.069.226,11</a:t>
                      </a:r>
                      <a:endParaRPr lang="pt-BR" sz="13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MUNICIPAL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8.166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</a:t>
                      </a:r>
                      <a:r>
                        <a:rPr lang="pt-BR" sz="13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11.903.007,18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FILANTRÓPICO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13.826.049,44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FILANTRÓPICO ISENTO TRIBUTOS E CONTRATOS SOCIAIS</a:t>
                      </a:r>
                    </a:p>
                  </a:txBody>
                  <a:tcPr marL="342900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78.084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$ </a:t>
                      </a:r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120.804.939,47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139.470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R$ 198.958.483,96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GERÊNCIA DE CONTROLE E AVALIAÇÃO DO SISTEMA  GECOA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5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8" y="0"/>
          <a:ext cx="9036050" cy="6019800"/>
        </p:xfrm>
        <a:graphic>
          <a:graphicData uri="http://schemas.openxmlformats.org/drawingml/2006/table">
            <a:tbl>
              <a:tblPr/>
              <a:tblGrid>
                <a:gridCol w="6831012"/>
                <a:gridCol w="2205038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ORGANIZAÇÃO POR SUB GRUPO - TABELA SIGTAP – PRODUÇÃO HOSPITALAR 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QUANTIDADE APROVADA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0201 Coleta de material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125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0209 Diagnóstico por endoscopia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157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0211 Métodos diagnósticos em especialidades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0301 Consultas / Atendimentos / Acompanhamentos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2.184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0303 Tratamentos clínicos (outras especialidades)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55.474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0304 Tratamento em oncologia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4.596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0305 Tratamento em nefrologia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3.094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0308 Tratamento de lesões, envenenamentos e outros, decorrentes de causas externas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1.815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0310 Parto e nascimento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9.239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0401 Pequenas cirurgias e cirurgias de pele, tecido subcutâneo e mucosa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1.156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0402 Cirurgia de glândulas endócrinas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191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0403 Cirurgia do sistema nervoso central e periférico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1.580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0404 Cirurgia das vias aéreas superiores, da face, da cabeça e do pescoço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2.460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0405 Cirurgia do aparelho da visão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841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0406 Cirurgia do aparelho circulatório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5.366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0407 Cirurgia do aparelho digestivo, orgãos anexos e parede abdominal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10.215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0408 Cirurgia do sistema osteomuscular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9.234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0409 Cirurgia do aparelho geniturinário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6.504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0410 Cirurgia de mama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375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0411 Cirurgia obstétrica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10.252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0412 Cirurgia torácica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904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0413 Cirurgia reparadora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0414 Bucomaxilofacial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139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0415 Outras cirurgias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10.132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0416 Cirurgia em oncologia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1.802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0503 Ações relacionadas à doação de orgãos e tecidos para transplante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299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0505 Transplante de orgãos, tecidos e células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222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0506 Acompanhamento e intercorrências no pré e pós-transplante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380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</a:txBody>
                  <a:tcPr marL="6740" marR="6740" marT="674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139.470</a:t>
                      </a:r>
                    </a:p>
                  </a:txBody>
                  <a:tcPr marL="6740" marR="6740" marT="6740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49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231509" name="Group 85"/>
          <p:cNvGraphicFramePr>
            <a:graphicFrameLocks noGrp="1"/>
          </p:cNvGraphicFramePr>
          <p:nvPr/>
        </p:nvGraphicFramePr>
        <p:xfrm>
          <a:off x="0" y="-26988"/>
          <a:ext cx="9144000" cy="5919788"/>
        </p:xfrm>
        <a:graphic>
          <a:graphicData uri="http://schemas.openxmlformats.org/drawingml/2006/table">
            <a:tbl>
              <a:tblPr/>
              <a:tblGrid>
                <a:gridCol w="7067550"/>
                <a:gridCol w="207645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ORGANIZAÇÃO POR SUB GRUPO - TABELA SIGTAP – PRODUÇÃO AMBULATORIAL</a:t>
                      </a:r>
                    </a:p>
                  </a:txBody>
                  <a:tcPr marL="6743" marR="6743" marT="674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QUANTIDADE APROVADA</a:t>
                      </a:r>
                    </a:p>
                  </a:txBody>
                  <a:tcPr marL="6743" marR="6743" marT="6743" marB="0" anchor="ctr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0101 Ações coletivas/individuais em saúde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6.314.219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0102 Vigilância em saúde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258.799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0201 Coleta de material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363.271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0202 Diagnóstico em laboratório clínico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6.320.360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0203 Diagnóstico por anatomia patológica e citopatologia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212.636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0204 Diagnóstico por radiologia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713.280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0205 Diagnóstico por ultra-sonografia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125.749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0206 Diagnóstico por tomografia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39.509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0207 Diagnóstico por ressonância magnética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13.122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0208 Diagnóstico por medicina nuclear in vivo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4.669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0209 Diagnóstico por endoscopia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14.203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0210 Diagnóstico por radiologia intervencionista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0211 Métodos diagnósticos em especialidades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308.467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0212 Diagnóstico e procedimentos especiais em hemoterapia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137.592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0213 Diagnóstico em vigilância epidemiológica e ambiental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868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0214 Diagnóstico por teste rápido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443.784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0301 Consultas / Atendimentos / Acompanhamentos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13.851.628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0302 Fisioterapia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481.542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0303 Tratamentos clínicos (outras especialidades)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21.861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0304 Tratamento em oncologia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179.807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0305 Tratamento em nefrologia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108.901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0306 Hemoterapia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95.571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0307 Tratamentos odontológicos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1.387.077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0309 Terapias especializadas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8.983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3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232541" name="Group 93"/>
          <p:cNvGraphicFramePr>
            <a:graphicFrameLocks noGrp="1"/>
          </p:cNvGraphicFramePr>
          <p:nvPr/>
        </p:nvGraphicFramePr>
        <p:xfrm>
          <a:off x="71438" y="-26988"/>
          <a:ext cx="9036050" cy="6048376"/>
        </p:xfrm>
        <a:graphic>
          <a:graphicData uri="http://schemas.openxmlformats.org/drawingml/2006/table">
            <a:tbl>
              <a:tblPr/>
              <a:tblGrid>
                <a:gridCol w="6985000"/>
                <a:gridCol w="205105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ORGANIZAÇÃO POR SUB GRUPO - TABELA SIGTAP – PRODUÇÃO AMBULATORIAL</a:t>
                      </a:r>
                    </a:p>
                  </a:txBody>
                  <a:tcPr marL="6743" marR="6743" marT="674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QUANTIDADE APROVADA</a:t>
                      </a:r>
                    </a:p>
                  </a:txBody>
                  <a:tcPr marL="6743" marR="6743" marT="6743" marB="0" anchor="ctr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0401 Pequenas cirurgias e cirurgias de pele, tecido subcutâneo e mucosa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694.531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0403 Cirurgia do sistema nervoso central e periférico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0404 Cirurgia das vias aéreas superiores, da face, da cabeça e do pescoço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5.765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0405 Cirurgia do aparelho da visão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9.806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0406 Cirurgia do aparelho circulatório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1.597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0407 Cirurgia do aparelho digestivo, orgãos anexos e parede abdominal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1474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0408 Cirurgia do sistema osteomuscular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2.531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0409 Cirurgia do aparelho geniturinário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518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0410 Cirurgia de mama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0411 Cirurgia obstétrica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0412 Cirurgia torácica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0413 Cirurgia reparadora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0414 Bucomaxilofacial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130.697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0415 Outras cirurgias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502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0417 Anestesiologia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1.936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0418 Cirurgia em nefrologia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937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0501 Coleta e exames para fins de doação de orgãos, tecidos e células e de transplante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16.672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0503 Ações relacionadas à doação de orgãos e tecidos para transplante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302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0504 Processamento de tecidos para transplante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630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0505 Transplante de orgãos, tecidos e células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0506 Acompanhamento e intercorrências no pré e pós-transplante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4.148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0604 Componente Especializado da Assitencia Farmaceutica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15.048.025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0701 Órteses, próteses e materiais especiais não relacionados ao ato cirúrgico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167.641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0702 Órteses, próteses e materiais especiais relacionados ao ato cirúrgico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2.379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0801 Ações relacionadas ao estabelecimento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3.729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0803 Autorização / Regulação</a:t>
                      </a:r>
                    </a:p>
                  </a:txBody>
                  <a:tcPr marL="6743" marR="6743" marT="674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268.650</a:t>
                      </a:r>
                    </a:p>
                  </a:txBody>
                  <a:tcPr marL="6743" marR="6743" marT="6743" marB="0" anchor="b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</a:txBody>
                  <a:tcPr marL="6743" marR="6743" marT="674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47.768.844</a:t>
                      </a:r>
                    </a:p>
                  </a:txBody>
                  <a:tcPr marL="6743" marR="6743" marT="6743" marB="0" anchor="ctr" horzOverflow="overflow">
                    <a:lnL w="635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CaixaDeTexto 13"/>
          <p:cNvSpPr txBox="1">
            <a:spLocks noChangeArrowheads="1"/>
          </p:cNvSpPr>
          <p:nvPr/>
        </p:nvSpPr>
        <p:spPr bwMode="auto">
          <a:xfrm>
            <a:off x="5364163" y="5084763"/>
            <a:ext cx="2303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Times New Roman" pitchFamily="18" charset="0"/>
              </a:rPr>
              <a:t>Fonte: DATASUS - Ministério da Saúde  </a:t>
            </a:r>
          </a:p>
        </p:txBody>
      </p:sp>
      <p:sp>
        <p:nvSpPr>
          <p:cNvPr id="541698" name="CaixaDeTexto 7"/>
          <p:cNvSpPr txBox="1">
            <a:spLocks noChangeArrowheads="1"/>
          </p:cNvSpPr>
          <p:nvPr/>
        </p:nvSpPr>
        <p:spPr bwMode="auto">
          <a:xfrm>
            <a:off x="0" y="549275"/>
            <a:ext cx="9144000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Times New Roman" pitchFamily="18" charset="0"/>
              </a:rPr>
              <a:t>Diretriz 1</a:t>
            </a:r>
            <a:r>
              <a:rPr lang="pt-BR" sz="1800">
                <a:latin typeface="Times New Roman" pitchFamily="18" charset="0"/>
              </a:rPr>
              <a:t> - Garantia do acesso da população a serviços de qualidade, com equidade e em tempo adequado ao atendimento das necessidades de saúde, mediante aprimoramento da política de atenção básica e da atenção especializada.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1858932" y="1506532"/>
          <a:ext cx="5715041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1700" name="CaixaDeTexto 16"/>
          <p:cNvSpPr txBox="1">
            <a:spLocks noChangeArrowheads="1"/>
          </p:cNvSpPr>
          <p:nvPr/>
        </p:nvSpPr>
        <p:spPr bwMode="auto">
          <a:xfrm>
            <a:off x="0" y="5300663"/>
            <a:ext cx="9144000" cy="77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500">
                <a:latin typeface="Times New Roman" pitchFamily="18" charset="0"/>
              </a:rPr>
              <a:t>Dados atualizados do Relatório de Evolução do Credenciamento e Implantação da Estratégia de Saúde da Família.</a:t>
            </a:r>
          </a:p>
          <a:p>
            <a:r>
              <a:rPr lang="pt-BR" sz="1500" b="1">
                <a:latin typeface="Times New Roman" pitchFamily="18" charset="0"/>
              </a:rPr>
              <a:t>Cobertura Nacional= 51,73</a:t>
            </a:r>
          </a:p>
          <a:p>
            <a:r>
              <a:rPr lang="pt-BR" sz="1500" b="1">
                <a:latin typeface="Times New Roman" pitchFamily="18" charset="0"/>
              </a:rPr>
              <a:t>Cobertura Região Sul= 55,79</a:t>
            </a:r>
            <a:endParaRPr lang="pt-BR" sz="1500">
              <a:latin typeface="Times New Roman" pitchFamily="18" charset="0"/>
            </a:endParaRP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CaixaDeTexto 13"/>
          <p:cNvSpPr txBox="1">
            <a:spLocks noChangeArrowheads="1"/>
          </p:cNvSpPr>
          <p:nvPr/>
        </p:nvSpPr>
        <p:spPr bwMode="auto">
          <a:xfrm>
            <a:off x="5508625" y="4724400"/>
            <a:ext cx="2376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Times New Roman" pitchFamily="18" charset="0"/>
              </a:rPr>
              <a:t>Fonte: DATASUS - Ministério da Saúde  </a:t>
            </a:r>
          </a:p>
        </p:txBody>
      </p:sp>
      <p:sp>
        <p:nvSpPr>
          <p:cNvPr id="543746" name="Retângulo 9"/>
          <p:cNvSpPr>
            <a:spLocks noChangeArrowheads="1"/>
          </p:cNvSpPr>
          <p:nvPr/>
        </p:nvSpPr>
        <p:spPr bwMode="auto">
          <a:xfrm>
            <a:off x="0" y="620713"/>
            <a:ext cx="9144000" cy="91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Times New Roman" pitchFamily="18" charset="0"/>
              </a:rPr>
              <a:t>Diretriz 2 </a:t>
            </a:r>
            <a:r>
              <a:rPr lang="pt-BR" sz="1800">
                <a:latin typeface="Times New Roman" pitchFamily="18" charset="0"/>
              </a:rPr>
              <a:t>- Aprimoramento da Rede de Atenção às Urgências, com expansão e adequação de Unidades de Pronto Atendimento (UPA), de Serviços de Atendimento Móvel de Urgência (SAMU), de prontos-socorros e centrais de regulação, articulada às outras redes de atenção.</a:t>
            </a:r>
          </a:p>
        </p:txBody>
      </p:sp>
      <p:sp>
        <p:nvSpPr>
          <p:cNvPr id="543747" name="CaixaDeTexto 16"/>
          <p:cNvSpPr txBox="1">
            <a:spLocks noChangeArrowheads="1"/>
          </p:cNvSpPr>
          <p:nvPr/>
        </p:nvSpPr>
        <p:spPr bwMode="auto">
          <a:xfrm>
            <a:off x="0" y="4868863"/>
            <a:ext cx="91440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Times New Roman" pitchFamily="18" charset="0"/>
              </a:rPr>
              <a:t>Dados da base  nacional com fechamento em 01/01/2014,  sujeitos a alterações.</a:t>
            </a:r>
          </a:p>
          <a:p>
            <a:r>
              <a:rPr lang="pt-BR" sz="1200">
                <a:latin typeface="Times New Roman" pitchFamily="18" charset="0"/>
              </a:rPr>
              <a:t>Parâmetro Nacional ampliar em 20% ao ano as unidades notificadoras.</a:t>
            </a:r>
          </a:p>
          <a:p>
            <a:r>
              <a:rPr lang="pt-BR" sz="1200" b="1">
                <a:latin typeface="Times New Roman" pitchFamily="18" charset="0"/>
              </a:rPr>
              <a:t>OBS: Não reflete o quantitativo de casos ocorridos, somente a unidade que notificou a violência,  quando não há casos a unidade deixa de ser notificadora para o sistema.</a:t>
            </a:r>
          </a:p>
          <a:p>
            <a:r>
              <a:rPr lang="pt-BR" sz="1200" b="1">
                <a:latin typeface="Times New Roman" pitchFamily="18" charset="0"/>
              </a:rPr>
              <a:t>2012  = 542</a:t>
            </a:r>
          </a:p>
          <a:p>
            <a:r>
              <a:rPr lang="pt-BR" sz="1200" b="1">
                <a:latin typeface="Times New Roman" pitchFamily="18" charset="0"/>
              </a:rPr>
              <a:t>2011 = 413</a:t>
            </a: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850634" y="1650880"/>
          <a:ext cx="5862596" cy="312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CaixaDeTexto 13"/>
          <p:cNvSpPr txBox="1">
            <a:spLocks noChangeArrowheads="1"/>
          </p:cNvSpPr>
          <p:nvPr/>
        </p:nvSpPr>
        <p:spPr bwMode="auto">
          <a:xfrm>
            <a:off x="4932363" y="4652963"/>
            <a:ext cx="2160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DATASUS - Ministério da Saúde  </a:t>
            </a:r>
          </a:p>
        </p:txBody>
      </p:sp>
      <p:sp>
        <p:nvSpPr>
          <p:cNvPr id="545794" name="CaixaDeTexto 9"/>
          <p:cNvSpPr txBox="1">
            <a:spLocks noChangeArrowheads="1"/>
          </p:cNvSpPr>
          <p:nvPr/>
        </p:nvSpPr>
        <p:spPr bwMode="auto">
          <a:xfrm>
            <a:off x="0" y="620713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Times New Roman" pitchFamily="18" charset="0"/>
              </a:rPr>
              <a:t>Diretriz 3</a:t>
            </a:r>
            <a:r>
              <a:rPr lang="pt-BR" sz="1800">
                <a:latin typeface="Times New Roman" pitchFamily="18" charset="0"/>
              </a:rPr>
              <a:t> - Promoção da atenção integral à saúde da mulher e da criança e implementação da "Rede Cegonha", com ênfase nas áreas e populações de maior vulnerabilidade.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1689070" y="1536694"/>
          <a:ext cx="5429288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5796" name="CaixaDeTexto 17"/>
          <p:cNvSpPr txBox="1">
            <a:spLocks noChangeArrowheads="1"/>
          </p:cNvSpPr>
          <p:nvPr/>
        </p:nvSpPr>
        <p:spPr bwMode="auto">
          <a:xfrm>
            <a:off x="0" y="5084763"/>
            <a:ext cx="914400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Times New Roman" pitchFamily="18" charset="0"/>
              </a:rPr>
              <a:t>Fechamento da base de dados nacional em  Junho. Os óbitos investigados ocorridos no 3° Quadrimestre  poderão sofrer  alterações.</a:t>
            </a:r>
          </a:p>
          <a:p>
            <a:r>
              <a:rPr lang="pt-BR" sz="1600" i="1" u="sng">
                <a:latin typeface="Times New Roman" pitchFamily="18" charset="0"/>
              </a:rPr>
              <a:t>Parâmetro Nacional 2013 =40%</a:t>
            </a: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CaixaDeTexto 13"/>
          <p:cNvSpPr txBox="1">
            <a:spLocks noChangeArrowheads="1"/>
          </p:cNvSpPr>
          <p:nvPr/>
        </p:nvSpPr>
        <p:spPr bwMode="auto">
          <a:xfrm>
            <a:off x="5003800" y="479742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Times New Roman" pitchFamily="18" charset="0"/>
              </a:rPr>
              <a:t>Fonte: DATASUS - Ministério da Saúde  </a:t>
            </a:r>
          </a:p>
        </p:txBody>
      </p:sp>
      <p:sp>
        <p:nvSpPr>
          <p:cNvPr id="547842" name="CaixaDeTexto 9"/>
          <p:cNvSpPr txBox="1">
            <a:spLocks noChangeArrowheads="1"/>
          </p:cNvSpPr>
          <p:nvPr/>
        </p:nvSpPr>
        <p:spPr bwMode="auto">
          <a:xfrm>
            <a:off x="0" y="620713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Times New Roman" pitchFamily="18" charset="0"/>
              </a:rPr>
              <a:t>Diretriz 3</a:t>
            </a:r>
            <a:r>
              <a:rPr lang="pt-BR" sz="1800">
                <a:latin typeface="Times New Roman" pitchFamily="18" charset="0"/>
              </a:rPr>
              <a:t> -  Promoção da atenção integral à saúde da mulher e da criança e implementação da "Rede Cegonha", com ênfase nas áreas e populações de maior vulnerabilidade.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1363238" y="1367671"/>
          <a:ext cx="6492606" cy="34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179388" y="5157788"/>
            <a:ext cx="8964612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Fechamento da base de dados nacional em  Junho. Os óbitos investigados ocorridos no 3° Quadrimestre poderão sofrer alterações.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u="sng" dirty="0">
                <a:latin typeface="+mn-lt"/>
              </a:rPr>
              <a:t>Parâmetro Nacional 2013 ≥100%</a:t>
            </a: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122" name="CorelPhotoPaint.Image.10" r:id="rId4" imgW="1638095" imgH="314286" progId="">
              <p:embed/>
            </p:oleObj>
          </a:graphicData>
        </a:graphic>
      </p:graphicFrame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/>
              <a:t>DESPESAS LIQUIDADAS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/>
              <a:t>RESUMO DE TODAS AS FONTES</a:t>
            </a:r>
          </a:p>
        </p:txBody>
      </p:sp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25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CaixaDeTexto 13"/>
          <p:cNvSpPr txBox="1">
            <a:spLocks noChangeArrowheads="1"/>
          </p:cNvSpPr>
          <p:nvPr/>
        </p:nvSpPr>
        <p:spPr bwMode="auto">
          <a:xfrm>
            <a:off x="5724525" y="4868863"/>
            <a:ext cx="230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Times New Roman" pitchFamily="18" charset="0"/>
              </a:rPr>
              <a:t>Fonte: DATASUS - Ministério da Saúde  </a:t>
            </a:r>
          </a:p>
        </p:txBody>
      </p:sp>
      <p:sp>
        <p:nvSpPr>
          <p:cNvPr id="549890" name="CaixaDeTexto 9"/>
          <p:cNvSpPr txBox="1">
            <a:spLocks noChangeArrowheads="1"/>
          </p:cNvSpPr>
          <p:nvPr/>
        </p:nvSpPr>
        <p:spPr bwMode="auto">
          <a:xfrm>
            <a:off x="0" y="620713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Times New Roman" pitchFamily="18" charset="0"/>
              </a:rPr>
              <a:t>Diretriz 3</a:t>
            </a:r>
            <a:r>
              <a:rPr lang="pt-BR" sz="1800">
                <a:latin typeface="Times New Roman" pitchFamily="18" charset="0"/>
              </a:rPr>
              <a:t> -  Promoção da atenção integral à saúde da mulher e da criança e implementação da "Rede Cegonha", com ênfase nas áreas e populações de maior vulnerabilidade.</a:t>
            </a:r>
          </a:p>
        </p:txBody>
      </p:sp>
      <p:sp>
        <p:nvSpPr>
          <p:cNvPr id="549891" name="CaixaDeTexto 17"/>
          <p:cNvSpPr txBox="1">
            <a:spLocks noChangeArrowheads="1"/>
          </p:cNvSpPr>
          <p:nvPr/>
        </p:nvSpPr>
        <p:spPr bwMode="auto">
          <a:xfrm>
            <a:off x="0" y="5229225"/>
            <a:ext cx="914400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Times New Roman" pitchFamily="18" charset="0"/>
              </a:rPr>
              <a:t>Fechamento da base de dados nacional em  Junho. Os óbitos investigados ocorridos no 3° Quadrimestre poderão sofrer alterações. </a:t>
            </a:r>
          </a:p>
          <a:p>
            <a:r>
              <a:rPr lang="pt-BR" sz="1600" i="1" u="sng">
                <a:latin typeface="Times New Roman" pitchFamily="18" charset="0"/>
              </a:rPr>
              <a:t>Parâmetro Nacional 2013 ≥70%</a:t>
            </a:r>
          </a:p>
        </p:txBody>
      </p:sp>
      <p:graphicFrame>
        <p:nvGraphicFramePr>
          <p:cNvPr id="19" name="Gráfico 18"/>
          <p:cNvGraphicFramePr/>
          <p:nvPr/>
        </p:nvGraphicFramePr>
        <p:xfrm>
          <a:off x="1362333" y="1369341"/>
          <a:ext cx="6559415" cy="354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CaixaDeTexto 9"/>
          <p:cNvSpPr txBox="1">
            <a:spLocks noChangeArrowheads="1"/>
          </p:cNvSpPr>
          <p:nvPr/>
        </p:nvSpPr>
        <p:spPr bwMode="auto">
          <a:xfrm>
            <a:off x="0" y="3429000"/>
            <a:ext cx="9144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latin typeface="Times New Roman" pitchFamily="18" charset="0"/>
              </a:rPr>
              <a:t>Em 2013 pela primeira vez Santa Catarina registrou dois surtos da doença: Chapecó com 15 casos e Itapema 3 casos sem ocorrência de óbito, portanto,  somente estes dois municípios  que apresentaram a infestação  pelo Aedes aegypti, são monitorados mais intensamente.</a:t>
            </a:r>
          </a:p>
        </p:txBody>
      </p:sp>
      <p:sp>
        <p:nvSpPr>
          <p:cNvPr id="551938" name="CaixaDeTexto 13"/>
          <p:cNvSpPr txBox="1">
            <a:spLocks noChangeArrowheads="1"/>
          </p:cNvSpPr>
          <p:nvPr/>
        </p:nvSpPr>
        <p:spPr bwMode="auto">
          <a:xfrm>
            <a:off x="0" y="1052513"/>
            <a:ext cx="9144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Diretriz 7 -</a:t>
            </a:r>
            <a:r>
              <a:rPr lang="pt-BR" sz="2400">
                <a:latin typeface="Times New Roman" pitchFamily="18" charset="0"/>
              </a:rPr>
              <a:t> Redução dos riscos e agravos à saúde da população, por meio das ações de promoção e vigilância em saúde</a:t>
            </a:r>
          </a:p>
        </p:txBody>
      </p:sp>
      <p:sp>
        <p:nvSpPr>
          <p:cNvPr id="551939" name="Retângulo 14"/>
          <p:cNvSpPr>
            <a:spLocks noChangeArrowheads="1"/>
          </p:cNvSpPr>
          <p:nvPr/>
        </p:nvSpPr>
        <p:spPr bwMode="auto">
          <a:xfrm>
            <a:off x="1619250" y="2708275"/>
            <a:ext cx="55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Times New Roman" pitchFamily="18" charset="0"/>
              </a:rPr>
              <a:t>7. Número absoluto de óbitos por dengue 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795963" y="63087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INDICADORES DO COAP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5" name="Imagem 14" descr="LOGO ANA 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1438"/>
            <a:ext cx="9540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86" name="Picture 6" descr="Z:\SES.Gplan\BNDES\CONVÊNIO\HMKB\FOTOS\FOTOS EM 18.10.2013\IMG_2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68300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87" name="Picture 7" descr="Z:\SES.Gplan\BNDES\CONVÊNIO\HMKB\FOTOS\FOTOS EM 18.10.2013\IMG_28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071813"/>
            <a:ext cx="33575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88" name="CaixaDeTexto 18"/>
          <p:cNvSpPr txBox="1">
            <a:spLocks noChangeArrowheads="1"/>
          </p:cNvSpPr>
          <p:nvPr/>
        </p:nvSpPr>
        <p:spPr bwMode="auto">
          <a:xfrm>
            <a:off x="1285875" y="587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SETEMBRO</a:t>
            </a:r>
          </a:p>
        </p:txBody>
      </p:sp>
      <p:sp>
        <p:nvSpPr>
          <p:cNvPr id="553989" name="CaixaDeTexto 19"/>
          <p:cNvSpPr txBox="1">
            <a:spLocks noChangeArrowheads="1"/>
          </p:cNvSpPr>
          <p:nvPr/>
        </p:nvSpPr>
        <p:spPr bwMode="auto">
          <a:xfrm>
            <a:off x="5143500" y="714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DEZEMBRO</a:t>
            </a:r>
          </a:p>
        </p:txBody>
      </p:sp>
      <p:sp>
        <p:nvSpPr>
          <p:cNvPr id="553990" name="CaixaDeTexto 20"/>
          <p:cNvSpPr txBox="1">
            <a:spLocks noChangeArrowheads="1"/>
          </p:cNvSpPr>
          <p:nvPr/>
        </p:nvSpPr>
        <p:spPr bwMode="auto">
          <a:xfrm>
            <a:off x="2928938" y="5770563"/>
            <a:ext cx="614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HOSPITAL MARIETA KONDER BORNHAUSEN</a:t>
            </a:r>
          </a:p>
          <a:p>
            <a:pPr algn="ctr"/>
            <a:r>
              <a:rPr lang="pt-BR" b="1">
                <a:cs typeface="Arial" charset="0"/>
              </a:rPr>
              <a:t> - 19 meses para execução da obra</a:t>
            </a:r>
          </a:p>
          <a:p>
            <a:pPr algn="ctr"/>
            <a:r>
              <a:rPr lang="pt-BR" b="1">
                <a:cs typeface="Arial" charset="0"/>
              </a:rPr>
              <a:t>- 16% executado</a:t>
            </a:r>
          </a:p>
        </p:txBody>
      </p:sp>
      <p:pic>
        <p:nvPicPr>
          <p:cNvPr id="553991" name="Picture 2" descr="C:\Users\gimenescpm\Desktop\fotos hmkb\16.12.2013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2862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92" name="Picture 3" descr="C:\Users\gimenescpm\Desktop\fotos hmkb\16.12.2013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8" y="3071813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3" name="Picture 7" descr="C:\Users\gimenescpm\Downloads\Imagem - Hospital Regional do Oeste - Chapecó - 10-10-2013 -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571500"/>
            <a:ext cx="33813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4" name="Picture 9" descr="C:\Users\gimenescpm\Downloads\Imagem - Hospital Regional do Oeste - Chapecó - 10-10-2013 -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14688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5" name="CaixaDeTexto 12"/>
          <p:cNvSpPr txBox="1">
            <a:spLocks noChangeArrowheads="1"/>
          </p:cNvSpPr>
          <p:nvPr/>
        </p:nvSpPr>
        <p:spPr bwMode="auto">
          <a:xfrm>
            <a:off x="3857625" y="5072063"/>
            <a:ext cx="5072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HOSPITAL REGIONAL DO OESTE</a:t>
            </a:r>
          </a:p>
          <a:p>
            <a:pPr algn="ctr"/>
            <a:r>
              <a:rPr lang="pt-BR" b="1">
                <a:cs typeface="Arial" charset="0"/>
              </a:rPr>
              <a:t> </a:t>
            </a:r>
          </a:p>
          <a:p>
            <a:pPr algn="ctr">
              <a:buFontTx/>
              <a:buChar char="-"/>
            </a:pPr>
            <a:r>
              <a:rPr lang="pt-BR" b="1">
                <a:cs typeface="Arial" charset="0"/>
              </a:rPr>
              <a:t>24 meses para execução da obra</a:t>
            </a:r>
          </a:p>
          <a:p>
            <a:pPr algn="ctr">
              <a:buFontTx/>
              <a:buChar char="-"/>
            </a:pPr>
            <a:endParaRPr lang="pt-BR" b="1">
              <a:cs typeface="Arial" charset="0"/>
            </a:endParaRPr>
          </a:p>
          <a:p>
            <a:pPr algn="ctr"/>
            <a:r>
              <a:rPr lang="pt-BR" b="1">
                <a:cs typeface="Arial" charset="0"/>
              </a:rPr>
              <a:t>- 8% executado</a:t>
            </a:r>
          </a:p>
        </p:txBody>
      </p:sp>
      <p:pic>
        <p:nvPicPr>
          <p:cNvPr id="556036" name="Imagem 13" descr="LOGO ANA 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71438"/>
            <a:ext cx="9540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7" name="CaixaDeTexto 14"/>
          <p:cNvSpPr txBox="1">
            <a:spLocks noChangeArrowheads="1"/>
          </p:cNvSpPr>
          <p:nvPr/>
        </p:nvSpPr>
        <p:spPr bwMode="auto">
          <a:xfrm>
            <a:off x="785813" y="5873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JULHO</a:t>
            </a:r>
          </a:p>
        </p:txBody>
      </p:sp>
      <p:sp>
        <p:nvSpPr>
          <p:cNvPr id="556038" name="CaixaDeTexto 15"/>
          <p:cNvSpPr txBox="1">
            <a:spLocks noChangeArrowheads="1"/>
          </p:cNvSpPr>
          <p:nvPr/>
        </p:nvSpPr>
        <p:spPr bwMode="auto">
          <a:xfrm>
            <a:off x="4857750" y="14287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DEZEMBRO</a:t>
            </a:r>
          </a:p>
        </p:txBody>
      </p:sp>
      <p:pic>
        <p:nvPicPr>
          <p:cNvPr id="556039" name="Picture 2" descr="C:\Users\gimenescpm\Desktop\fotos hro\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3643313"/>
            <a:ext cx="45831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40" name="Picture 3" descr="C:\Users\gimenescpm\Desktop\fotos hro\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571500"/>
            <a:ext cx="37782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CaixaDeTexto 12"/>
          <p:cNvSpPr txBox="1">
            <a:spLocks noChangeArrowheads="1"/>
          </p:cNvSpPr>
          <p:nvPr/>
        </p:nvSpPr>
        <p:spPr bwMode="auto">
          <a:xfrm>
            <a:off x="214313" y="3786188"/>
            <a:ext cx="4214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HOSPITAL GERAL E MATERNIDADE TEREZA RAMOS </a:t>
            </a:r>
          </a:p>
          <a:p>
            <a:pPr algn="ctr"/>
            <a:endParaRPr lang="pt-BR" b="1">
              <a:cs typeface="Arial" charset="0"/>
            </a:endParaRPr>
          </a:p>
          <a:p>
            <a:pPr algn="ctr"/>
            <a:r>
              <a:rPr lang="pt-BR" b="1">
                <a:cs typeface="Arial" charset="0"/>
              </a:rPr>
              <a:t>-  24 meses para execução da obra </a:t>
            </a:r>
          </a:p>
          <a:p>
            <a:pPr algn="ctr"/>
            <a:endParaRPr lang="pt-BR" b="1">
              <a:cs typeface="Arial" charset="0"/>
            </a:endParaRPr>
          </a:p>
          <a:p>
            <a:pPr algn="ctr"/>
            <a:r>
              <a:rPr lang="pt-BR" b="1">
                <a:cs typeface="Arial" charset="0"/>
              </a:rPr>
              <a:t>- 13% executado</a:t>
            </a:r>
          </a:p>
        </p:txBody>
      </p:sp>
      <p:pic>
        <p:nvPicPr>
          <p:cNvPr id="558082" name="Imagem 13" descr="LOGO ANA 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1438"/>
            <a:ext cx="9540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3" name="CaixaDeTexto 14"/>
          <p:cNvSpPr txBox="1">
            <a:spLocks noChangeArrowheads="1"/>
          </p:cNvSpPr>
          <p:nvPr/>
        </p:nvSpPr>
        <p:spPr bwMode="auto">
          <a:xfrm>
            <a:off x="785813" y="3571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JULHO</a:t>
            </a:r>
          </a:p>
        </p:txBody>
      </p:sp>
      <p:sp>
        <p:nvSpPr>
          <p:cNvPr id="558084" name="CaixaDeTexto 15"/>
          <p:cNvSpPr txBox="1">
            <a:spLocks noChangeArrowheads="1"/>
          </p:cNvSpPr>
          <p:nvPr/>
        </p:nvSpPr>
        <p:spPr bwMode="auto">
          <a:xfrm>
            <a:off x="5429250" y="17859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JANEIRO</a:t>
            </a:r>
          </a:p>
        </p:txBody>
      </p:sp>
      <p:pic>
        <p:nvPicPr>
          <p:cNvPr id="558085" name="Picture 3" descr="Z:\SES.Gplan\BNDES\HOSPITAIS\HGMTR\FOTOS\Foto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785813"/>
            <a:ext cx="36433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500313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29" name="Imagem 14" descr="LOGO ANA 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1438"/>
            <a:ext cx="9540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30" name="CaixaDeTexto 10"/>
          <p:cNvSpPr txBox="1">
            <a:spLocks noChangeArrowheads="1"/>
          </p:cNvSpPr>
          <p:nvPr/>
        </p:nvSpPr>
        <p:spPr bwMode="auto">
          <a:xfrm>
            <a:off x="928688" y="428625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PROJETO PARA  AS POLICLÍNICAS</a:t>
            </a:r>
          </a:p>
        </p:txBody>
      </p:sp>
      <p:pic>
        <p:nvPicPr>
          <p:cNvPr id="560131" name="Picture 2" descr="C:\Users\gimenescpm\AppData\Local\Microsoft\Windows\Temporary Internet Files\Content.Outlook\I3W29F2Z\POA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335756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2" name="Picture 4" descr="C:\Users\gimenescpm\AppData\Local\Microsoft\Windows\Temporary Internet Files\Content.Outlook\I3W29F2Z\POAR 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500438"/>
            <a:ext cx="419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3" name="Picture 5" descr="C:\Users\gimenescpm\AppData\Local\Microsoft\Windows\Temporary Internet Files\Content.Outlook\I3W29F2Z\POAR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2475" y="1428750"/>
            <a:ext cx="3827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7" name="Imagem 14" descr="LOGO ANA 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1438"/>
            <a:ext cx="9540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2178" name="CaixaDeTexto 10"/>
          <p:cNvSpPr txBox="1">
            <a:spLocks noChangeArrowheads="1"/>
          </p:cNvSpPr>
          <p:nvPr/>
        </p:nvSpPr>
        <p:spPr bwMode="auto">
          <a:xfrm>
            <a:off x="1500188" y="285750"/>
            <a:ext cx="5429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>
                <a:cs typeface="Arial" charset="0"/>
              </a:rPr>
              <a:t>16 ESPECIALIDADES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313" y="5143500"/>
            <a:ext cx="409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ENDOCRINOLOGIA INFANTIL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72250" y="3500438"/>
            <a:ext cx="22336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NEFROLOGIA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00063" y="2786063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tx2"/>
                </a:solidFill>
                <a:cs typeface="Arial" charset="0"/>
              </a:rPr>
              <a:t>MASTOLOGIA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5357813" y="5286375"/>
            <a:ext cx="312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33CC"/>
                </a:solidFill>
                <a:cs typeface="Arial" charset="0"/>
              </a:rPr>
              <a:t>NEUROLOGIA INFANTIL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4375" y="1214438"/>
            <a:ext cx="22336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NEUROLOGIA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4357688" y="4857750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ORTOPEDIA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857625" y="3357563"/>
            <a:ext cx="237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OFTALMOLOGIA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4786313" y="1214438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PROCTOLOGIA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428625" y="2000250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OTORRINOLARINGOLOGIA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2875" y="3571875"/>
            <a:ext cx="3201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CIRURGIA GERAL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42938" y="4429125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charset="0"/>
              </a:rPr>
              <a:t>UROLOGIA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4214813" y="1857375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00FF"/>
                </a:solidFill>
                <a:cs typeface="Arial" charset="0"/>
              </a:rPr>
              <a:t>GASTROENTEROLOGIA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5000" y="4357688"/>
            <a:ext cx="26812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ENDOCRINOLOGIA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071938" y="2643188"/>
            <a:ext cx="2357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DERMATOLOGIA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071813" y="3929063"/>
            <a:ext cx="297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7030A0"/>
                </a:solidFill>
                <a:cs typeface="Arial" charset="0"/>
              </a:rPr>
              <a:t>CIRURGIA VASCULAR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6715125" y="2714625"/>
            <a:ext cx="223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  <a:cs typeface="Arial" charset="0"/>
              </a:rPr>
              <a:t>CARDIOLOGIA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5" name="Rectangle 8"/>
          <p:cNvSpPr>
            <a:spLocks noChangeArrowheads="1"/>
          </p:cNvSpPr>
          <p:nvPr/>
        </p:nvSpPr>
        <p:spPr bwMode="auto">
          <a:xfrm rot="-807351">
            <a:off x="1004888" y="1401763"/>
            <a:ext cx="7694612" cy="3051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5400" b="1">
                <a:solidFill>
                  <a:schemeClr val="bg1"/>
                </a:solidFill>
                <a:latin typeface="Tahoma" pitchFamily="34" charset="0"/>
              </a:rPr>
              <a:t>SUPERINTENDÊNCIA DE SERVIÇOS ESPECIALIZADOS E REGULAÇÃO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26306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sp>
        <p:nvSpPr>
          <p:cNvPr id="226309" name="Rectangle 14"/>
          <p:cNvSpPr>
            <a:spLocks noChangeArrowheads="1"/>
          </p:cNvSpPr>
          <p:nvPr/>
        </p:nvSpPr>
        <p:spPr bwMode="auto">
          <a:xfrm>
            <a:off x="0" y="39338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 sz="2400"/>
              <a:t>Ampliação do acesso e aperfeiçoamento da assistência ambulatorial e hospitalar especializada</a:t>
            </a:r>
          </a:p>
        </p:txBody>
      </p:sp>
      <p:sp>
        <p:nvSpPr>
          <p:cNvPr id="226310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 sz="2400"/>
              <a:t>Ampliar o acesso da população aos serviços de média e alta complexidade e promover qualidade, a integralidade, a equidade e a humanização na atenção à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27330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27332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latin typeface="Times New Roman" pitchFamily="18" charset="0"/>
              </a:rPr>
              <a:t>OBJETIVO ESPECÍFICO</a:t>
            </a:r>
          </a:p>
          <a:p>
            <a:pPr algn="ctr"/>
            <a:endParaRPr lang="pt-BR" sz="1800" b="1">
              <a:latin typeface="Times New Roman" pitchFamily="18" charset="0"/>
            </a:endParaRPr>
          </a:p>
          <a:p>
            <a:pPr algn="ctr"/>
            <a:r>
              <a:rPr lang="pt-BR" sz="1800">
                <a:latin typeface="Times New Roman" pitchFamily="18" charset="0"/>
              </a:rPr>
              <a:t> Ampliar a oferta de consultas especializadas, cirurgias eletivas e exames especializados com a elaboração e cumprimento de protocolo de acesso de forma regionalizada</a:t>
            </a:r>
          </a:p>
        </p:txBody>
      </p:sp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227432" name="Group 104"/>
          <p:cNvGraphicFramePr>
            <a:graphicFrameLocks noGrp="1"/>
          </p:cNvGraphicFramePr>
          <p:nvPr/>
        </p:nvGraphicFramePr>
        <p:xfrm>
          <a:off x="0" y="2420938"/>
          <a:ext cx="9144000" cy="3449637"/>
        </p:xfrm>
        <a:graphic>
          <a:graphicData uri="http://schemas.openxmlformats.org/drawingml/2006/table">
            <a:tbl>
              <a:tblPr/>
              <a:tblGrid>
                <a:gridCol w="2586038"/>
                <a:gridCol w="1274762"/>
                <a:gridCol w="1309688"/>
                <a:gridCol w="712787"/>
                <a:gridCol w="825500"/>
                <a:gridCol w="942975"/>
                <a:gridCol w="149225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 QUAD.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a manutenção das ações específicas da campanha de cirurgia nas especialidades de cirurgia geral, otorrinolaringologia, ortopedia e oftalmologia.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mil cirurgias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cirurgias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realizadas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8.021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12..047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12..341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32.409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a oferta de consultas especializadas realizadas nos Hospitais próprios nas Centrais de Marcação de Consultas e Exames.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especialidades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especialidades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reguladas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a oferta de métodos diagnósticos especializados realizados nos Hospitais próprios nas Centrais de Marcação de Consultas e Exames.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tipos de métodos diagnósticos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exames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especializados regulados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 l="3407" t="24274" r="47969" b="10362"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/>
              <a:t>RELATÓRIO RESUMIDO DO ORÇAMENTO - RREO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5362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 Ampliar o número de UPAS nos municípios ou regiões de saúde de forma solidária e regionalizada para a população acima de 50.000 habitantes 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15415" name="Group 55"/>
          <p:cNvGraphicFramePr>
            <a:graphicFrameLocks noGrp="1"/>
          </p:cNvGraphicFramePr>
          <p:nvPr/>
        </p:nvGraphicFramePr>
        <p:xfrm>
          <a:off x="0" y="3716338"/>
          <a:ext cx="9180513" cy="2089150"/>
        </p:xfrm>
        <a:graphic>
          <a:graphicData uri="http://schemas.openxmlformats.org/drawingml/2006/table">
            <a:tbl>
              <a:tblPr/>
              <a:tblGrid>
                <a:gridCol w="2659063"/>
                <a:gridCol w="822325"/>
                <a:gridCol w="1416050"/>
                <a:gridCol w="1050925"/>
                <a:gridCol w="901700"/>
                <a:gridCol w="1250950"/>
                <a:gridCol w="10795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 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3º 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Acompanhar o cumprimento dos prazos para a instalação das UPAS no Estado.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UPAS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UPAS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acompanhadas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2" name="Rectangle 5"/>
          <p:cNvSpPr>
            <a:spLocks noChangeArrowheads="1"/>
          </p:cNvSpPr>
          <p:nvPr/>
        </p:nvSpPr>
        <p:spPr bwMode="auto">
          <a:xfrm>
            <a:off x="0" y="1208088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600" b="1"/>
              <a:t>DIRETRIZ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Implantação e/ou implementação de atendimento pré-hospitalar móvel e fixo e qualificação das portas de entrada das unidades de urgência e emergência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339975" y="0"/>
            <a:ext cx="4773613" cy="1268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400" b="1"/>
              <a:t>SERVIÇO DE ATENDIMENTO MÓVEL DE URGÊNCIA - SAMU</a:t>
            </a:r>
          </a:p>
        </p:txBody>
      </p:sp>
      <p:graphicFrame>
        <p:nvGraphicFramePr>
          <p:cNvPr id="1638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6386" name="CorelPhotoPaint.Image.10" r:id="rId4" imgW="1638095" imgH="314286" progId="">
              <p:embed/>
            </p:oleObj>
          </a:graphicData>
        </a:graphic>
      </p:graphicFrame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179388" y="1557338"/>
            <a:ext cx="86407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pt-BR" altLang="pt-BR" sz="2400"/>
              <a:t>Realizar serviço aeromédico conforme demanda.</a:t>
            </a:r>
          </a:p>
          <a:p>
            <a:pPr marL="457200" indent="-457200"/>
            <a:endParaRPr lang="pt-BR" altLang="pt-BR" sz="300"/>
          </a:p>
          <a:p>
            <a:pPr marL="457200" indent="-457200"/>
            <a:r>
              <a:rPr lang="pt-BR" altLang="pt-BR" sz="2400"/>
              <a:t>Meta: 100% das solicitações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636838"/>
            <a:ext cx="45370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636838"/>
            <a:ext cx="417671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336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3" name="Picture 1" descr="samu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1550" y="0"/>
            <a:ext cx="18224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75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pt-BR" alt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SAMU – Chamadas Recebidas</a:t>
            </a:r>
            <a:endParaRPr lang="pt-BR" altLang="pt-BR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2639" name="Group 111"/>
          <p:cNvGraphicFramePr>
            <a:graphicFrameLocks noGrp="1"/>
          </p:cNvGraphicFramePr>
          <p:nvPr>
            <p:ph idx="4294967295"/>
          </p:nvPr>
        </p:nvGraphicFramePr>
        <p:xfrm>
          <a:off x="250825" y="908050"/>
          <a:ext cx="8569325" cy="2590800"/>
        </p:xfrm>
        <a:graphic>
          <a:graphicData uri="http://schemas.openxmlformats.org/drawingml/2006/table">
            <a:tbl>
              <a:tblPr/>
              <a:tblGrid>
                <a:gridCol w="2520950"/>
                <a:gridCol w="1295400"/>
                <a:gridCol w="1223963"/>
                <a:gridCol w="1152525"/>
                <a:gridCol w="1008062"/>
                <a:gridCol w="1368425"/>
              </a:tblGrid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3º Quad. Tipo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Set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Out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Nov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</a:rPr>
                        <a:t>Dez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Total 3º Q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Com envio de Unidades 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13.802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14.562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14.769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14694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57.827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Orientação Médica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12.342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12.642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12.958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13.871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51.813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Trotes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8.163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10.165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9.013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8.674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36.015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Saídas sem atendimentos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754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741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790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886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   3.171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Total chamadas recebidas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35.061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38.110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37.530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38.125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 148.826</a:t>
                      </a:r>
                    </a:p>
                  </a:txBody>
                  <a:tcPr marL="91452" marR="91452"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41" name="Group 113"/>
          <p:cNvGraphicFramePr>
            <a:graphicFrameLocks noGrp="1"/>
          </p:cNvGraphicFramePr>
          <p:nvPr/>
        </p:nvGraphicFramePr>
        <p:xfrm>
          <a:off x="250825" y="3573463"/>
          <a:ext cx="8569325" cy="2378075"/>
        </p:xfrm>
        <a:graphic>
          <a:graphicData uri="http://schemas.openxmlformats.org/drawingml/2006/table">
            <a:tbl>
              <a:tblPr/>
              <a:tblGrid>
                <a:gridCol w="2520950"/>
                <a:gridCol w="1295400"/>
                <a:gridCol w="1223963"/>
                <a:gridCol w="1152525"/>
                <a:gridCol w="1008062"/>
                <a:gridCol w="1368425"/>
              </a:tblGrid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Acumulado 2013 Tipo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1º  Quad.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</a:rPr>
                        <a:t>2ºQuad.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3º Quad.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</a:rPr>
                        <a:t>Total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</a:rPr>
                        <a:t>2013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2013 (%)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Com envio de Unidades 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49.972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53.744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57.827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161.543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37,58%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Orientação Médica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48.907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52.520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51.813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153.240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35,65%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Trotes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34.141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35.306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36.015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105.462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 24,53%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Saídas sem atendimentos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135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6.335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3.171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9.641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  2,24%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Total chamadas recebidas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133.155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147.905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148.826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429.886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100,00%</a:t>
                      </a:r>
                    </a:p>
                  </a:txBody>
                  <a:tcPr marL="91452" marR="91452" marT="45651" marB="45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10" name="Objeto 7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7410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graphicFrame>
        <p:nvGraphicFramePr>
          <p:cNvPr id="509954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09954" name="CorelPhotoPaint.Image.10" r:id="rId4" imgW="1638095" imgH="314286" progId="">
              <p:embed/>
            </p:oleObj>
          </a:graphicData>
        </a:graphic>
      </p:graphicFrame>
      <p:sp>
        <p:nvSpPr>
          <p:cNvPr id="509956" name="Retângulo 7"/>
          <p:cNvSpPr>
            <a:spLocks noChangeArrowheads="1"/>
          </p:cNvSpPr>
          <p:nvPr/>
        </p:nvSpPr>
        <p:spPr bwMode="auto">
          <a:xfrm>
            <a:off x="107950" y="196850"/>
            <a:ext cx="903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Ações para diminuição dos </a:t>
            </a:r>
            <a:r>
              <a:rPr lang="pt-BR" sz="2800" b="1" u="sng"/>
              <a:t>TROTES</a:t>
            </a:r>
            <a:r>
              <a:rPr lang="pt-BR" sz="2800" b="1"/>
              <a:t> ao SAMU 192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950" y="765175"/>
            <a:ext cx="9036050" cy="5357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i="1" dirty="0"/>
              <a:t>Implantação do Projeto Educa SAMU; </a:t>
            </a:r>
          </a:p>
          <a:p>
            <a:pPr>
              <a:defRPr/>
            </a:pPr>
            <a:endParaRPr lang="pt-BR" sz="1200" i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i="1" dirty="0"/>
              <a:t>Objetivo: Aproximar o SAMU da comunidade e explicar à criança a importância dos serviços do SAMU e os riscos oferecidos pelos trotes;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8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i="1" dirty="0"/>
              <a:t>Realizado no ano de 2013 nas 08 macrorregiões do Estado de Santa Catarina;</a:t>
            </a:r>
          </a:p>
          <a:p>
            <a:pPr>
              <a:defRPr/>
            </a:pPr>
            <a:endParaRPr lang="pt-BR" sz="6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i="1" dirty="0"/>
              <a:t> Apresentado aos diretores de escolas públicas e privadas buscando parceria entre profissionais Educadoras do SAMU e equipe pedagógica;</a:t>
            </a:r>
          </a:p>
          <a:p>
            <a:pPr>
              <a:defRPr/>
            </a:pPr>
            <a:endParaRPr lang="pt-BR" sz="800" i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i="1" dirty="0"/>
              <a:t>Aplicado por meio de visita das educadoras do SAMU nas unidades de ensino com realização de atividades educativas sobre o funcionamento do SAMU com foco principal na redução dos índices de trotes telefônicos para o número 192.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pt-BR" alt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SAMU- Atendimento por tipo de Unidade</a:t>
            </a:r>
          </a:p>
        </p:txBody>
      </p:sp>
      <p:graphicFrame>
        <p:nvGraphicFramePr>
          <p:cNvPr id="23611" name="Group 59"/>
          <p:cNvGraphicFramePr>
            <a:graphicFrameLocks noGrp="1"/>
          </p:cNvGraphicFramePr>
          <p:nvPr>
            <p:ph idx="4294967295"/>
          </p:nvPr>
        </p:nvGraphicFramePr>
        <p:xfrm>
          <a:off x="323850" y="692150"/>
          <a:ext cx="8640763" cy="2506663"/>
        </p:xfrm>
        <a:graphic>
          <a:graphicData uri="http://schemas.openxmlformats.org/drawingml/2006/table">
            <a:tbl>
              <a:tblPr/>
              <a:tblGrid>
                <a:gridCol w="2663825"/>
                <a:gridCol w="1223963"/>
                <a:gridCol w="1368425"/>
                <a:gridCol w="1223962"/>
                <a:gridCol w="1152525"/>
                <a:gridCol w="1008063"/>
              </a:tblGrid>
              <a:tr h="1066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Tipo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Times New Roman" pitchFamily="18" charset="0"/>
                        </a:rPr>
                        <a:t>Quad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Quad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Total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2013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2013 (%).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Unidade de Suporte Avançado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8.450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10.467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11.357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30.274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18,74%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Unidade de Suporte Básico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40.198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40.635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42.735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123.568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76,49%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Transferências (USA)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1.200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2.480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3.598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    7.278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         4,51%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Helicóptero (USA)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124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162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137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     423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   0,26%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Total / Mês 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97.679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103.784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106.042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161.543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100,00%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86407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to 6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8434" name="CorelPhotoPaint.Image.10" r:id="rId4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6227763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4º TRIMESTRE 2011</a:t>
            </a:r>
          </a:p>
        </p:txBody>
      </p:sp>
      <p:sp>
        <p:nvSpPr>
          <p:cNvPr id="19460" name="Retângulo 4"/>
          <p:cNvSpPr>
            <a:spLocks noChangeArrowheads="1"/>
          </p:cNvSpPr>
          <p:nvPr/>
        </p:nvSpPr>
        <p:spPr bwMode="auto">
          <a:xfrm>
            <a:off x="971550" y="900113"/>
            <a:ext cx="684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pt-BR" b="1">
                <a:cs typeface="Arial" charset="0"/>
              </a:rPr>
              <a:t>Doações efetivas de múltiplos órgãos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19113" y="2809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>
              <a:cs typeface="Arial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15888"/>
            <a:ext cx="48244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19458" name="CorelPhotoPaint.Image.10" r:id="rId5" imgW="1638095" imgH="314286" progId="">
              <p:embed/>
            </p:oleObj>
          </a:graphicData>
        </a:graphic>
      </p:graphicFrame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357313"/>
            <a:ext cx="857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571750"/>
            <a:ext cx="8572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aixaDeTexto 16"/>
          <p:cNvSpPr txBox="1">
            <a:spLocks noChangeArrowheads="1"/>
          </p:cNvSpPr>
          <p:nvPr/>
        </p:nvSpPr>
        <p:spPr bwMode="auto">
          <a:xfrm>
            <a:off x="1785938" y="2143125"/>
            <a:ext cx="582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cs typeface="Arial" charset="0"/>
              </a:rPr>
              <a:t>Histórico das doações efetivas de múltiplos órgãos</a:t>
            </a:r>
          </a:p>
        </p:txBody>
      </p:sp>
      <p:pic>
        <p:nvPicPr>
          <p:cNvPr id="19466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214688"/>
            <a:ext cx="8286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CaixaDeTexto 11"/>
          <p:cNvSpPr txBox="1">
            <a:spLocks noChangeArrowheads="1"/>
          </p:cNvSpPr>
          <p:nvPr/>
        </p:nvSpPr>
        <p:spPr bwMode="auto">
          <a:xfrm>
            <a:off x="214313" y="1928813"/>
            <a:ext cx="2281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cs typeface="Arial" charset="0"/>
              </a:rPr>
              <a:t>Santa Catarina continua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6227763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4º TRIMESTRE 2011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19113" y="2809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>
              <a:cs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15888"/>
            <a:ext cx="48244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0482" name="CorelPhotoPaint.Image.10" r:id="rId5" imgW="1638095" imgH="314286" progId="">
              <p:embed/>
            </p:oleObj>
          </a:graphicData>
        </a:graphic>
      </p:graphicFrame>
      <p:sp>
        <p:nvSpPr>
          <p:cNvPr id="20486" name="Retângulo 14"/>
          <p:cNvSpPr>
            <a:spLocks noChangeArrowheads="1"/>
          </p:cNvSpPr>
          <p:nvPr/>
        </p:nvSpPr>
        <p:spPr bwMode="auto">
          <a:xfrm>
            <a:off x="1428750" y="857250"/>
            <a:ext cx="6977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>
                <a:cs typeface="Arial" charset="0"/>
              </a:rPr>
              <a:t>Doações efetivas de tecido ocular em 2013</a:t>
            </a: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285875"/>
            <a:ext cx="8496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CaixaDeTexto 17"/>
          <p:cNvSpPr txBox="1">
            <a:spLocks noChangeArrowheads="1"/>
          </p:cNvSpPr>
          <p:nvPr/>
        </p:nvSpPr>
        <p:spPr bwMode="auto">
          <a:xfrm>
            <a:off x="1714500" y="2143125"/>
            <a:ext cx="540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cs typeface="Arial" charset="0"/>
              </a:rPr>
              <a:t>Histórico das doações efetivas de tecido ocular</a:t>
            </a:r>
          </a:p>
        </p:txBody>
      </p:sp>
      <p:pic>
        <p:nvPicPr>
          <p:cNvPr id="20489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2571750"/>
            <a:ext cx="7500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3143250"/>
            <a:ext cx="800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268538" y="869950"/>
            <a:ext cx="59324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cs typeface="Arial" charset="0"/>
              </a:rPr>
              <a:t>Transplantes Realizados em 2013</a:t>
            </a:r>
            <a:r>
              <a:rPr lang="pt-BR" sz="1800" b="1">
                <a:cs typeface="Arial" charset="0"/>
              </a:rPr>
              <a:t>	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88913"/>
            <a:ext cx="475138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1506" name="CorelPhotoPaint.Image.10" r:id="rId4" imgW="1638095" imgH="314286" progId="">
              <p:embed/>
            </p:oleObj>
          </a:graphicData>
        </a:graphic>
      </p:graphicFrame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12875"/>
            <a:ext cx="8501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903663"/>
            <a:ext cx="853598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ixaDeTexto 7"/>
          <p:cNvSpPr txBox="1">
            <a:spLocks noChangeArrowheads="1"/>
          </p:cNvSpPr>
          <p:nvPr/>
        </p:nvSpPr>
        <p:spPr bwMode="auto">
          <a:xfrm>
            <a:off x="2643188" y="3571875"/>
            <a:ext cx="432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cs typeface="Arial" charset="0"/>
              </a:rPr>
              <a:t>Histórico dos Transplantes no Estado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6227763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4º TRIMESTRE 2011</a:t>
            </a:r>
          </a:p>
        </p:txBody>
      </p:sp>
      <p:sp>
        <p:nvSpPr>
          <p:cNvPr id="2051" name="Retângulo 4"/>
          <p:cNvSpPr>
            <a:spLocks noChangeArrowheads="1"/>
          </p:cNvSpPr>
          <p:nvPr/>
        </p:nvSpPr>
        <p:spPr bwMode="auto">
          <a:xfrm>
            <a:off x="1547813" y="1125538"/>
            <a:ext cx="619283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marL="342900" indent="-342900" algn="ctr">
              <a:defRPr/>
            </a:pPr>
            <a:endParaRPr lang="pt-BR" sz="1400" b="1" dirty="0">
              <a:cs typeface="Arial" charset="0"/>
            </a:endParaRPr>
          </a:p>
          <a:p>
            <a:pPr algn="ctr">
              <a:defRPr/>
            </a:pPr>
            <a:endParaRPr lang="pt-BR" sz="1800" b="1" dirty="0">
              <a:cs typeface="Arial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19113" y="2809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>
              <a:cs typeface="Arial" charset="0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80988"/>
            <a:ext cx="45370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2530" name="CorelPhotoPaint.Image.10" r:id="rId5" imgW="1638095" imgH="314286" progId="">
              <p:embed/>
            </p:oleObj>
          </a:graphicData>
        </a:graphic>
      </p:graphicFrame>
      <p:sp>
        <p:nvSpPr>
          <p:cNvPr id="22535" name="Retângulo 9"/>
          <p:cNvSpPr>
            <a:spLocks noChangeArrowheads="1"/>
          </p:cNvSpPr>
          <p:nvPr/>
        </p:nvSpPr>
        <p:spPr bwMode="auto">
          <a:xfrm>
            <a:off x="755650" y="1916113"/>
            <a:ext cx="7000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cs typeface="Arial" charset="0"/>
              </a:rPr>
              <a:t>           Cursos e Capacitações de profissionais  </a:t>
            </a:r>
          </a:p>
        </p:txBody>
      </p:sp>
      <p:pic>
        <p:nvPicPr>
          <p:cNvPr id="2253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420938"/>
            <a:ext cx="8001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CaixaDeTexto 14"/>
          <p:cNvSpPr txBox="1">
            <a:spLocks noChangeArrowheads="1"/>
          </p:cNvSpPr>
          <p:nvPr/>
        </p:nvSpPr>
        <p:spPr bwMode="auto">
          <a:xfrm>
            <a:off x="900113" y="4365625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>
                <a:cs typeface="Arial" charset="0"/>
              </a:rPr>
              <a:t>519 profissionais dos principais hospitais do estado treinados em 2013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graphicFrame>
        <p:nvGraphicFramePr>
          <p:cNvPr id="23554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3554" name="CorelPhotoPaint.Image.10" r:id="rId4" imgW="1638095" imgH="314286" progId="">
              <p:embed/>
            </p:oleObj>
          </a:graphicData>
        </a:graphic>
      </p:graphicFrame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b="1"/>
              <a:t>OBJETIVO GERAL</a:t>
            </a:r>
          </a:p>
          <a:p>
            <a:pPr algn="ctr" eaLnBrk="0" hangingPunct="0"/>
            <a:endParaRPr lang="pt-BR"/>
          </a:p>
          <a:p>
            <a:pPr algn="ctr" eaLnBrk="0" hangingPunct="0"/>
            <a:r>
              <a:rPr lang="pt-BR"/>
              <a:t>Ampliar o acesso da população aos serviços de média e alta complexidade e promover qualidade, a integralidade, a equidade e a humanização na atenção à saúde.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369093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b="1"/>
              <a:t>DIRETRIZ</a:t>
            </a:r>
          </a:p>
          <a:p>
            <a:pPr algn="ctr"/>
            <a:endParaRPr lang="pt-BR" b="1"/>
          </a:p>
          <a:p>
            <a:pPr algn="ctr"/>
            <a:r>
              <a:rPr lang="pt-BR"/>
              <a:t>Ampliação do acesso e aperfeiçoamento da assistência ambulatorial e hospitalar especializada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 l="3281" t="20000" r="42812" b="10834"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2457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4578" name="CorelPhotoPaint.Image.10" r:id="rId4" imgW="1638095" imgH="314286" progId="">
              <p:embed/>
            </p:oleObj>
          </a:graphicData>
        </a:graphic>
      </p:graphicFrame>
      <p:graphicFrame>
        <p:nvGraphicFramePr>
          <p:cNvPr id="24619" name="Group 43"/>
          <p:cNvGraphicFramePr>
            <a:graphicFrameLocks noGrp="1"/>
          </p:cNvGraphicFramePr>
          <p:nvPr/>
        </p:nvGraphicFramePr>
        <p:xfrm>
          <a:off x="0" y="2276475"/>
          <a:ext cx="9123363" cy="3749675"/>
        </p:xfrm>
        <a:graphic>
          <a:graphicData uri="http://schemas.openxmlformats.org/drawingml/2006/table">
            <a:tbl>
              <a:tblPr/>
              <a:tblGrid>
                <a:gridCol w="2838450"/>
                <a:gridCol w="1525588"/>
                <a:gridCol w="1454150"/>
                <a:gridCol w="627062"/>
                <a:gridCol w="625475"/>
                <a:gridCol w="627063"/>
                <a:gridCol w="1425575"/>
              </a:tblGrid>
              <a:tr h="7080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Ação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Quad.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 do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Indicador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2013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Ampliar a oferta de consultas especializadas realizadas nos Hospitais próprios nas Centrais de Marcação de Consultas e Exames.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especialidades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especialidades reguladas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Ampliar a oferta de métodos diagnósticos especializados realizados nos Hospitais próprios nas Centrais de Marcação de Consultas e Exames.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05 tipos de métodos diagnósticos.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exames especializados regulados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28910" marR="289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4616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Times New Roman" pitchFamily="18" charset="0"/>
              </a:rPr>
              <a:t>OBJETIVO ESPECÍFICO</a:t>
            </a:r>
          </a:p>
          <a:p>
            <a:endParaRPr lang="pt-BR" sz="1600" b="1">
              <a:latin typeface="Times New Roman" pitchFamily="18" charset="0"/>
            </a:endParaRPr>
          </a:p>
          <a:p>
            <a:r>
              <a:rPr lang="pt-BR" sz="1600">
                <a:latin typeface="Times New Roman" pitchFamily="18" charset="0"/>
              </a:rPr>
              <a:t>Ampliar a oferta de consultas especializadas, cirurgias eletivas e exames especializados com a elaboração e cumprimento de protocolos de acesso de forma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6626" name="CorelPhotoPaint.Image.10" r:id="rId4" imgW="1638095" imgH="314286" progId="">
              <p:embed/>
            </p:oleObj>
          </a:graphicData>
        </a:graphic>
      </p:graphicFrame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graphicFrame>
        <p:nvGraphicFramePr>
          <p:cNvPr id="26687" name="Group 63"/>
          <p:cNvGraphicFramePr>
            <a:graphicFrameLocks noGrp="1"/>
          </p:cNvGraphicFramePr>
          <p:nvPr/>
        </p:nvGraphicFramePr>
        <p:xfrm>
          <a:off x="0" y="0"/>
          <a:ext cx="9144000" cy="1803400"/>
        </p:xfrm>
        <a:graphic>
          <a:graphicData uri="http://schemas.openxmlformats.org/drawingml/2006/table">
            <a:tbl>
              <a:tblPr/>
              <a:tblGrid>
                <a:gridCol w="2019300"/>
                <a:gridCol w="1836738"/>
                <a:gridCol w="1468437"/>
                <a:gridCol w="1101725"/>
                <a:gridCol w="1028700"/>
                <a:gridCol w="954088"/>
                <a:gridCol w="735012"/>
              </a:tblGrid>
              <a:tr h="8366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Quad.</a:t>
                      </a: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L="91424" marR="91424"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Tratamento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Fora do Domicílio (TFD)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da necessidade em conformidade com os critérios de autorização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solicitações atendidas/nº de solicitações encaminhadas X100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45,35%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45,11%</a:t>
                      </a:r>
                    </a:p>
                  </a:txBody>
                  <a:tcPr marL="28906" marR="28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50825" y="4149725"/>
            <a:ext cx="864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en-US" altLang="pt-BR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656" name="Gráfico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916113"/>
            <a:ext cx="84597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graphicFrame>
        <p:nvGraphicFramePr>
          <p:cNvPr id="27650" name="Object 2063"/>
          <p:cNvGraphicFramePr>
            <a:graphicFrameLocks noChangeAspect="1"/>
          </p:cNvGraphicFramePr>
          <p:nvPr/>
        </p:nvGraphicFramePr>
        <p:xfrm>
          <a:off x="0" y="5997575"/>
          <a:ext cx="9144000" cy="830263"/>
        </p:xfrm>
        <a:graphic>
          <a:graphicData uri="http://schemas.openxmlformats.org/presentationml/2006/ole">
            <p:oleObj spid="_x0000_s27650" name="CorelPhotoPaint.Image.10" r:id="rId4" imgW="1638095" imgH="314286" progId="">
              <p:embed/>
            </p:oleObj>
          </a:graphicData>
        </a:graphic>
      </p:graphicFrame>
      <p:pic>
        <p:nvPicPr>
          <p:cNvPr id="27652" name="Gráfico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115888"/>
            <a:ext cx="79311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Gráfico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92438"/>
            <a:ext cx="49688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áfico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925763"/>
            <a:ext cx="43227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3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02114" name="Subtítu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t-BR" smtClean="0"/>
          </a:p>
        </p:txBody>
      </p:sp>
      <p:pic>
        <p:nvPicPr>
          <p:cNvPr id="602115" name="Picture 2" descr="C:\Users\honoratoa\Downloads\FUNDO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Gráfico 6"/>
          <p:cNvGraphicFramePr/>
          <p:nvPr/>
        </p:nvGraphicFramePr>
        <p:xfrm>
          <a:off x="1702697" y="-315416"/>
          <a:ext cx="71653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1619672" y="1988840"/>
          <a:ext cx="72728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1619672" y="4509120"/>
          <a:ext cx="72008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graphicFrame>
        <p:nvGraphicFramePr>
          <p:cNvPr id="28674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28674" name="CorelPhotoPaint.Image.10" r:id="rId4" imgW="1638095" imgH="314286" progId="">
              <p:embed/>
            </p:oleObj>
          </a:graphicData>
        </a:graphic>
      </p:graphicFrame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 sz="2400"/>
              <a:t>Ampliar o acesso da população aos serviços de média e alta complexidade e promover qualidade, a integralidade, a equidade e a humanização na atenção à saúde.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38608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 sz="2400"/>
              <a:t>Ampliação do acesso a leitos em Unidades intensivas aos pacientes críticos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33"/>
          <p:cNvGraphicFramePr>
            <a:graphicFrameLocks noChangeAspect="1"/>
          </p:cNvGraphicFramePr>
          <p:nvPr/>
        </p:nvGraphicFramePr>
        <p:xfrm>
          <a:off x="0" y="6165850"/>
          <a:ext cx="9144000" cy="692150"/>
        </p:xfrm>
        <a:graphic>
          <a:graphicData uri="http://schemas.openxmlformats.org/presentationml/2006/ole">
            <p:oleObj spid="_x0000_s29698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49128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001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OBJETIVO ESPECÍFICO</a:t>
            </a:r>
          </a:p>
          <a:p>
            <a:pPr algn="ctr"/>
            <a:endParaRPr lang="pt-BR" b="1"/>
          </a:p>
          <a:p>
            <a:pPr algn="ctr"/>
            <a:r>
              <a:rPr lang="pt-BR"/>
              <a:t> Habilitar novos leitos de UTI/SUS  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29731" name="Group 35"/>
          <p:cNvGraphicFramePr>
            <a:graphicFrameLocks noGrp="1"/>
          </p:cNvGraphicFramePr>
          <p:nvPr/>
        </p:nvGraphicFramePr>
        <p:xfrm>
          <a:off x="0" y="3500438"/>
          <a:ext cx="9144000" cy="1158875"/>
        </p:xfrm>
        <a:graphic>
          <a:graphicData uri="http://schemas.openxmlformats.org/drawingml/2006/table">
            <a:tbl>
              <a:tblPr/>
              <a:tblGrid>
                <a:gridCol w="2595563"/>
                <a:gridCol w="968375"/>
                <a:gridCol w="1390650"/>
                <a:gridCol w="1038225"/>
                <a:gridCol w="1049337"/>
                <a:gridCol w="1050925"/>
                <a:gridCol w="1050925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Quad.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Quad.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Habilitar leitos de UTI adulto.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leitos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leitos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/>
          </a:p>
        </p:txBody>
      </p:sp>
      <p:graphicFrame>
        <p:nvGraphicFramePr>
          <p:cNvPr id="3277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32770" name="CorelPhotoPaint.Image.10" r:id="rId4" imgW="1638095" imgH="314286" progId="">
              <p:embed/>
            </p:oleObj>
          </a:graphicData>
        </a:graphic>
      </p:graphicFrame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773238"/>
            <a:ext cx="9144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b="1"/>
              <a:t>OBJETIVO GERAL</a:t>
            </a:r>
          </a:p>
          <a:p>
            <a:pPr algn="ctr" eaLnBrk="0" hangingPunct="0"/>
            <a:endParaRPr lang="pt-BR"/>
          </a:p>
          <a:p>
            <a:pPr algn="ctr" eaLnBrk="0" hangingPunct="0"/>
            <a:r>
              <a:rPr lang="pt-BR"/>
              <a:t>Fortalecer a gestão do SUS nas esferas de governo estadual e municipal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716338"/>
            <a:ext cx="91440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b="1"/>
              <a:t>DIRETRIZ</a:t>
            </a:r>
          </a:p>
          <a:p>
            <a:pPr algn="ctr" eaLnBrk="0" hangingPunct="0"/>
            <a:endParaRPr lang="pt-BR" b="1"/>
          </a:p>
          <a:p>
            <a:pPr algn="ctr" eaLnBrk="0" hangingPunct="0"/>
            <a:r>
              <a:rPr lang="pt-BR"/>
              <a:t>Qualificar o acesso aos serviços de Atenção Básica, Média e Alta Complexidade.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34818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34818" name="CorelPhotoPaint.Image.10" r:id="rId4" imgW="1638095" imgH="314286" progId="">
              <p:embed/>
            </p:oleObj>
          </a:graphicData>
        </a:graphic>
      </p:graphicFrame>
      <p:graphicFrame>
        <p:nvGraphicFramePr>
          <p:cNvPr id="34868" name="Group 52"/>
          <p:cNvGraphicFramePr>
            <a:graphicFrameLocks noGrp="1"/>
          </p:cNvGraphicFramePr>
          <p:nvPr/>
        </p:nvGraphicFramePr>
        <p:xfrm>
          <a:off x="0" y="2420938"/>
          <a:ext cx="9144000" cy="3513137"/>
        </p:xfrm>
        <a:graphic>
          <a:graphicData uri="http://schemas.openxmlformats.org/drawingml/2006/table">
            <a:tbl>
              <a:tblPr/>
              <a:tblGrid>
                <a:gridCol w="2201863"/>
                <a:gridCol w="1790700"/>
                <a:gridCol w="1643062"/>
                <a:gridCol w="1044575"/>
                <a:gridCol w="971550"/>
                <a:gridCol w="820738"/>
                <a:gridCol w="671512"/>
              </a:tblGrid>
              <a:tr h="785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Quad.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a cobertura eletrocardiograma para os municípios de  SC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municípios com eletrocardiograma / Nº total de municípios X100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34,37%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40,37%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a rede de dermatoscópia no Estado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aparelhos instalados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aparelhos instalados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a oferta de modalidades de exames com serviço de telemedicina em Hospitais Próprios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 novas modalidades 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modalidades ampliadas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911" marR="289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50825" y="4149725"/>
            <a:ext cx="864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en-US" altLang="pt-BR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34865" name="Text Box 7"/>
          <p:cNvSpPr txBox="1">
            <a:spLocks noChangeArrowheads="1"/>
          </p:cNvSpPr>
          <p:nvPr/>
        </p:nvSpPr>
        <p:spPr bwMode="auto">
          <a:xfrm>
            <a:off x="0" y="1196975"/>
            <a:ext cx="9144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/>
              <a:t>OBJETIVO ESPECÍFICO</a:t>
            </a:r>
            <a:endParaRPr lang="pt-BR" sz="1600"/>
          </a:p>
          <a:p>
            <a:pPr algn="ctr">
              <a:spcBef>
                <a:spcPct val="50000"/>
              </a:spcBef>
            </a:pPr>
            <a:r>
              <a:rPr lang="pt-BR" sz="1600"/>
              <a:t>Implementar a política Estadual de regulação de atenção à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>
              <a:latin typeface="Times New Roman" pitchFamily="18" charset="0"/>
            </a:endParaRPr>
          </a:p>
        </p:txBody>
      </p:sp>
      <p:graphicFrame>
        <p:nvGraphicFramePr>
          <p:cNvPr id="3584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35842" name="CorelPhotoPaint.Image.10" r:id="rId4" imgW="1638095" imgH="314286" progId="">
              <p:embed/>
            </p:oleObj>
          </a:graphicData>
        </a:graphic>
      </p:graphicFrame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7002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b="1"/>
              <a:t>OBJETIVO GERAL</a:t>
            </a:r>
          </a:p>
          <a:p>
            <a:pPr algn="ctr" eaLnBrk="0" hangingPunct="0"/>
            <a:endParaRPr lang="pt-BR"/>
          </a:p>
          <a:p>
            <a:pPr algn="ctr" eaLnBrk="0" hangingPunct="0"/>
            <a:r>
              <a:rPr lang="pt-BR"/>
              <a:t>Ampliar o acesso da população aos serviços de média e alta complexidade e promover qualidade, a integralidade, a equidade e a humanização na atenção à saúde.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978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b="1"/>
              <a:t>DIRETRIZ</a:t>
            </a:r>
          </a:p>
          <a:p>
            <a:pPr algn="ctr"/>
            <a:endParaRPr lang="pt-BR" b="1"/>
          </a:p>
          <a:p>
            <a:pPr algn="ctr"/>
            <a:r>
              <a:rPr lang="pt-BR"/>
              <a:t>Aperfeiçoamento e ampliação a segmentos populacionais específicos e/ou vulneráveis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9" name="Group 111"/>
          <p:cNvGraphicFramePr>
            <a:graphicFrameLocks noGrp="1"/>
          </p:cNvGraphicFramePr>
          <p:nvPr>
            <p:ph idx="4294967295"/>
          </p:nvPr>
        </p:nvGraphicFramePr>
        <p:xfrm>
          <a:off x="0" y="1412875"/>
          <a:ext cx="9144000" cy="4608513"/>
        </p:xfrm>
        <a:graphic>
          <a:graphicData uri="http://schemas.openxmlformats.org/drawingml/2006/table">
            <a:tbl>
              <a:tblPr/>
              <a:tblGrid>
                <a:gridCol w="2952750"/>
                <a:gridCol w="1346200"/>
                <a:gridCol w="1422400"/>
                <a:gridCol w="601663"/>
                <a:gridCol w="979487"/>
                <a:gridCol w="819150"/>
                <a:gridCol w="1022350"/>
              </a:tblGrid>
              <a:tr h="8604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Ação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Meta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Indicador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Quad.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TOTAL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2013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Realizar cursos de capacitação para gestores Municipais, prestadores e regionais de Saúde em Saúde Auditiva.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06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Nº de cursos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realizados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04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06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01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11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Realizar cursos de capacitação para gestores Municipais, e regionais de Saúde em Saúde Visual.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01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Nº de cursos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realizados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01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01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Realizar cursos de capacitação para profissionais da Rede Básica e Hospitais próprios em Ostomizados..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04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Nº de cursos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realizados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02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     02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04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ea typeface="Times New Roman" pitchFamily="18" charset="0"/>
                          <a:cs typeface="Arial" pitchFamily="34" charset="0"/>
                        </a:rPr>
                        <a:t>Reproduzir material ilustrativo - orientações e educativos – Ostomizados.</a:t>
                      </a:r>
                    </a:p>
                  </a:txBody>
                  <a:tcPr marL="44455" marR="44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10.000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exemplares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Nº de exemplares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reduzidos 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10.000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10.000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  <a:cs typeface="Arial" pitchFamily="34" charset="0"/>
                        </a:rPr>
                        <a:t>Reproduzir material ilustrativo - orientações e educativos - Saúde Auditiva e Implante Coclear.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5" marR="444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20.000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Nº de exemplares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reduzidos 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20.000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      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20.000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890" name="Objeto 1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37890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37951" name="Rectangle 7"/>
          <p:cNvSpPr>
            <a:spLocks noChangeArrowheads="1"/>
          </p:cNvSpPr>
          <p:nvPr/>
        </p:nvSpPr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400"/>
          </a:p>
          <a:p>
            <a:pPr algn="ctr"/>
            <a:r>
              <a:rPr lang="pt-BR" sz="1400" b="1"/>
              <a:t>OBJETIVO ESPECÍFICO</a:t>
            </a:r>
          </a:p>
          <a:p>
            <a:pPr algn="ctr"/>
            <a:endParaRPr lang="pt-BR" sz="1400" b="1"/>
          </a:p>
          <a:p>
            <a:pPr algn="just">
              <a:buFont typeface="Wingdings" pitchFamily="2" charset="2"/>
              <a:buNone/>
            </a:pPr>
            <a:r>
              <a:rPr lang="pt-BR" altLang="pt-BR" sz="1400"/>
              <a:t>Ampliar e aperfeiçoar o acesso aos serviços de saúde e de reabilitação física, auditiva, intelectual e visual, às órteses e próteses às pessoas com deficiência.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 l="3281" t="20000" r="42345" b="17500"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MÉDIA E ALTA COMPLEXIDADE x PROGRAMAÇÃO ANUAL DE SAÚDE </a:t>
            </a:r>
          </a:p>
        </p:txBody>
      </p:sp>
      <p:graphicFrame>
        <p:nvGraphicFramePr>
          <p:cNvPr id="312370" name="Group 50"/>
          <p:cNvGraphicFramePr>
            <a:graphicFrameLocks noGrp="1"/>
          </p:cNvGraphicFramePr>
          <p:nvPr>
            <p:ph idx="4294967295"/>
          </p:nvPr>
        </p:nvGraphicFramePr>
        <p:xfrm>
          <a:off x="250825" y="2781300"/>
          <a:ext cx="8640763" cy="2732088"/>
        </p:xfrm>
        <a:graphic>
          <a:graphicData uri="http://schemas.openxmlformats.org/drawingml/2006/table">
            <a:tbl>
              <a:tblPr/>
              <a:tblGrid>
                <a:gridCol w="2919413"/>
                <a:gridCol w="1112837"/>
                <a:gridCol w="1584325"/>
                <a:gridCol w="719138"/>
                <a:gridCol w="792162"/>
                <a:gridCol w="792163"/>
                <a:gridCol w="720725"/>
              </a:tblGrid>
              <a:tr h="842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Ação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Meta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Indicador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1º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2º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  <a:cs typeface="Times New Roman" pitchFamily="18" charset="0"/>
                        </a:rPr>
                        <a:t>Quad.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3º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Quad.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(Títulos)"/>
                        </a:rPr>
                        <a:t>Total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Descentralizar os pontos de Atenção para ampliação e garantia do acesso as Pessoas com Deficiência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03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Habilitar serviços no Estado conforme portarias da RAD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Títulos)"/>
                      </a:endParaRP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00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02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04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06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Discutir a Implantação e Construir o Plano de Ação da RAD nas Regiões de Saúde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06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Aprovar o Plano de Ação na CIR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01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02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03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Títulos)"/>
                        </a:rPr>
                        <a:t>06</a:t>
                      </a:r>
                    </a:p>
                  </a:txBody>
                  <a:tcPr marL="91448" marR="9144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618534" name="Rectangle 40"/>
          <p:cNvSpPr>
            <a:spLocks noChangeArrowheads="1"/>
          </p:cNvSpPr>
          <p:nvPr/>
        </p:nvSpPr>
        <p:spPr bwMode="auto">
          <a:xfrm>
            <a:off x="0" y="11969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tx2"/>
                </a:solidFill>
              </a:rPr>
              <a:t>OBJETIVO ESPECÍFICO</a:t>
            </a:r>
            <a:br>
              <a:rPr lang="pt-BR">
                <a:solidFill>
                  <a:schemeClr val="tx2"/>
                </a:solidFill>
              </a:rPr>
            </a:br>
            <a:r>
              <a:rPr lang="pt-BR">
                <a:solidFill>
                  <a:schemeClr val="tx2"/>
                </a:solidFill>
              </a:rPr>
              <a:t/>
            </a:r>
            <a:br>
              <a:rPr lang="pt-BR">
                <a:solidFill>
                  <a:schemeClr val="tx2"/>
                </a:solidFill>
              </a:rPr>
            </a:br>
            <a:r>
              <a:rPr lang="pt-BR" altLang="pt-BR">
                <a:solidFill>
                  <a:schemeClr val="tx2"/>
                </a:solidFill>
              </a:rPr>
              <a:t>Ampliar e aperfeiçoar o acesso aos serviços de saúde e de reabilitação física, auditiva, intelectual e visual, às órteses e próteses às pessoas com deficiência</a:t>
            </a:r>
            <a:endParaRPr lang="pt-B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6985000" cy="43211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9388" y="4652963"/>
            <a:ext cx="144462" cy="144462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8" name="Retângulo 7"/>
          <p:cNvSpPr/>
          <p:nvPr/>
        </p:nvSpPr>
        <p:spPr>
          <a:xfrm>
            <a:off x="7885113" y="2708275"/>
            <a:ext cx="142875" cy="144463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9" name="Retângulo 8"/>
          <p:cNvSpPr/>
          <p:nvPr/>
        </p:nvSpPr>
        <p:spPr>
          <a:xfrm>
            <a:off x="6875463" y="5013325"/>
            <a:ext cx="144462" cy="144463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0" name="Retângulo 9"/>
          <p:cNvSpPr/>
          <p:nvPr/>
        </p:nvSpPr>
        <p:spPr>
          <a:xfrm>
            <a:off x="8101013" y="3573463"/>
            <a:ext cx="142875" cy="142875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1" name="Retângulo 10"/>
          <p:cNvSpPr/>
          <p:nvPr/>
        </p:nvSpPr>
        <p:spPr>
          <a:xfrm>
            <a:off x="179388" y="5013325"/>
            <a:ext cx="144462" cy="144463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35825" y="2205038"/>
            <a:ext cx="144463" cy="14446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3" name="Retângulo 12"/>
          <p:cNvSpPr/>
          <p:nvPr/>
        </p:nvSpPr>
        <p:spPr>
          <a:xfrm>
            <a:off x="7596188" y="1916113"/>
            <a:ext cx="144462" cy="14446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4" name="Retângulo 13"/>
          <p:cNvSpPr/>
          <p:nvPr/>
        </p:nvSpPr>
        <p:spPr>
          <a:xfrm>
            <a:off x="7164388" y="2781300"/>
            <a:ext cx="144462" cy="1428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5" name="Retângulo 14"/>
          <p:cNvSpPr/>
          <p:nvPr/>
        </p:nvSpPr>
        <p:spPr>
          <a:xfrm>
            <a:off x="5651500" y="3933825"/>
            <a:ext cx="144463" cy="1428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6" name="Retângulo 15"/>
          <p:cNvSpPr/>
          <p:nvPr/>
        </p:nvSpPr>
        <p:spPr>
          <a:xfrm>
            <a:off x="7524750" y="4581525"/>
            <a:ext cx="142875" cy="1428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7" name="Retângulo 16"/>
          <p:cNvSpPr/>
          <p:nvPr/>
        </p:nvSpPr>
        <p:spPr>
          <a:xfrm>
            <a:off x="2700338" y="2997200"/>
            <a:ext cx="142875" cy="144463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8" name="Retângulo 17"/>
          <p:cNvSpPr/>
          <p:nvPr/>
        </p:nvSpPr>
        <p:spPr>
          <a:xfrm>
            <a:off x="4067175" y="3068638"/>
            <a:ext cx="144463" cy="14446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9" name="Retângulo 18"/>
          <p:cNvSpPr/>
          <p:nvPr/>
        </p:nvSpPr>
        <p:spPr>
          <a:xfrm>
            <a:off x="6516688" y="2924175"/>
            <a:ext cx="142875" cy="144463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0" name="Retângulo 19"/>
          <p:cNvSpPr/>
          <p:nvPr/>
        </p:nvSpPr>
        <p:spPr>
          <a:xfrm>
            <a:off x="5795963" y="1773238"/>
            <a:ext cx="144462" cy="1428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1" name="Triângulo isósceles 20"/>
          <p:cNvSpPr/>
          <p:nvPr/>
        </p:nvSpPr>
        <p:spPr>
          <a:xfrm>
            <a:off x="179388" y="5373688"/>
            <a:ext cx="179387" cy="188912"/>
          </a:xfrm>
          <a:prstGeom prst="triangle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2" name="Triângulo isósceles 21"/>
          <p:cNvSpPr/>
          <p:nvPr/>
        </p:nvSpPr>
        <p:spPr>
          <a:xfrm>
            <a:off x="179388" y="5732463"/>
            <a:ext cx="179387" cy="188912"/>
          </a:xfrm>
          <a:prstGeom prst="triangle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3" name="Triângulo isósceles 22"/>
          <p:cNvSpPr/>
          <p:nvPr/>
        </p:nvSpPr>
        <p:spPr>
          <a:xfrm>
            <a:off x="8101013" y="3716338"/>
            <a:ext cx="179387" cy="188912"/>
          </a:xfrm>
          <a:prstGeom prst="triangle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24" name="Triângulo isósceles 23"/>
          <p:cNvSpPr/>
          <p:nvPr/>
        </p:nvSpPr>
        <p:spPr>
          <a:xfrm>
            <a:off x="7308850" y="2060575"/>
            <a:ext cx="179388" cy="188913"/>
          </a:xfrm>
          <a:prstGeom prst="triangle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9540" name="CaixaDeTexto 24"/>
          <p:cNvSpPr txBox="1">
            <a:spLocks noChangeArrowheads="1"/>
          </p:cNvSpPr>
          <p:nvPr/>
        </p:nvSpPr>
        <p:spPr bwMode="auto">
          <a:xfrm>
            <a:off x="611188" y="4652963"/>
            <a:ext cx="237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/>
              <a:t>CER habilitado</a:t>
            </a:r>
          </a:p>
          <a:p>
            <a:endParaRPr lang="pt-BR" sz="1000" b="1"/>
          </a:p>
          <a:p>
            <a:r>
              <a:rPr lang="pt-BR" sz="1000" b="1"/>
              <a:t>CER previsto</a:t>
            </a:r>
          </a:p>
          <a:p>
            <a:endParaRPr lang="pt-BR" sz="1000" b="1"/>
          </a:p>
          <a:p>
            <a:endParaRPr lang="pt-BR" sz="1000" b="1"/>
          </a:p>
          <a:p>
            <a:r>
              <a:rPr lang="pt-BR" sz="1000" b="1"/>
              <a:t>Oficina habilitada</a:t>
            </a:r>
          </a:p>
          <a:p>
            <a:endParaRPr lang="pt-BR" sz="1000" b="1"/>
          </a:p>
          <a:p>
            <a:r>
              <a:rPr lang="pt-BR" sz="1000" b="1"/>
              <a:t>Oficina prevista</a:t>
            </a:r>
          </a:p>
        </p:txBody>
      </p:sp>
      <p:sp>
        <p:nvSpPr>
          <p:cNvPr id="412695" name="Rectangle 23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MAPA DA RAD ESTADUAL </a:t>
            </a:r>
            <a:b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 E OFICINAS ORTOPÉDICAS HABILITADOS E PREVISTOS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578" name="Group 90"/>
          <p:cNvGraphicFramePr>
            <a:graphicFrameLocks noGrp="1"/>
          </p:cNvGraphicFramePr>
          <p:nvPr/>
        </p:nvGraphicFramePr>
        <p:xfrm>
          <a:off x="219075" y="1125538"/>
          <a:ext cx="8674100" cy="4824412"/>
        </p:xfrm>
        <a:graphic>
          <a:graphicData uri="http://schemas.openxmlformats.org/drawingml/2006/table">
            <a:tbl>
              <a:tblPr/>
              <a:tblGrid>
                <a:gridCol w="2265363"/>
                <a:gridCol w="1655762"/>
                <a:gridCol w="1655763"/>
                <a:gridCol w="1800225"/>
                <a:gridCol w="129698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1º quadrimestre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2º quadrimestre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3º quadrimestre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Atendimento de casos humanos, animais e informações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4.404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11.761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Acompanhamento dos casos (X3)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13.692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8.379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13.212</a:t>
                      </a: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35.283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Atividades educativas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18.330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11.242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17.681</a:t>
                      </a:r>
                    </a:p>
                  </a:txBody>
                  <a:tcPr marL="91441" marR="9144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47.253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95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PRODUÇÃO DO CENTRO DE INFORMAÇÕES TOXICOLÓGICAS DE SANTA CATARINA, 2013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4" name="Retângulo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INTOXICAÇÕES POR GRUPO DE AGENTES TÓXICOS</a:t>
            </a: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1571" name="Retângulo 4"/>
          <p:cNvSpPr>
            <a:spLocks noChangeArrowheads="1"/>
          </p:cNvSpPr>
          <p:nvPr/>
        </p:nvSpPr>
        <p:spPr bwMode="auto">
          <a:xfrm>
            <a:off x="5072063" y="5715000"/>
            <a:ext cx="369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cs typeface="Arial" charset="0"/>
              </a:rPr>
              <a:t>Total de intoxicações: 11.761</a:t>
            </a:r>
            <a:endParaRPr lang="pt-BR"/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86" name="Group 38"/>
          <p:cNvGraphicFramePr>
            <a:graphicFrameLocks noGrp="1"/>
          </p:cNvGraphicFramePr>
          <p:nvPr/>
        </p:nvGraphicFramePr>
        <p:xfrm>
          <a:off x="0" y="1989138"/>
          <a:ext cx="9144000" cy="3090862"/>
        </p:xfrm>
        <a:graphic>
          <a:graphicData uri="http://schemas.openxmlformats.org/drawingml/2006/table">
            <a:tbl>
              <a:tblPr/>
              <a:tblGrid>
                <a:gridCol w="3101975"/>
                <a:gridCol w="1511300"/>
                <a:gridCol w="1509713"/>
                <a:gridCol w="1509712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ATIVIDADE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 QUAD.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 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3º QUAD.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5E5E76"/>
                        </a:gs>
                      </a:gsLst>
                      <a:lin ang="5400000" scaled="1"/>
                    </a:gra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Necropsias realizadas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(adultos, crianças e fetos acima de 500g)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Anatomo-patológicos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7.690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18.349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Exames Citopatológicos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(preventivos de câncer de colo de útero)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15.248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38" name="Object 6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39938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23248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Produção do Instituto de Anatomia Patológica (IAP) e do Serviço de Verificação de Óbitos (SVO) de  Santa Catarina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1" name="Rectangle 7"/>
          <p:cNvSpPr>
            <a:spLocks noChangeArrowheads="1"/>
          </p:cNvSpPr>
          <p:nvPr/>
        </p:nvSpPr>
        <p:spPr bwMode="auto">
          <a:xfrm rot="-921038">
            <a:off x="704850" y="1833563"/>
            <a:ext cx="7848600" cy="2311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5400" b="1">
                <a:solidFill>
                  <a:schemeClr val="bg1"/>
                </a:solidFill>
                <a:latin typeface="Tahoma" pitchFamily="34" charset="0"/>
              </a:rPr>
              <a:t>SUPERINTENDÊNCIA DE VIGILÂNCIA EM SAÚDE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50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1650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0" y="357346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 sz="1800" b="1"/>
              <a:t>Prevenção e controle de riscos à saúde decorrentes da produção e do consumo de bens e serviços</a:t>
            </a:r>
            <a:r>
              <a:rPr lang="pt-BR" sz="1800"/>
              <a:t> 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0" y="1557338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/>
              <a:t>Prevenir e controlar doenças e agravos de riscos à saúde da população decorrentes da produção e do consumo de bens e serviços.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74" name="Object 2"/>
          <p:cNvGraphicFramePr>
            <a:graphicFrameLocks noChangeAspect="1"/>
          </p:cNvGraphicFramePr>
          <p:nvPr/>
        </p:nvGraphicFramePr>
        <p:xfrm>
          <a:off x="0" y="6092825"/>
          <a:ext cx="9144000" cy="765175"/>
        </p:xfrm>
        <a:graphic>
          <a:graphicData uri="http://schemas.openxmlformats.org/presentationml/2006/ole">
            <p:oleObj spid="_x0000_s412674" name="CorelPhotoPaint.Image.10" r:id="rId3" imgW="1638095" imgH="314286" progId="">
              <p:embed/>
            </p:oleObj>
          </a:graphicData>
        </a:graphic>
      </p:graphicFrame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sp>
        <p:nvSpPr>
          <p:cNvPr id="412676" name="Rectangle 5"/>
          <p:cNvSpPr>
            <a:spLocks noChangeArrowheads="1"/>
          </p:cNvSpPr>
          <p:nvPr/>
        </p:nvSpPr>
        <p:spPr bwMode="auto">
          <a:xfrm>
            <a:off x="0" y="1412875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r>
              <a:rPr lang="pt-BR" sz="1600"/>
              <a:t>Cumprir o Plano de Ação da Vigilância Sanitária, com descentralização para as 09 Macrorregiões de Saúde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2678" name="Group 6"/>
          <p:cNvGraphicFramePr>
            <a:graphicFrameLocks noGrp="1"/>
          </p:cNvGraphicFramePr>
          <p:nvPr/>
        </p:nvGraphicFramePr>
        <p:xfrm>
          <a:off x="468313" y="2492375"/>
          <a:ext cx="8424862" cy="3313113"/>
        </p:xfrm>
        <a:graphic>
          <a:graphicData uri="http://schemas.openxmlformats.org/drawingml/2006/table">
            <a:tbl>
              <a:tblPr/>
              <a:tblGrid>
                <a:gridCol w="4321175"/>
                <a:gridCol w="1584325"/>
                <a:gridCol w="1714500"/>
                <a:gridCol w="804862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149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Monitorar, Gerenciar e Investigar as Notifica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no Sistema NOTIVISA atrav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da ado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ão das medidas sanit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rias cab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veis.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notifica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monitoradas e eventos  adversos investigados / n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notifica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do sistema NOTIVISA x100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 as a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de Farmacovigilância  e Tecnovigilância nas empresas detentoras de registro.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empresas monitoradas / n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empresas detentoras de registro de medicamentos x 100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98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3698" name="CorelPhotoPaint.Image.10" r:id="rId3" imgW="1638095" imgH="314286" progId="">
              <p:embed/>
            </p:oleObj>
          </a:graphicData>
        </a:graphic>
      </p:graphicFrame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+mj-lt"/>
              </a:rPr>
              <a:t>OBJETIVO ESPECÍFICO</a:t>
            </a:r>
          </a:p>
          <a:p>
            <a:pPr algn="ctr">
              <a:defRPr/>
            </a:pPr>
            <a:endParaRPr lang="pt-BR" sz="1400" b="1" dirty="0">
              <a:latin typeface="+mj-lt"/>
            </a:endParaRPr>
          </a:p>
          <a:p>
            <a:pPr algn="ctr">
              <a:defRPr/>
            </a:pPr>
            <a:r>
              <a:rPr lang="pt-BR" sz="1400" dirty="0">
                <a:latin typeface="+mj-lt"/>
              </a:rPr>
              <a:t>Cumprir o Plano de Ação da Vigilância Sanitária, com descentralização para as 09 Macrorregiões de Saúde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3701" name="Group 5"/>
          <p:cNvGraphicFramePr>
            <a:graphicFrameLocks noGrp="1"/>
          </p:cNvGraphicFramePr>
          <p:nvPr/>
        </p:nvGraphicFramePr>
        <p:xfrm>
          <a:off x="0" y="1844675"/>
          <a:ext cx="9144000" cy="4048125"/>
        </p:xfrm>
        <a:graphic>
          <a:graphicData uri="http://schemas.openxmlformats.org/drawingml/2006/table">
            <a:tbl>
              <a:tblPr/>
              <a:tblGrid>
                <a:gridCol w="5103813"/>
                <a:gridCol w="1484312"/>
                <a:gridCol w="1682750"/>
                <a:gridCol w="8731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Inspecionar indústrias de alimentos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 dos estabelecimentos programados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 indústrias inspecionadas/nº de indústrias programadasX100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15,5%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Monitorar resíduos de agrotóxicos em hortifrutigranjeiros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 dos  alimentos programados no PARA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 de alimentos monitorados/nº de alimentos programados X100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Inspecionar indústrias de produtos saneantes,cosméticos e produtos para saúde, inclusive Certificação de Boas Práticas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 dos estabelecimentos programados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 de inspeções realizadas/nº de inspeções programadasX100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Inspeções indústrias de medicamentos, inclusive para Certificação de Boas Práticas, farmácias de manipulação e outros estabelecimentos da cadeia farmacêutica.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dos estabelecimentos programados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farmácias inspecionadas/nº de farmácias programadas X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733" name="Object 37"/>
          <p:cNvGraphicFramePr>
            <a:graphicFrameLocks noGrp="1" noChangeAspect="1"/>
          </p:cNvGraphicFramePr>
          <p:nvPr/>
        </p:nvGraphicFramePr>
        <p:xfrm>
          <a:off x="3500438" y="285750"/>
          <a:ext cx="1800225" cy="782638"/>
        </p:xfrm>
        <a:graphic>
          <a:graphicData uri="http://schemas.openxmlformats.org/presentationml/2006/ole">
            <p:oleObj spid="_x0000_s413733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722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4722" name="CorelPhotoPaint.Image.10" r:id="rId3" imgW="1638095" imgH="314286" progId="">
              <p:embed/>
            </p:oleObj>
          </a:graphicData>
        </a:graphic>
      </p:graphicFrame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+mj-lt"/>
              </a:rPr>
              <a:t>OBJETIVO ESPECÍFICO</a:t>
            </a:r>
          </a:p>
          <a:p>
            <a:pPr algn="ctr">
              <a:defRPr/>
            </a:pPr>
            <a:endParaRPr lang="pt-BR" sz="1400" b="1" dirty="0">
              <a:latin typeface="+mj-lt"/>
            </a:endParaRPr>
          </a:p>
          <a:p>
            <a:pPr algn="ctr">
              <a:defRPr/>
            </a:pPr>
            <a:r>
              <a:rPr lang="pt-BR" sz="1400" dirty="0">
                <a:latin typeface="+mj-lt"/>
              </a:rPr>
              <a:t>Cumprir o Plano de Ação da Vigilância Sanitária, com descentralização para as 09 Macrorregiões de Saúde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4725" name="Group 5"/>
          <p:cNvGraphicFramePr>
            <a:graphicFrameLocks noGrp="1"/>
          </p:cNvGraphicFramePr>
          <p:nvPr/>
        </p:nvGraphicFramePr>
        <p:xfrm>
          <a:off x="0" y="1916113"/>
          <a:ext cx="9144000" cy="4321175"/>
        </p:xfrm>
        <a:graphic>
          <a:graphicData uri="http://schemas.openxmlformats.org/drawingml/2006/table">
            <a:tbl>
              <a:tblPr/>
              <a:tblGrid>
                <a:gridCol w="4689475"/>
                <a:gridCol w="1719263"/>
                <a:gridCol w="1862137"/>
                <a:gridCol w="873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Inspecionar estabelecimentos de interesse da saúde (presídios, ILPIs, etc.).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dos estabelecimentos programados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estabelecimentos inspecionados/nº estabelecimentos solicitados X 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Inspecionar estabelecimentos de saúde (hospitais, clínicas, etc.).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dos estabelecimentos programados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estabelecimentos inspecionados/nº estabelecimentos programado X 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41,98%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Inspecionar programas especiais dos serviços de saúde (hemodiálise; hemoterapia; BCTG; laboratórios).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de serviços programados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serviços inspecionados/nº serviços programado X 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Monitoramento de água de diálise. (Aguardando ativação do laboratório do LACEN)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de serviços programados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coletas/ Nº de Clínicas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4757" name="Object 37"/>
          <p:cNvGraphicFramePr>
            <a:graphicFrameLocks noGrp="1" noChangeAspect="1"/>
          </p:cNvGraphicFramePr>
          <p:nvPr/>
        </p:nvGraphicFramePr>
        <p:xfrm>
          <a:off x="3500438" y="285750"/>
          <a:ext cx="1800225" cy="782638"/>
        </p:xfrm>
        <a:graphic>
          <a:graphicData uri="http://schemas.openxmlformats.org/presentationml/2006/ole">
            <p:oleObj spid="_x0000_s414757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 l="3284" t="19989" r="40465" b="9995"/>
          <a:stretch>
            <a:fillRect/>
          </a:stretch>
        </p:blipFill>
        <p:spPr bwMode="auto">
          <a:xfrm>
            <a:off x="0" y="47466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276600" y="0"/>
            <a:ext cx="3311525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NOTAS EXPLICATIVAS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5746" name="CorelPhotoPaint.Image.10" r:id="rId3" imgW="1638095" imgH="314286" progId="">
              <p:embed/>
            </p:oleObj>
          </a:graphicData>
        </a:graphic>
      </p:graphicFrame>
      <p:sp>
        <p:nvSpPr>
          <p:cNvPr id="415758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Times New Roman" pitchFamily="18" charset="0"/>
              </a:rPr>
              <a:t>DIRETRIZ </a:t>
            </a:r>
          </a:p>
          <a:p>
            <a:pPr algn="ctr"/>
            <a:r>
              <a:rPr lang="pt-BR" sz="1200">
                <a:latin typeface="Times New Roman" pitchFamily="18" charset="0"/>
              </a:rPr>
              <a:t>ESTRUTURAÇÃO E AMPLIAÇÃO DA SAÚDE DO TRABALHADOR</a:t>
            </a:r>
          </a:p>
          <a:p>
            <a:pPr algn="ctr"/>
            <a:endParaRPr lang="pt-BR" sz="1200">
              <a:latin typeface="Times New Roman" pitchFamily="18" charset="0"/>
            </a:endParaRPr>
          </a:p>
          <a:p>
            <a:pPr algn="ctr"/>
            <a:r>
              <a:rPr lang="pt-BR" sz="1200" b="1">
                <a:latin typeface="Times New Roman" pitchFamily="18" charset="0"/>
              </a:rPr>
              <a:t>OBJETIVO ESPECÍFICO</a:t>
            </a:r>
          </a:p>
          <a:p>
            <a:pPr algn="ctr"/>
            <a:r>
              <a:rPr lang="pt-BR" sz="1200">
                <a:latin typeface="Times New Roman" pitchFamily="18" charset="0"/>
              </a:rPr>
              <a:t>Cumprir o Plano de Ações da Vigilância em saúde do Trabalhador (VISAT) com apoio dos CEREST</a:t>
            </a:r>
          </a:p>
          <a:p>
            <a:pPr algn="ctr"/>
            <a:endParaRPr lang="pt-BR" sz="1200" b="1">
              <a:latin typeface="Times New Roman" pitchFamily="18" charset="0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5786" name="Group 42"/>
          <p:cNvGraphicFramePr>
            <a:graphicFrameLocks noGrp="1"/>
          </p:cNvGraphicFramePr>
          <p:nvPr/>
        </p:nvGraphicFramePr>
        <p:xfrm>
          <a:off x="34925" y="2420938"/>
          <a:ext cx="9109075" cy="1141412"/>
        </p:xfrm>
        <a:graphic>
          <a:graphicData uri="http://schemas.openxmlformats.org/drawingml/2006/table">
            <a:tbl>
              <a:tblPr/>
              <a:tblGrid>
                <a:gridCol w="910907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ÕES PLANEJADAS E REALIZADAS NOS 1° E 2° QUADRIMESTRES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Capacitações dos CEREST e VISAS nas áreas: Radiações Ionizantes, Vigilância em Saúde do Trabalhador, Postos de Combustíveis, Construção Civil, Agroindústria, Portaria 104/2011, Formação do Controle Social e Planejamento Anual. 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Inspeções em Postos de Combustíveis, Inspeções de Urgência e Situações Especiais e em Serviços de Radioterapia, Medicina Nuclear e Radiologia Intervencionista.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5757" name="Object 13"/>
          <p:cNvGraphicFramePr>
            <a:graphicFrameLocks noGrp="1" noChangeAspect="1"/>
          </p:cNvGraphicFramePr>
          <p:nvPr/>
        </p:nvGraphicFramePr>
        <p:xfrm>
          <a:off x="3500438" y="0"/>
          <a:ext cx="1800225" cy="782638"/>
        </p:xfrm>
        <a:graphic>
          <a:graphicData uri="http://schemas.openxmlformats.org/presentationml/2006/ole">
            <p:oleObj spid="_x0000_s415757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graphicFrame>
        <p:nvGraphicFramePr>
          <p:cNvPr id="415759" name="Group 15"/>
          <p:cNvGraphicFramePr>
            <a:graphicFrameLocks noGrp="1"/>
          </p:cNvGraphicFramePr>
          <p:nvPr/>
        </p:nvGraphicFramePr>
        <p:xfrm>
          <a:off x="34925" y="3860800"/>
          <a:ext cx="9109075" cy="2152650"/>
        </p:xfrm>
        <a:graphic>
          <a:graphicData uri="http://schemas.openxmlformats.org/drawingml/2006/table">
            <a:tbl>
              <a:tblPr/>
              <a:tblGrid>
                <a:gridCol w="3938588"/>
                <a:gridCol w="2073275"/>
                <a:gridCol w="1655762"/>
                <a:gridCol w="14414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Manter parceria com o Instituto Federal da Bahia para implantar o sistema estadual de gerenciamento de riscos em radiações ionizantes e capacitar a rede SUS.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Controlar os riscos de radiação ionizante em 40 municípios com fontes de radiação ionizantes em SC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municípios com sistema implantado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Implantar o Sistema de Informação para a GESAT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Desenvolver o sistema de informações para as ações de ST, com ênfase nas ações de VISAT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Sistema desenvolvido e em funcionamento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Seminário com proprietários de serviços de Hemodinâmica, Radioterapia e Medicina Nuclear de SC.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seminário com 100 participantes, para informação das regulamentações efetivadas nesta área no Estado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Seminário realizado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70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6770" name="CorelPhotoPaint.Image.10" r:id="rId3" imgW="1638095" imgH="314286" progId="">
              <p:embed/>
            </p:oleObj>
          </a:graphicData>
        </a:graphic>
      </p:graphicFrame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+mj-lt"/>
              </a:rPr>
              <a:t>OBJETIVO ESPECÍFICO</a:t>
            </a:r>
          </a:p>
          <a:p>
            <a:pPr algn="ctr">
              <a:defRPr/>
            </a:pPr>
            <a:r>
              <a:rPr lang="pt-BR" sz="1400" dirty="0">
                <a:latin typeface="+mj-lt"/>
              </a:rPr>
              <a:t>Cumprir o Plano de Ações da Vigilância em saúde do Trabalhador (VISAT) com apoio dos CEREST</a:t>
            </a:r>
          </a:p>
          <a:p>
            <a:pPr algn="ctr">
              <a:defRPr/>
            </a:pPr>
            <a:endParaRPr lang="pt-BR" sz="1400" b="1" dirty="0">
              <a:latin typeface="+mj-lt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6773" name="Object 5"/>
          <p:cNvGraphicFramePr>
            <a:graphicFrameLocks noGrp="1" noChangeAspect="1"/>
          </p:cNvGraphicFramePr>
          <p:nvPr/>
        </p:nvGraphicFramePr>
        <p:xfrm>
          <a:off x="3500438" y="285750"/>
          <a:ext cx="1800225" cy="782638"/>
        </p:xfrm>
        <a:graphic>
          <a:graphicData uri="http://schemas.openxmlformats.org/presentationml/2006/ole">
            <p:oleObj spid="_x0000_s416773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sp>
        <p:nvSpPr>
          <p:cNvPr id="416777" name="Rectangle 5"/>
          <p:cNvSpPr>
            <a:spLocks noChangeArrowheads="1"/>
          </p:cNvSpPr>
          <p:nvPr/>
        </p:nvSpPr>
        <p:spPr bwMode="auto">
          <a:xfrm>
            <a:off x="0" y="350043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400" b="1">
              <a:latin typeface="Times New Roman" pitchFamily="18" charset="0"/>
            </a:endParaRPr>
          </a:p>
        </p:txBody>
      </p:sp>
      <p:graphicFrame>
        <p:nvGraphicFramePr>
          <p:cNvPr id="416803" name="Group 35"/>
          <p:cNvGraphicFramePr>
            <a:graphicFrameLocks noGrp="1"/>
          </p:cNvGraphicFramePr>
          <p:nvPr/>
        </p:nvGraphicFramePr>
        <p:xfrm>
          <a:off x="0" y="2276475"/>
          <a:ext cx="9109075" cy="3290888"/>
        </p:xfrm>
        <a:graphic>
          <a:graphicData uri="http://schemas.openxmlformats.org/drawingml/2006/table">
            <a:tbl>
              <a:tblPr/>
              <a:tblGrid>
                <a:gridCol w="3938588"/>
                <a:gridCol w="2073275"/>
                <a:gridCol w="1655762"/>
                <a:gridCol w="14414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Incentivar a participação do controle social nas ações de saúde do trabalhador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seminário para incentivar a formação de Comissão Intersetorial de saúde do Trabalhador - CIST nos municípios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Seminário realizado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Participar do Projeto de Vigilância em Saúde de Populações Expostas aos Agrotóxicos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Elaborar o Projeto de Vigilância em Saúde de Populações Expostas aos Agrotóxicos em parceria com outras áreas da SES e órgãos de interesse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Projeto elaborado e implantado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inspeções de urgência e situações especiais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Atender 100% das ações de vigilância em ST solicitadas por outros órgãos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Ações realizadas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794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7794" name="CorelPhotoPaint.Image.10" r:id="rId3" imgW="1638095" imgH="314286" progId="">
              <p:embed/>
            </p:oleObj>
          </a:graphicData>
        </a:graphic>
      </p:graphicFrame>
      <p:sp>
        <p:nvSpPr>
          <p:cNvPr id="417798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DIRETRIZ:</a:t>
            </a:r>
          </a:p>
          <a:p>
            <a:pPr algn="ctr"/>
            <a:r>
              <a:rPr lang="pt-BR" sz="1200" b="1"/>
              <a:t> </a:t>
            </a:r>
            <a:r>
              <a:rPr lang="pt-BR" sz="1200"/>
              <a:t>AMPLIAÇÃO E APERFEIÇOAMENTO DA PARTICIPAÇÃO DO SETOR SAÚDE PARA A PROMOÇÃO DE AMBIENTE SAUDÁVEL E SUSTENTÁVEL E DO ACESSO AO SANEAMENTO BÁSICO AMBIENTAL (DRENAGEM PLUVIAL URBANA, ABASTECIMENTO DE ÁGUA POTÁVEL, COLETA E TRATAMENTO DE RESÍDUOS SÓLIDOS E EFLUENTES).</a:t>
            </a:r>
          </a:p>
          <a:p>
            <a:pPr algn="ctr"/>
            <a:endParaRPr lang="pt-BR" sz="1200" b="1"/>
          </a:p>
          <a:p>
            <a:pPr algn="ctr"/>
            <a:r>
              <a:rPr lang="pt-BR" sz="1200" b="1"/>
              <a:t>OBJETIVO GERAL: </a:t>
            </a:r>
          </a:p>
          <a:p>
            <a:pPr algn="ctr"/>
            <a:r>
              <a:rPr lang="pt-BR" sz="1200"/>
              <a:t>REDUZIR OS RISCOS DECORRENTES DE FATORES AMBIENTAIS E ANTROPOGÊNICOS QUE CONTRIBUEM PARA A OCORRÊNCIA DE PROBLEMAS DE SAÚDE NA POPULAÇÃO</a:t>
            </a:r>
          </a:p>
          <a:p>
            <a:pPr algn="ctr"/>
            <a:endParaRPr lang="pt-BR" sz="1200" b="1"/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7797" name="Object 5"/>
          <p:cNvGraphicFramePr>
            <a:graphicFrameLocks noGrp="1" noChangeAspect="1"/>
          </p:cNvGraphicFramePr>
          <p:nvPr/>
        </p:nvGraphicFramePr>
        <p:xfrm>
          <a:off x="3429000" y="0"/>
          <a:ext cx="1800225" cy="782638"/>
        </p:xfrm>
        <a:graphic>
          <a:graphicData uri="http://schemas.openxmlformats.org/presentationml/2006/ole">
            <p:oleObj spid="_x0000_s417797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sp>
        <p:nvSpPr>
          <p:cNvPr id="417801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OBJETIVO ESPECÍFICO: </a:t>
            </a:r>
            <a:r>
              <a:rPr lang="pt-BR" sz="1200"/>
              <a:t>Monitorar a vigilância da qualidade da água dos municípios</a:t>
            </a:r>
          </a:p>
        </p:txBody>
      </p:sp>
      <p:graphicFrame>
        <p:nvGraphicFramePr>
          <p:cNvPr id="417800" name="Group 8"/>
          <p:cNvGraphicFramePr>
            <a:graphicFrameLocks noGrp="1"/>
          </p:cNvGraphicFramePr>
          <p:nvPr/>
        </p:nvGraphicFramePr>
        <p:xfrm>
          <a:off x="0" y="2924175"/>
          <a:ext cx="9144000" cy="1449388"/>
        </p:xfrm>
        <a:graphic>
          <a:graphicData uri="http://schemas.openxmlformats.org/drawingml/2006/table">
            <a:tbl>
              <a:tblPr/>
              <a:tblGrid>
                <a:gridCol w="5435600"/>
                <a:gridCol w="1223963"/>
                <a:gridCol w="1611312"/>
                <a:gridCol w="8731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Monitorar/Avaliar/Supervisionar o acesso e o risco sanit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rio decorrente da qualidade da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gua distribu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à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popula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ão, quanto aos parâmetros </a:t>
                      </a:r>
                      <a:r>
                        <a:rPr kumimoji="0" lang="pt-B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coli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Fl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or, Cloro, Coliformes totais, Turbidez atrav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é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do SISAGUA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de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monitorados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Inspecionar Estações de Tratamento de Água nos municípios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ETAs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ETAs inspecionados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824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OBJETIVO ESPECÍFICO: </a:t>
            </a:r>
            <a:r>
              <a:rPr lang="pt-BR" sz="1200"/>
              <a:t>Elaborar e implantar o plano estadual regionalizado para atuar na promoção da saúde, na prevenção de risco em situações de desastres</a:t>
            </a:r>
          </a:p>
        </p:txBody>
      </p:sp>
      <p:graphicFrame>
        <p:nvGraphicFramePr>
          <p:cNvPr id="417823" name="Group 31"/>
          <p:cNvGraphicFramePr>
            <a:graphicFrameLocks noGrp="1"/>
          </p:cNvGraphicFramePr>
          <p:nvPr/>
        </p:nvGraphicFramePr>
        <p:xfrm>
          <a:off x="0" y="5157788"/>
          <a:ext cx="9144000" cy="892175"/>
        </p:xfrm>
        <a:graphic>
          <a:graphicData uri="http://schemas.openxmlformats.org/drawingml/2006/table">
            <a:tbl>
              <a:tblPr/>
              <a:tblGrid>
                <a:gridCol w="4689475"/>
                <a:gridCol w="1719263"/>
                <a:gridCol w="1862137"/>
                <a:gridCol w="87312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Participar de ações de prevenção de agravos e mitigação dos riscos em situações de calamidades e desastres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desastres ocorridos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participações em situações de calamidades e desastres ocorridos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818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8818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8820" name="Object 50"/>
          <p:cNvGraphicFramePr>
            <a:graphicFrameLocks noGrp="1" noChangeAspect="1"/>
          </p:cNvGraphicFramePr>
          <p:nvPr/>
        </p:nvGraphicFramePr>
        <p:xfrm>
          <a:off x="3500438" y="285750"/>
          <a:ext cx="1800225" cy="782638"/>
        </p:xfrm>
        <a:graphic>
          <a:graphicData uri="http://schemas.openxmlformats.org/presentationml/2006/ole">
            <p:oleObj spid="_x0000_s418820" r:id="rId4" imgW="1162212" imgH="504762" progId="PBrush">
              <p:embed/>
            </p:oleObj>
          </a:graphicData>
        </a:graphic>
      </p:graphicFrame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SANITÁRIA x PROGRAMAÇÃO ANUAL DE SAÚDE </a:t>
            </a:r>
          </a:p>
        </p:txBody>
      </p:sp>
      <p:sp>
        <p:nvSpPr>
          <p:cNvPr id="418823" name="Rectangle 5"/>
          <p:cNvSpPr>
            <a:spLocks noChangeArrowheads="1"/>
          </p:cNvSpPr>
          <p:nvPr/>
        </p:nvSpPr>
        <p:spPr bwMode="auto">
          <a:xfrm>
            <a:off x="0" y="3573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OBJETIVO ESPECÍFICO: </a:t>
            </a:r>
            <a:r>
              <a:rPr lang="pt-BR" sz="1200"/>
              <a:t>Adequar os serviços de saúde à legislação vigente relativa ao gerenciamento dos resíduos dos serviços de saúde</a:t>
            </a:r>
          </a:p>
        </p:txBody>
      </p:sp>
      <p:graphicFrame>
        <p:nvGraphicFramePr>
          <p:cNvPr id="2" name="Group 7"/>
          <p:cNvGraphicFramePr>
            <a:graphicFrameLocks noGrp="1"/>
          </p:cNvGraphicFramePr>
          <p:nvPr/>
        </p:nvGraphicFramePr>
        <p:xfrm>
          <a:off x="0" y="4149725"/>
          <a:ext cx="9144000" cy="1857375"/>
        </p:xfrm>
        <a:graphic>
          <a:graphicData uri="http://schemas.openxmlformats.org/drawingml/2006/table">
            <a:tbl>
              <a:tblPr/>
              <a:tblGrid>
                <a:gridCol w="5435600"/>
                <a:gridCol w="1223963"/>
                <a:gridCol w="1611312"/>
                <a:gridCol w="873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Coordenar a implantação e implementação do monitoramento (avaliação e inspeção) do Programa de Gerenciamento de Resíduos de Serviços de Saúde (PGRSS) junto às Vigilâncias Sanitárias nos municípios.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municípios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Municípios que realizaram a avaliação e a inspeção em PGRSS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capacitação para a implantação do programa de gerenciamento de resíduos de serviços de saúde.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 capacitação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capacitações realizadas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8845" name="Group 29"/>
          <p:cNvGraphicFramePr>
            <a:graphicFrameLocks noGrp="1"/>
          </p:cNvGraphicFramePr>
          <p:nvPr/>
        </p:nvGraphicFramePr>
        <p:xfrm>
          <a:off x="0" y="1700213"/>
          <a:ext cx="9144000" cy="1235075"/>
        </p:xfrm>
        <a:graphic>
          <a:graphicData uri="http://schemas.openxmlformats.org/drawingml/2006/table">
            <a:tbl>
              <a:tblPr/>
              <a:tblGrid>
                <a:gridCol w="4356100"/>
                <a:gridCol w="1871663"/>
                <a:gridCol w="2043112"/>
                <a:gridCol w="873125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o monitoramento ambiental do </a:t>
                      </a:r>
                      <a:r>
                        <a:rPr kumimoji="0" lang="pt-B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Vibrio cholerae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nas áreas portuárias de SC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áreas portuárias de SC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áreas portuárias monitoradas para </a:t>
                      </a:r>
                      <a:r>
                        <a:rPr kumimoji="0" lang="pt-B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Vibrio cholerae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Ampliar o monitoramento ambiental do </a:t>
                      </a:r>
                      <a:r>
                        <a:rPr kumimoji="0" lang="pt-B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Vibrio cholerae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para o esgoto sanitário dos aeroportos de trânsito internacional.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Aeroportos (Hercílio Luz e Navegantes)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de Aeroportos monitorados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8868" name="Rectangle 5"/>
          <p:cNvSpPr>
            <a:spLocks noChangeArrowheads="1"/>
          </p:cNvSpPr>
          <p:nvPr/>
        </p:nvSpPr>
        <p:spPr bwMode="auto">
          <a:xfrm>
            <a:off x="0" y="11969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OBJETIVO ESPECÍFICO: </a:t>
            </a:r>
            <a:r>
              <a:rPr lang="pt-BR" sz="1200"/>
              <a:t>Reduzir o Risco de Agravos/Doenças decorrentes do saneamento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7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D7D200"/>
              </a:gs>
              <a:gs pos="100000">
                <a:srgbClr val="6361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VIGILÂNCIA SANITÁRIA</a:t>
            </a:r>
            <a:endParaRPr lang="pt-BR" sz="32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19848" name="Rectangle 4"/>
          <p:cNvSpPr>
            <a:spLocks noChangeArrowheads="1"/>
          </p:cNvSpPr>
          <p:nvPr/>
        </p:nvSpPr>
        <p:spPr bwMode="auto">
          <a:xfrm>
            <a:off x="250825" y="69215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AVALIAÇÕES DOS PROJETOS BÁSICOS DE ARQUITETURA DE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 ESTABELECIMENTOS DE SAÚDE DE ALTA COMPLEXIDADE</a:t>
            </a:r>
            <a:endParaRPr lang="pt-BR" b="1">
              <a:latin typeface="Times New Roman" pitchFamily="18" charset="0"/>
            </a:endParaRPr>
          </a:p>
        </p:txBody>
      </p:sp>
      <p:graphicFrame>
        <p:nvGraphicFramePr>
          <p:cNvPr id="419844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19844" name="CorelPhotoPaint.Image.10" r:id="rId4" imgW="1638095" imgH="314286" progId="">
              <p:embed/>
            </p:oleObj>
          </a:graphicData>
        </a:graphic>
      </p:graphicFrame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295275" y="1628775"/>
          <a:ext cx="8848725" cy="4321175"/>
        </p:xfrm>
        <a:graphic>
          <a:graphicData uri="http://schemas.openxmlformats.org/presentationml/2006/ole">
            <p:oleObj spid="_x0000_s419846" name="Gráfico" r:id="rId5" imgW="8848662" imgH="50102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5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65924" name="Group 4"/>
          <p:cNvGraphicFramePr>
            <a:graphicFrameLocks noGrp="1"/>
          </p:cNvGraphicFramePr>
          <p:nvPr/>
        </p:nvGraphicFramePr>
        <p:xfrm>
          <a:off x="500063" y="3000375"/>
          <a:ext cx="8351837" cy="3025775"/>
        </p:xfrm>
        <a:graphic>
          <a:graphicData uri="http://schemas.openxmlformats.org/drawingml/2006/table">
            <a:tbl>
              <a:tblPr/>
              <a:tblGrid>
                <a:gridCol w="2151062"/>
                <a:gridCol w="2540000"/>
                <a:gridCol w="2152650"/>
                <a:gridCol w="1508125"/>
              </a:tblGrid>
              <a:tr h="741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Exames realizados – LACEN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1º Quadrimestre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2º 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3º 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253.382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257.240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231.787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742.409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9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0"/>
            <a:ext cx="2819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5927" name="Rectangle 8"/>
          <p:cNvSpPr>
            <a:spLocks noChangeArrowheads="1"/>
          </p:cNvSpPr>
          <p:nvPr/>
        </p:nvSpPr>
        <p:spPr bwMode="auto">
          <a:xfrm>
            <a:off x="468313" y="981075"/>
            <a:ext cx="8496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Times New Roman" pitchFamily="18" charset="0"/>
              </a:rPr>
              <a:t>Exames realizados pelo LACEN </a:t>
            </a:r>
            <a:r>
              <a:rPr lang="pt-BR">
                <a:latin typeface="Times New Roman" pitchFamily="18" charset="0"/>
              </a:rPr>
              <a:t>: </a:t>
            </a:r>
            <a:r>
              <a:rPr lang="pt-BR">
                <a:latin typeface="Times New Roman" pitchFamily="18" charset="0"/>
                <a:ea typeface="Times New Roman" pitchFamily="18" charset="0"/>
                <a:cs typeface="Arial" charset="0"/>
              </a:rPr>
              <a:t>Marcadores de Hepatite, HIV,  Genotipagem do HIV e das   Hepatite B e C,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Meningite, Coqueluche, Pesquisa de Clamídia,</a:t>
            </a:r>
            <a:r>
              <a:rPr lang="pt-BR">
                <a:latin typeface="Times New Roman" pitchFamily="18" charset="0"/>
              </a:rPr>
              <a:t>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Fungos, Rubéola, Toxoplasmose, Sarampo, Dengue, H1N1,  CD4/CD8 e Carga viral do HIV, Leptospirose, Hanseníase, Malária, Chagas, Leishmaniose, Tuberculose e Teste do Pezinho.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0"/>
            <a:ext cx="2819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6930" name="Rectangle 3"/>
          <p:cNvSpPr>
            <a:spLocks noChangeArrowheads="1"/>
          </p:cNvSpPr>
          <p:nvPr/>
        </p:nvSpPr>
        <p:spPr bwMode="auto">
          <a:xfrm>
            <a:off x="395288" y="981075"/>
            <a:ext cx="8405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600" b="1">
                <a:ea typeface="Times New Roman" pitchFamily="18" charset="0"/>
                <a:cs typeface="Arial" charset="0"/>
              </a:rPr>
              <a:t>NÚMERO DE EXAMES REALIZADOS PELOS LABORATÓRIOS REGIONAIS E MICRORREGIONAIS</a:t>
            </a:r>
            <a:endParaRPr lang="pt-BR" sz="16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66948" name="Group 4"/>
          <p:cNvGraphicFramePr>
            <a:graphicFrameLocks noGrp="1"/>
          </p:cNvGraphicFramePr>
          <p:nvPr/>
        </p:nvGraphicFramePr>
        <p:xfrm>
          <a:off x="250825" y="1773238"/>
          <a:ext cx="8645525" cy="3816350"/>
        </p:xfrm>
        <a:graphic>
          <a:graphicData uri="http://schemas.openxmlformats.org/drawingml/2006/table">
            <a:tbl>
              <a:tblPr/>
              <a:tblGrid>
                <a:gridCol w="1411288"/>
                <a:gridCol w="944562"/>
                <a:gridCol w="973138"/>
                <a:gridCol w="884237"/>
                <a:gridCol w="792163"/>
                <a:gridCol w="877887"/>
                <a:gridCol w="936625"/>
                <a:gridCol w="1033463"/>
                <a:gridCol w="79216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LOCAIS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CHAPECO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JOINVILLE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CRICIÚMA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JOAÇABA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SÃO MIGUEL DO OESTE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CANOINHAS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5.389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2.054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7.466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2.973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13.335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1.396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2.289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34.902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QUADRIMESTRE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673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3.119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11.471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8.183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18.029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1.609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3.783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46.867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QUADRIMESTRE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8.088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2.232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11.202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4.126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15.817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3.085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45.760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 GERAL ANO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14.150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7.405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30.139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15.282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47.181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4.215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9.157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127.529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6993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0"/>
            <a:ext cx="3240088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 Box 180"/>
          <p:cNvSpPr txBox="1">
            <a:spLocks noChangeArrowheads="1"/>
          </p:cNvSpPr>
          <p:nvPr/>
        </p:nvSpPr>
        <p:spPr bwMode="auto">
          <a:xfrm>
            <a:off x="6227763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TRIMESTRE 2011</a:t>
            </a:r>
          </a:p>
        </p:txBody>
      </p:sp>
      <p:graphicFrame>
        <p:nvGraphicFramePr>
          <p:cNvPr id="467972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467972" name="CorelPhotoPaint.Image.10" r:id="rId4" imgW="1638095" imgH="314286" progId="">
              <p:embed/>
            </p:oleObj>
          </a:graphicData>
        </a:graphic>
      </p:graphicFrame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467974" name="Group 6"/>
          <p:cNvGraphicFramePr>
            <a:graphicFrameLocks noGrp="1"/>
          </p:cNvGraphicFramePr>
          <p:nvPr/>
        </p:nvGraphicFramePr>
        <p:xfrm>
          <a:off x="323850" y="2060575"/>
          <a:ext cx="8642350" cy="3408363"/>
        </p:xfrm>
        <a:graphic>
          <a:graphicData uri="http://schemas.openxmlformats.org/drawingml/2006/table">
            <a:tbl>
              <a:tblPr/>
              <a:tblGrid>
                <a:gridCol w="2513013"/>
                <a:gridCol w="1938337"/>
                <a:gridCol w="1397000"/>
                <a:gridCol w="1397000"/>
                <a:gridCol w="13970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EXAMES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QUANTIDADE 1º 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QUANTIDADE 2º 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QUANTIDADE 3º QUADRIMESTRE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Água para consumo humano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13.780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12.877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37.750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Produtos (Alimentos e Medicamentos)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GERAL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13.853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13.699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38.712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008" name="Rectangle 38"/>
          <p:cNvSpPr>
            <a:spLocks noChangeArrowheads="1"/>
          </p:cNvSpPr>
          <p:nvPr/>
        </p:nvSpPr>
        <p:spPr bwMode="auto">
          <a:xfrm>
            <a:off x="1476375" y="1268413"/>
            <a:ext cx="644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/>
              <a:t>PRODUTOS E MEIO AMBIENTE -   EXAMES REALIZADOS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23825"/>
            <a:ext cx="2297113" cy="92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61442" name="CorelPhotoPaint.Image.10" r:id="rId5" imgW="1638095" imgH="314286" progId="">
              <p:embed/>
            </p:oleObj>
          </a:graphicData>
        </a:graphic>
      </p:graphicFrame>
      <p:sp>
        <p:nvSpPr>
          <p:cNvPr id="618676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3077" name="Group 5"/>
          <p:cNvGraphicFramePr>
            <a:graphicFrameLocks noGrp="1"/>
          </p:cNvGraphicFramePr>
          <p:nvPr/>
        </p:nvGraphicFramePr>
        <p:xfrm>
          <a:off x="250825" y="1773238"/>
          <a:ext cx="8512175" cy="2800350"/>
        </p:xfrm>
        <a:graphic>
          <a:graphicData uri="http://schemas.openxmlformats.org/drawingml/2006/table">
            <a:tbl>
              <a:tblPr/>
              <a:tblGrid>
                <a:gridCol w="1368425"/>
                <a:gridCol w="1793875"/>
                <a:gridCol w="2066925"/>
                <a:gridCol w="1458913"/>
                <a:gridCol w="1824037"/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PROGRAMA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AÇÕES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DENOMINAÇÃO DA 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RESULTADO ESPERADO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AÇÕES REALIZADAS NO 3º QUADRIMESTRE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933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0440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11478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AÇÕES JUDICIAIS MEDICAMENTOS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Medicamento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16.377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demandas judiciais cumpridas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Componente Especializado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Assistência Farmacêutica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Medicamento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96.260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pacientes atendidos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3"/>
          <p:cNvSpPr>
            <a:spLocks noChangeArrowheads="1"/>
          </p:cNvSpPr>
          <p:nvPr/>
        </p:nvSpPr>
        <p:spPr bwMode="auto">
          <a:xfrm>
            <a:off x="0" y="15573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/>
              <a:t>OBJETIVO ESPECÍFICO</a:t>
            </a:r>
          </a:p>
          <a:p>
            <a:pPr algn="ctr"/>
            <a:endParaRPr lang="pt-BR" sz="1800" b="1"/>
          </a:p>
          <a:p>
            <a:pPr algn="ctr"/>
            <a:r>
              <a:rPr lang="pt-BR" sz="1800"/>
              <a:t>Reduzir demanda judicial de medicamentos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117796" name="Group 36"/>
          <p:cNvGraphicFramePr>
            <a:graphicFrameLocks noGrp="1"/>
          </p:cNvGraphicFramePr>
          <p:nvPr/>
        </p:nvGraphicFramePr>
        <p:xfrm>
          <a:off x="0" y="2936875"/>
          <a:ext cx="9144000" cy="1981200"/>
        </p:xfrm>
        <a:graphic>
          <a:graphicData uri="http://schemas.openxmlformats.org/drawingml/2006/table">
            <a:tbl>
              <a:tblPr/>
              <a:tblGrid>
                <a:gridCol w="3937000"/>
                <a:gridCol w="1444625"/>
                <a:gridCol w="1565275"/>
                <a:gridCol w="731838"/>
                <a:gridCol w="731837"/>
                <a:gridCol w="73342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º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Participar em audiências de concilia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ão na Justi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Federal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das audiências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participa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nas audiências / n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audiências de 2013 X100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33,33%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33,33%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33,33%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Cumprir as 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judiciais de medicamentos e insumos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das 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 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cumpridas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105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3825"/>
            <a:ext cx="2297113" cy="92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graphicFrame>
        <p:nvGraphicFramePr>
          <p:cNvPr id="614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6146" name="CorelPhotoPaint.Image.10" r:id="rId4" imgW="1638095" imgH="314286" progId="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 rot="-1046868">
            <a:off x="755650" y="1557338"/>
            <a:ext cx="7793038" cy="25685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5400" b="1">
                <a:solidFill>
                  <a:schemeClr val="bg1"/>
                </a:solidFill>
                <a:latin typeface="Tahoma" pitchFamily="34" charset="0"/>
              </a:rPr>
              <a:t>SUPERINTENDÊNCIA DE PLANEJAMENTO E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62466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57346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 sz="1800"/>
              <a:t>Vigilância, prevenção e controle de doenças transmissíveis e agravos não transmissíveis e inusitadas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1435100"/>
            <a:ext cx="9144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 sz="1800"/>
              <a:t>Reduzir a morbimortalidade decorrente das doenças e agravos prevalentes, considerando o perfil epidemiológico de cada região e os grupos populacionais mais expostos 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64307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/>
              <a:t>OBJETIVO ESPECÍFICO</a:t>
            </a:r>
          </a:p>
          <a:p>
            <a:pPr algn="ctr"/>
            <a:endParaRPr lang="pt-BR" sz="1800" b="1"/>
          </a:p>
          <a:p>
            <a:pPr algn="ctr"/>
            <a:r>
              <a:rPr lang="pt-BR" sz="1800"/>
              <a:t>Intensificar as ações de vigilância epidemiológica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146052" name="Group 644"/>
          <p:cNvGraphicFramePr>
            <a:graphicFrameLocks noGrp="1"/>
          </p:cNvGraphicFramePr>
          <p:nvPr/>
        </p:nvGraphicFramePr>
        <p:xfrm>
          <a:off x="0" y="2060575"/>
          <a:ext cx="9144000" cy="4073525"/>
        </p:xfrm>
        <a:graphic>
          <a:graphicData uri="http://schemas.openxmlformats.org/drawingml/2006/table">
            <a:tbl>
              <a:tblPr/>
              <a:tblGrid>
                <a:gridCol w="3937000"/>
                <a:gridCol w="1446213"/>
                <a:gridCol w="1563687"/>
                <a:gridCol w="731838"/>
                <a:gridCol w="730250"/>
                <a:gridCol w="735012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busca ativa de casos de tracoma nos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endêmicos.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atendidos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Curar casos novos de Hansen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casos novos curados / casos novos diagnosticados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Curar casos novos de tuberculose pulmonar bacil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casos novos curados / casos novos diagnosticados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 as notifica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de violência domestica/sexual e outras violências nos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acima de 50.000 habitantes.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de notifica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monitoradas / 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notifica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ões em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acima de 50.000 habitantes X100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 a homogeneidade da cobertura com a vacina tetravalente em crian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 &lt; 01 ano de idade em todo o estado de SC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com cobertura de 95%/n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total de munic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pios X100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978" name="Object 13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p:oleObj spid="_x0000_s510978" name="CorelPhotoPaint.Image.10" r:id="rId3" imgW="1638095" imgH="314286" progId="">
              <p:embed/>
            </p:oleObj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0" y="357346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DIRETRIZ</a:t>
            </a:r>
          </a:p>
          <a:p>
            <a:pPr algn="ctr"/>
            <a:endParaRPr lang="pt-BR" sz="2400" b="1"/>
          </a:p>
          <a:p>
            <a:pPr algn="ctr"/>
            <a:r>
              <a:rPr lang="pt-BR"/>
              <a:t>Vigilância, prevenção e controle de doenças transmissíveis e agravos não transmissíveis e inusitadas 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0" y="1435100"/>
            <a:ext cx="9144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/>
            <a:r>
              <a:rPr lang="pt-BR" sz="2400" b="1"/>
              <a:t>OBJETIVO GERAL</a:t>
            </a:r>
          </a:p>
          <a:p>
            <a:pPr algn="ctr" eaLnBrk="0" hangingPunct="0"/>
            <a:endParaRPr lang="pt-BR" sz="2400"/>
          </a:p>
          <a:p>
            <a:pPr algn="ctr" eaLnBrk="0" hangingPunct="0"/>
            <a:r>
              <a:rPr lang="pt-BR"/>
              <a:t>Reduzir a morbimortalidade decorrente das doenças e agravos prevalentes, considerando o perfil epidemiológico de cada região e os grupos populacionais mais expostos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645122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OBJETIVO ESPECÍFICO</a:t>
            </a:r>
          </a:p>
          <a:p>
            <a:pPr algn="ctr"/>
            <a:endParaRPr lang="pt-BR" b="1"/>
          </a:p>
          <a:p>
            <a:pPr algn="ctr"/>
            <a:r>
              <a:rPr lang="pt-BR"/>
              <a:t>Intensificar as ações de vigilância epidemiológica </a:t>
            </a: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graphicFrame>
        <p:nvGraphicFramePr>
          <p:cNvPr id="146052" name="Group 644"/>
          <p:cNvGraphicFramePr>
            <a:graphicFrameLocks noGrp="1"/>
          </p:cNvGraphicFramePr>
          <p:nvPr/>
        </p:nvGraphicFramePr>
        <p:xfrm>
          <a:off x="0" y="2060575"/>
          <a:ext cx="9144000" cy="4803775"/>
        </p:xfrm>
        <a:graphic>
          <a:graphicData uri="http://schemas.openxmlformats.org/drawingml/2006/table">
            <a:tbl>
              <a:tblPr/>
              <a:tblGrid>
                <a:gridCol w="3937000"/>
                <a:gridCol w="1446213"/>
                <a:gridCol w="1563687"/>
                <a:gridCol w="731838"/>
                <a:gridCol w="730250"/>
                <a:gridCol w="735012"/>
              </a:tblGrid>
              <a:tr h="298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482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Realizar busca ativa de casos de tracoma nos municípios endêmicos.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municípios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municípios atendidos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Curar casos novos de Hanseníase.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casos novos curados / casos novos diagnosticados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66,8%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Curar casos novos de tuberculose pulmonar bacilífera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casos novos curados / casos novos diagnosticados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Monitorar as notificações de violência domestica/sexual e outras violências nos municípios acima de 50.000 habitantes.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N° de notificações monitoradas / nº de notificações em municípios acima de 50.000 habitantes X100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89.6%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92.2%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90.8%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Monitorar a homogeneidade da cobertura com a vacina tetravalente em crianças &lt; 01 ano de idade em todo o estado de SC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municípios com cobertura de 95%/nº total de municípios X100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62,46%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55,63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54,60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Eliminar a sífilis congênita 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646147" name="Rectangle 134"/>
          <p:cNvSpPr>
            <a:spLocks noChangeArrowheads="1"/>
          </p:cNvSpPr>
          <p:nvPr/>
        </p:nvSpPr>
        <p:spPr bwMode="auto">
          <a:xfrm>
            <a:off x="0" y="36830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Reduzir a incidência de AIDS em adultos </a:t>
            </a:r>
          </a:p>
        </p:txBody>
      </p:sp>
      <p:graphicFrame>
        <p:nvGraphicFramePr>
          <p:cNvPr id="147831" name="Group 375"/>
          <p:cNvGraphicFramePr>
            <a:graphicFrameLocks noGrp="1"/>
          </p:cNvGraphicFramePr>
          <p:nvPr/>
        </p:nvGraphicFramePr>
        <p:xfrm>
          <a:off x="0" y="2276475"/>
          <a:ext cx="9144000" cy="1406525"/>
        </p:xfrm>
        <a:graphic>
          <a:graphicData uri="http://schemas.openxmlformats.org/drawingml/2006/table">
            <a:tbl>
              <a:tblPr/>
              <a:tblGrid>
                <a:gridCol w="3938588"/>
                <a:gridCol w="1444625"/>
                <a:gridCol w="1563687"/>
                <a:gridCol w="731838"/>
                <a:gridCol w="731837"/>
                <a:gridCol w="733425"/>
              </a:tblGrid>
              <a:tr h="400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1006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Monitorar o tratamento das gestantes notificadas com sífilis através do SINAN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tratamentos prescritos / Nº total de gestantes notificadas com sífilis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83,6%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908" name="Group 452"/>
          <p:cNvGraphicFramePr>
            <a:graphicFrameLocks noGrp="1"/>
          </p:cNvGraphicFramePr>
          <p:nvPr/>
        </p:nvGraphicFramePr>
        <p:xfrm>
          <a:off x="0" y="4508500"/>
          <a:ext cx="9144000" cy="1695450"/>
        </p:xfrm>
        <a:graphic>
          <a:graphicData uri="http://schemas.openxmlformats.org/drawingml/2006/table">
            <a:tbl>
              <a:tblPr/>
              <a:tblGrid>
                <a:gridCol w="3938588"/>
                <a:gridCol w="1444625"/>
                <a:gridCol w="1563687"/>
                <a:gridCol w="731838"/>
                <a:gridCol w="731837"/>
                <a:gridCol w="7334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Monitorar a ampliação dos diagnósticos através de testes rápidos para HIV, hepatite B, hepatite C e Sífilis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Nº de unidades com testes rápidos implantados/ Nº total de unidades existentes (SAE, CTA e ambulatórios)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Eliminar a sífilis congênita </a:t>
            </a: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VIGILÂNCIA EM SAÚDE x PROGRAMAÇÃO ANUAL DE SAÚDE </a:t>
            </a:r>
          </a:p>
        </p:txBody>
      </p:sp>
      <p:sp>
        <p:nvSpPr>
          <p:cNvPr id="647171" name="Rectangle 134"/>
          <p:cNvSpPr>
            <a:spLocks noChangeArrowheads="1"/>
          </p:cNvSpPr>
          <p:nvPr/>
        </p:nvSpPr>
        <p:spPr bwMode="auto">
          <a:xfrm>
            <a:off x="0" y="3573463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/>
              <a:t>OBJETIVO ESPECÍFICO</a:t>
            </a:r>
          </a:p>
          <a:p>
            <a:pPr algn="ctr"/>
            <a:endParaRPr lang="pt-BR" sz="1600" b="1"/>
          </a:p>
          <a:p>
            <a:pPr algn="ctr"/>
            <a:r>
              <a:rPr lang="pt-BR" sz="1600"/>
              <a:t>Reduzir a incidência de AIDS em adultos </a:t>
            </a:r>
          </a:p>
        </p:txBody>
      </p:sp>
      <p:graphicFrame>
        <p:nvGraphicFramePr>
          <p:cNvPr id="147831" name="Group 375"/>
          <p:cNvGraphicFramePr>
            <a:graphicFrameLocks noGrp="1"/>
          </p:cNvGraphicFramePr>
          <p:nvPr/>
        </p:nvGraphicFramePr>
        <p:xfrm>
          <a:off x="0" y="2276475"/>
          <a:ext cx="9144000" cy="1223963"/>
        </p:xfrm>
        <a:graphic>
          <a:graphicData uri="http://schemas.openxmlformats.org/drawingml/2006/table">
            <a:tbl>
              <a:tblPr/>
              <a:tblGrid>
                <a:gridCol w="3938588"/>
                <a:gridCol w="1444625"/>
                <a:gridCol w="1563687"/>
                <a:gridCol w="731838"/>
                <a:gridCol w="731837"/>
                <a:gridCol w="73342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 o tratamento das gestantes notificadas com 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filis atrav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do SINAN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tratamentos prescritos / 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total de gestantes notificadas com 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filis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908" name="Group 452"/>
          <p:cNvGraphicFramePr>
            <a:graphicFrameLocks noGrp="1"/>
          </p:cNvGraphicFramePr>
          <p:nvPr/>
        </p:nvGraphicFramePr>
        <p:xfrm>
          <a:off x="0" y="4508500"/>
          <a:ext cx="9144000" cy="1512888"/>
        </p:xfrm>
        <a:graphic>
          <a:graphicData uri="http://schemas.openxmlformats.org/drawingml/2006/table">
            <a:tbl>
              <a:tblPr/>
              <a:tblGrid>
                <a:gridCol w="3938588"/>
                <a:gridCol w="1444625"/>
                <a:gridCol w="1563687"/>
                <a:gridCol w="731838"/>
                <a:gridCol w="731837"/>
                <a:gridCol w="7334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º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767600"/>
                        </a:gs>
                      </a:gsLst>
                      <a:lin ang="5400000" scaled="1"/>
                    </a:gra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Monitorar a amplia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ão dos diagn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sticos atrav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de testes r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pidos para HIV, hepatite B, hepatite C e 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unidades com testes r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pidos implantados/ 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total de unidades existentes (SAE, CTA e ambulat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rios) X 100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sp>
        <p:nvSpPr>
          <p:cNvPr id="648194" name="Rectangle 9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48195" name="Rectangle 5"/>
          <p:cNvSpPr>
            <a:spLocks noChangeArrowheads="1"/>
          </p:cNvSpPr>
          <p:nvPr/>
        </p:nvSpPr>
        <p:spPr bwMode="auto">
          <a:xfrm>
            <a:off x="188913" y="2895600"/>
            <a:ext cx="421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400" b="1">
                <a:solidFill>
                  <a:srgbClr val="000000"/>
                </a:solidFill>
              </a:rPr>
              <a:t>Casos novos de Tuberculose notificados e confirmados. </a:t>
            </a:r>
          </a:p>
          <a:p>
            <a:pPr algn="ctr"/>
            <a:r>
              <a:rPr lang="pt-BR" sz="1400" b="1">
                <a:solidFill>
                  <a:srgbClr val="000000"/>
                </a:solidFill>
              </a:rPr>
              <a:t>Santa Catarina, 2013</a:t>
            </a:r>
            <a:r>
              <a:rPr lang="pt-BR" sz="1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4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81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662363"/>
            <a:ext cx="4392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2263" y="1268413"/>
            <a:ext cx="49355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6"/>
          <p:cNvSpPr>
            <a:spLocks noChangeArrowheads="1"/>
          </p:cNvSpPr>
          <p:nvPr/>
        </p:nvSpPr>
        <p:spPr bwMode="auto">
          <a:xfrm>
            <a:off x="6838950" y="5876925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200" b="1">
                <a:solidFill>
                  <a:srgbClr val="000000"/>
                </a:solidFill>
              </a:rPr>
              <a:t>Fonte: SINAN/DIVE/SES/SC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539750" y="995363"/>
            <a:ext cx="7848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b="1">
              <a:solidFill>
                <a:srgbClr val="000000"/>
              </a:solidFill>
            </a:endParaRPr>
          </a:p>
          <a:p>
            <a:pPr algn="ctr"/>
            <a:r>
              <a:rPr lang="pt-BR" b="1">
                <a:solidFill>
                  <a:srgbClr val="000000"/>
                </a:solidFill>
              </a:rPr>
              <a:t>Casos novos de Hanseníase notificados e confirmados. </a:t>
            </a:r>
          </a:p>
          <a:p>
            <a:pPr algn="ctr"/>
            <a:r>
              <a:rPr lang="pt-BR" b="1">
                <a:solidFill>
                  <a:srgbClr val="000000"/>
                </a:solidFill>
              </a:rPr>
              <a:t>Santa Catarina, 2013</a:t>
            </a:r>
            <a:r>
              <a:rPr lang="pt-BR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899592" y="1988840"/>
          <a:ext cx="727280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021388"/>
          <a:ext cx="9144000" cy="836612"/>
        </p:xfrm>
        <a:graphic>
          <a:graphicData uri="http://schemas.openxmlformats.org/presentationml/2006/ole">
            <p:oleObj spid="_x0000_s512002" name="CorelPhotoPaint.Image.10" r:id="rId3" imgW="1638095" imgH="314286" progId="">
              <p:embed/>
            </p:oleObj>
          </a:graphicData>
        </a:graphic>
      </p:graphicFrame>
      <p:sp>
        <p:nvSpPr>
          <p:cNvPr id="512003" name="Text Box 19"/>
          <p:cNvSpPr txBox="1">
            <a:spLocks noChangeArrowheads="1"/>
          </p:cNvSpPr>
          <p:nvPr/>
        </p:nvSpPr>
        <p:spPr bwMode="auto">
          <a:xfrm>
            <a:off x="5795963" y="5876925"/>
            <a:ext cx="316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b="1"/>
              <a:t>Fonte:GE-DST/AIDS/HV/SINAN/DIVE/SES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20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006" name="Imagem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068638"/>
            <a:ext cx="47148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5038" y="1376363"/>
            <a:ext cx="432276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02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021388"/>
          <a:ext cx="9144000" cy="836612"/>
        </p:xfrm>
        <a:graphic>
          <a:graphicData uri="http://schemas.openxmlformats.org/presentationml/2006/ole">
            <p:oleObj spid="_x0000_s513026" name="CorelPhotoPaint.Image.10" r:id="rId3" imgW="1638095" imgH="314286" progId="">
              <p:embed/>
            </p:oleObj>
          </a:graphicData>
        </a:graphic>
      </p:graphicFrame>
      <p:sp>
        <p:nvSpPr>
          <p:cNvPr id="513027" name="Text Box 19"/>
          <p:cNvSpPr txBox="1">
            <a:spLocks noChangeArrowheads="1"/>
          </p:cNvSpPr>
          <p:nvPr/>
        </p:nvSpPr>
        <p:spPr bwMode="auto">
          <a:xfrm>
            <a:off x="5795963" y="5876925"/>
            <a:ext cx="316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b="1"/>
              <a:t>Fonte:GE-DST/AIDS/HV/SINAN/DIVE/SES</a:t>
            </a:r>
          </a:p>
        </p:txBody>
      </p:sp>
      <p:sp>
        <p:nvSpPr>
          <p:cNvPr id="5" name="Text Box 180"/>
          <p:cNvSpPr txBox="1">
            <a:spLocks noChangeArrowheads="1"/>
          </p:cNvSpPr>
          <p:nvPr/>
        </p:nvSpPr>
        <p:spPr bwMode="auto">
          <a:xfrm>
            <a:off x="5724525" y="63087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3º QUADRIMESTRE 2013</a:t>
            </a:r>
          </a:p>
        </p:txBody>
      </p:sp>
      <p:pic>
        <p:nvPicPr>
          <p:cNvPr id="5130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450"/>
            <a:ext cx="18716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303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3179763"/>
            <a:ext cx="41751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7800" y="1341438"/>
            <a:ext cx="51276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18771</TotalTime>
  <Words>8456</Words>
  <Application>Microsoft Office PowerPoint</Application>
  <PresentationFormat>Apresentação na tela (4:3)</PresentationFormat>
  <Paragraphs>2206</Paragraphs>
  <Slides>118</Slides>
  <Notes>47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118</vt:i4>
      </vt:variant>
    </vt:vector>
  </HeadingPairs>
  <TitlesOfParts>
    <vt:vector size="124" baseType="lpstr">
      <vt:lpstr>Design padrão</vt:lpstr>
      <vt:lpstr>Estrutura padrão</vt:lpstr>
      <vt:lpstr>CorelPhotoPaint.Image.10</vt:lpstr>
      <vt:lpstr>Imagem do Paintbrush</vt:lpstr>
      <vt:lpstr>Gráfico</vt:lpstr>
      <vt:lpstr>Planilha do Microsoft Office Excel 97-2003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SAMU – Chamadas Recebidas</vt:lpstr>
      <vt:lpstr>Slide 53</vt:lpstr>
      <vt:lpstr>SAMU- Atendimento por tipo de Unidade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Cobertura vacinal segundo o tipo de vacina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Dirp</dc:creator>
  <cp:lastModifiedBy> </cp:lastModifiedBy>
  <cp:revision>1094</cp:revision>
  <cp:lastPrinted>2010-05-12T22:19:15Z</cp:lastPrinted>
  <dcterms:created xsi:type="dcterms:W3CDTF">2007-12-17T17:36:37Z</dcterms:created>
  <dcterms:modified xsi:type="dcterms:W3CDTF">2014-06-25T11:56:47Z</dcterms:modified>
</cp:coreProperties>
</file>