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notesMasterIdLst>
    <p:notesMasterId r:id="rId42"/>
  </p:notesMasterIdLst>
  <p:handoutMasterIdLst>
    <p:handoutMasterId r:id="rId43"/>
  </p:handoutMasterIdLst>
  <p:sldIdLst>
    <p:sldId id="257" r:id="rId3"/>
    <p:sldId id="258" r:id="rId4"/>
    <p:sldId id="1635" r:id="rId5"/>
    <p:sldId id="1588" r:id="rId6"/>
    <p:sldId id="1591" r:id="rId7"/>
    <p:sldId id="1664" r:id="rId8"/>
    <p:sldId id="1666" r:id="rId9"/>
    <p:sldId id="1468" r:id="rId10"/>
    <p:sldId id="1469" r:id="rId11"/>
    <p:sldId id="1636" r:id="rId12"/>
    <p:sldId id="1629" r:id="rId13"/>
    <p:sldId id="1631" r:id="rId14"/>
    <p:sldId id="1632" r:id="rId15"/>
    <p:sldId id="1638" r:id="rId16"/>
    <p:sldId id="1639" r:id="rId17"/>
    <p:sldId id="1640" r:id="rId18"/>
    <p:sldId id="1641" r:id="rId19"/>
    <p:sldId id="1642" r:id="rId20"/>
    <p:sldId id="1652" r:id="rId21"/>
    <p:sldId id="1643" r:id="rId22"/>
    <p:sldId id="1653" r:id="rId23"/>
    <p:sldId id="1667" r:id="rId24"/>
    <p:sldId id="1644" r:id="rId25"/>
    <p:sldId id="1654" r:id="rId26"/>
    <p:sldId id="1668" r:id="rId27"/>
    <p:sldId id="1645" r:id="rId28"/>
    <p:sldId id="1655" r:id="rId29"/>
    <p:sldId id="1669" r:id="rId30"/>
    <p:sldId id="1646" r:id="rId31"/>
    <p:sldId id="1647" r:id="rId32"/>
    <p:sldId id="1657" r:id="rId33"/>
    <p:sldId id="1670" r:id="rId34"/>
    <p:sldId id="1672" r:id="rId35"/>
    <p:sldId id="1649" r:id="rId36"/>
    <p:sldId id="1659" r:id="rId37"/>
    <p:sldId id="1650" r:id="rId38"/>
    <p:sldId id="1660" r:id="rId39"/>
    <p:sldId id="1671" r:id="rId40"/>
    <p:sldId id="1637" r:id="rId4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00"/>
    <a:srgbClr val="B53B9B"/>
    <a:srgbClr val="2F5E76"/>
    <a:srgbClr val="66CCFF"/>
    <a:srgbClr val="5E5E76"/>
    <a:srgbClr val="CC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3711" autoAdjust="0"/>
  </p:normalViewPr>
  <p:slideViewPr>
    <p:cSldViewPr>
      <p:cViewPr varScale="1">
        <p:scale>
          <a:sx n="70" d="100"/>
          <a:sy n="70" d="100"/>
        </p:scale>
        <p:origin x="12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EA81B0-4286-4FE5-859A-46C85569AD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96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33CCC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8B54CA5-7DD2-4582-B18C-94B443E7DF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5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708A0-E591-4720-BBB1-A6475B6C5603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50287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23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0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24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3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26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1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27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3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29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09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8125C-B690-4790-8623-010D8D563DE4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51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512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5125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5BF96F67-325C-4986-9CDA-AFDCB4090F34}" type="slidenum">
              <a:rPr lang="pt-BR" sz="1200">
                <a:solidFill>
                  <a:srgbClr val="000000"/>
                </a:solidFill>
              </a:rPr>
              <a:pPr algn="r" defTabSz="896938"/>
              <a:t>30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8125C-B690-4790-8623-010D8D563DE4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51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512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5125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5BF96F67-325C-4986-9CDA-AFDCB4090F34}" type="slidenum">
              <a:rPr lang="pt-BR" sz="1200">
                <a:solidFill>
                  <a:srgbClr val="000000"/>
                </a:solidFill>
              </a:rPr>
              <a:pPr algn="r" defTabSz="896938"/>
              <a:t>31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34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66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35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5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36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26773-017C-4253-80DB-36D8FDC8931B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13557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37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26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39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26773-017C-4253-80DB-36D8FDC8931B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457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681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A411EA-203F-436D-8021-5E65D7AA5D42}" type="slidenum">
              <a:rPr lang="pt-BR" sz="1200">
                <a:solidFill>
                  <a:srgbClr val="000000"/>
                </a:solidFill>
              </a:rPr>
              <a:pPr algn="r"/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E843BD-C89E-40BF-81FC-E186575448E5}" type="slidenum">
              <a:rPr lang="pt-BR" sz="12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15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8269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681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A411EA-203F-436D-8021-5E65D7AA5D42}" type="slidenum">
              <a:rPr lang="pt-BR" sz="1200">
                <a:solidFill>
                  <a:srgbClr val="000000"/>
                </a:solidFill>
              </a:rPr>
              <a:pPr algn="r"/>
              <a:t>16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E843BD-C89E-40BF-81FC-E186575448E5}" type="slidenum">
              <a:rPr lang="pt-BR" sz="12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16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9470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681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A411EA-203F-436D-8021-5E65D7AA5D42}" type="slidenum">
              <a:rPr lang="pt-BR" sz="1200">
                <a:solidFill>
                  <a:srgbClr val="000000"/>
                </a:solidFill>
              </a:rPr>
              <a:pPr algn="r"/>
              <a:t>17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E843BD-C89E-40BF-81FC-E186575448E5}" type="slidenum">
              <a:rPr lang="pt-BR" sz="12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17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1181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681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A411EA-203F-436D-8021-5E65D7AA5D42}" type="slidenum">
              <a:rPr lang="pt-BR" sz="1200">
                <a:solidFill>
                  <a:srgbClr val="000000"/>
                </a:solidFill>
              </a:rPr>
              <a:pPr algn="r"/>
              <a:t>19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E843BD-C89E-40BF-81FC-E186575448E5}" type="slidenum">
              <a:rPr lang="pt-BR" sz="12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19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2637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20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9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9CD7D-3AD7-47D7-8F0D-19CFD8B7FDB7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6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/>
        </p:spPr>
      </p:sp>
      <p:sp>
        <p:nvSpPr>
          <p:cNvPr id="61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Sujeito a atualização  (maio de 2016). </a:t>
            </a:r>
          </a:p>
        </p:txBody>
      </p:sp>
      <p:sp>
        <p:nvSpPr>
          <p:cNvPr id="6149" name="Espaço Reservado para Número de Slid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96938"/>
            <a:fld id="{961B40E3-15C0-4B8B-B280-7BD30019B55E}" type="slidenum">
              <a:rPr lang="pt-BR" sz="1200">
                <a:solidFill>
                  <a:srgbClr val="000000"/>
                </a:solidFill>
              </a:rPr>
              <a:pPr algn="r" defTabSz="896938"/>
              <a:t>21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0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996E-C7E9-48D7-98E6-8138D26D08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34D-DCF2-4A40-860B-17C0230C4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B0D6-8B24-4A78-9B02-CCDAA01AB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CAE6-C0C3-4105-B764-9E6BBAB392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D919-BD35-4657-9DF6-9008A20BBF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7B80-D02D-4112-8897-661B009FA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00CA-BF4B-4C1D-9F64-EC0AA7F217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EB35-42F1-402B-8A5E-EB4A21A59A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01E2-6978-448D-AB62-2E8CEB7E6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9079-FEBA-4F2B-BD54-A7C1BE45C5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84C6-FC32-4815-8675-0AE2E73FAB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0EAC-8036-4BD7-BFF5-7CDC57A13F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DE8E6-E1EE-4D11-83F3-DB7C5D473B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8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8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CCA61AC-15CF-4D94-BB9F-8946634260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orelPhotoPaint.Image.10" r:id="rId16" imgW="1638095" imgH="314286" progId="CorelPhotoPaint.Image.10">
                  <p:embed/>
                </p:oleObj>
              </mc:Choice>
              <mc:Fallback>
                <p:oleObj name="CorelPhotoPaint.Image.10" r:id="rId16" imgW="1638095" imgH="314286" progId="CorelPhotoPaint.Image.10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333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55"/>
          <p:cNvSpPr txBox="1">
            <a:spLocks noChangeArrowheads="1"/>
          </p:cNvSpPr>
          <p:nvPr userDrawn="1"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1º QUADRIMESTRE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87450" y="3860800"/>
            <a:ext cx="71294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PRESTAÇÃO DE CONTAS 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11188" y="692150"/>
            <a:ext cx="8229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4000" b="1" dirty="0">
                <a:latin typeface="Tahoma" pitchFamily="34" charset="0"/>
              </a:rPr>
              <a:t>SECRETARIA DE ESTADO </a:t>
            </a:r>
            <a:endParaRPr lang="pt-BR" sz="4000" b="1" dirty="0" smtClean="0">
              <a:latin typeface="Tahoma" pitchFamily="34" charset="0"/>
            </a:endParaRPr>
          </a:p>
          <a:p>
            <a:pPr algn="ctr"/>
            <a:r>
              <a:rPr lang="pt-BR" sz="4000" b="1" dirty="0" smtClean="0">
                <a:latin typeface="Tahoma" pitchFamily="34" charset="0"/>
              </a:rPr>
              <a:t>DA </a:t>
            </a:r>
            <a:r>
              <a:rPr lang="pt-BR" sz="4000" b="1" dirty="0">
                <a:latin typeface="Tahoma" pitchFamily="34" charset="0"/>
              </a:rPr>
              <a:t>SAÚDE  </a:t>
            </a:r>
          </a:p>
        </p:txBody>
      </p:sp>
      <p:pic>
        <p:nvPicPr>
          <p:cNvPr id="2054" name="Picture 6" descr="santa_catar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628775"/>
            <a:ext cx="1685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orelPhotoPaint.Image.10" r:id="rId5" imgW="1638095" imgH="314286" progId="CorelPhotoPaint.Image.10">
                  <p:embed/>
                </p:oleObj>
              </mc:Choice>
              <mc:Fallback>
                <p:oleObj name="CorelPhotoPaint.Image.10" r:id="rId5" imgW="1638095" imgH="314286" progId="CorelPhotoPaint.Image.10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8298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8299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smtClean="0">
                <a:solidFill>
                  <a:srgbClr val="000000"/>
                </a:solidFill>
              </a:rPr>
              <a:t>MONTANTE E FONTE DE RECURSOS APLICADOS NO PERÍODO</a:t>
            </a: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3482626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" y="2066454"/>
            <a:ext cx="902487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00779" y="1358801"/>
            <a:ext cx="6342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Relatório de Execução Financeira por Bloco de Financiamento</a:t>
            </a:r>
            <a:endParaRPr lang="pt-BR" sz="1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" y="5543656"/>
            <a:ext cx="433463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8298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8299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smtClean="0"/>
              <a:t>PERCENTUAL DE APLICAÇÃO NO QUADRIMESTRE</a:t>
            </a:r>
            <a:endParaRPr lang="pt-BR" sz="2400" b="1" dirty="0"/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4087" y="4979584"/>
            <a:ext cx="803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Demonstrativo da Receita Liquidas do Estado e das Despesas Próprias com educação e Saúde/SIGEF/SC.</a:t>
            </a:r>
            <a:endParaRPr lang="pt-BR" sz="1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67186"/>
              </p:ext>
            </p:extLst>
          </p:nvPr>
        </p:nvGraphicFramePr>
        <p:xfrm>
          <a:off x="682532" y="908720"/>
          <a:ext cx="8036862" cy="3929981"/>
        </p:xfrm>
        <a:graphic>
          <a:graphicData uri="http://schemas.openxmlformats.org/drawingml/2006/table">
            <a:tbl>
              <a:tblPr/>
              <a:tblGrid>
                <a:gridCol w="1388806"/>
                <a:gridCol w="728554"/>
                <a:gridCol w="3631386"/>
                <a:gridCol w="2288116"/>
              </a:tblGrid>
              <a:tr h="5017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CUMPRIMENTO DO LIMITE CONSTITUCIONAL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7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MÊS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DESPESAS CONSIDERADAS PARA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FINS DE LIMITE (R$)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Até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Maio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989.789.449,32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14,42%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Até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Junho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1.180.005.208,27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Até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1.429.336.033,47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Até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Agosto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1.614.704.605,75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83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9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ta para baixo 2"/>
          <p:cNvSpPr/>
          <p:nvPr/>
        </p:nvSpPr>
        <p:spPr bwMode="auto">
          <a:xfrm rot="5184047">
            <a:off x="4543510" y="1791033"/>
            <a:ext cx="475439" cy="110517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47650" y="2091079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INFORMAÇÃO DISPONIBILIZADA PELO SISTEMA A PARTIR DA INSERÇÃO DAS AUDITORIAS REALIZADAS PELA GEAUD/SES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1409" name="Rectangle 2"/>
          <p:cNvSpPr>
            <a:spLocks noChangeArrowheads="1"/>
          </p:cNvSpPr>
          <p:nvPr/>
        </p:nvSpPr>
        <p:spPr bwMode="auto">
          <a:xfrm>
            <a:off x="0" y="0"/>
            <a:ext cx="9144000" cy="42068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2400" b="1" dirty="0" smtClean="0"/>
              <a:t>RESUMO DAS INSERÇÕES DE AUDITORIA</a:t>
            </a:r>
            <a:endParaRPr lang="pt-BR" sz="2400" b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43062" y="916297"/>
            <a:ext cx="582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Maio a agosto </a:t>
            </a:r>
            <a:r>
              <a:rPr lang="pt-BR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/2016 </a:t>
            </a:r>
            <a:r>
              <a:rPr lang="pt-BR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pt-BR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2º </a:t>
            </a:r>
            <a:r>
              <a:rPr lang="pt-BR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QUADRIMESTRE</a:t>
            </a:r>
          </a:p>
        </p:txBody>
      </p:sp>
      <p:sp>
        <p:nvSpPr>
          <p:cNvPr id="4241412" name="Rectangle 5"/>
          <p:cNvSpPr>
            <a:spLocks noChangeArrowheads="1"/>
          </p:cNvSpPr>
          <p:nvPr/>
        </p:nvSpPr>
        <p:spPr bwMode="auto">
          <a:xfrm>
            <a:off x="357188" y="5715000"/>
            <a:ext cx="8305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sz="1000"/>
              <a:t> </a:t>
            </a:r>
            <a:r>
              <a:rPr lang="pt-BR" sz="1000" b="1" u="sng"/>
              <a:t>GLOSAS EFETUADAS:</a:t>
            </a:r>
            <a:r>
              <a:rPr lang="pt-BR" sz="1000"/>
              <a:t> descontos em processamentos do SIH/SUS referentes à irregularidades apontadas em auditoria em prestadores hospitalares.</a:t>
            </a:r>
          </a:p>
          <a:p>
            <a:pPr algn="just" eaLnBrk="0" hangingPunct="0">
              <a:spcBef>
                <a:spcPct val="50000"/>
              </a:spcBef>
            </a:pPr>
            <a:endParaRPr lang="pt-BR" sz="1200" b="1" i="1"/>
          </a:p>
        </p:txBody>
      </p:sp>
      <p:graphicFrame>
        <p:nvGraphicFramePr>
          <p:cNvPr id="1543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57638"/>
              </p:ext>
            </p:extLst>
          </p:nvPr>
        </p:nvGraphicFramePr>
        <p:xfrm>
          <a:off x="395288" y="4050506"/>
          <a:ext cx="1620838" cy="1214438"/>
        </p:xfrm>
        <a:graphic>
          <a:graphicData uri="http://schemas.openxmlformats.org/drawingml/2006/table">
            <a:tbl>
              <a:tblPr/>
              <a:tblGrid>
                <a:gridCol w="1620838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GLOSAS EFETUADAS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3.834,32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3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16541"/>
              </p:ext>
            </p:extLst>
          </p:nvPr>
        </p:nvGraphicFramePr>
        <p:xfrm>
          <a:off x="2247492" y="4024630"/>
          <a:ext cx="1444625" cy="1219200"/>
        </p:xfrm>
        <a:graphic>
          <a:graphicData uri="http://schemas.openxmlformats.org/drawingml/2006/table">
            <a:tbl>
              <a:tblPr/>
              <a:tblGrid>
                <a:gridCol w="1444625"/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ENCAMINHADOS AO TRIBUNAL DE CONTAS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3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63023"/>
              </p:ext>
            </p:extLst>
          </p:nvPr>
        </p:nvGraphicFramePr>
        <p:xfrm>
          <a:off x="6065838" y="4024630"/>
          <a:ext cx="2597150" cy="1218883"/>
        </p:xfrm>
        <a:graphic>
          <a:graphicData uri="http://schemas.openxmlformats.org/drawingml/2006/table">
            <a:tbl>
              <a:tblPr/>
              <a:tblGrid>
                <a:gridCol w="25971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AUDITORIAS E VISTORIAS REALIZADAS </a:t>
                      </a:r>
                      <a:r>
                        <a:rPr kumimoji="0" 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“IN LOCO”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PELA EQUIPE CENTRAL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81971"/>
              </p:ext>
            </p:extLst>
          </p:nvPr>
        </p:nvGraphicFramePr>
        <p:xfrm>
          <a:off x="352425" y="1841881"/>
          <a:ext cx="7010400" cy="1286510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  <a:gridCol w="1447800"/>
                <a:gridCol w="1447800"/>
                <a:gridCol w="14478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NOVOS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CONCLUÍDOS E ARQUIVADOS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ENCAMINHADOS AO MINISTÉRIO PÚBLICO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PROCESSOS ENCAMINHADOS AOS ÓRGÃOS DE CLASSE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NOTIFICAÇÕES/ADVERTÊNCIAS EMITIDAS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2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69281"/>
              </p:ext>
            </p:extLst>
          </p:nvPr>
        </p:nvGraphicFramePr>
        <p:xfrm>
          <a:off x="7518851" y="1786255"/>
          <a:ext cx="1295400" cy="1342136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EM ANDAMENTO ATÉ 30/08/2016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(ACUMULADO)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41465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029325"/>
            <a:ext cx="91424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0"/>
          <p:cNvSpPr txBox="1">
            <a:spLocks noChangeArrowheads="1"/>
          </p:cNvSpPr>
          <p:nvPr/>
        </p:nvSpPr>
        <p:spPr bwMode="auto">
          <a:xfrm>
            <a:off x="5508625" y="6308725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3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2881"/>
              </p:ext>
            </p:extLst>
          </p:nvPr>
        </p:nvGraphicFramePr>
        <p:xfrm>
          <a:off x="3923483" y="4024630"/>
          <a:ext cx="1857375" cy="1214438"/>
        </p:xfrm>
        <a:graphic>
          <a:graphicData uri="http://schemas.openxmlformats.org/drawingml/2006/table">
            <a:tbl>
              <a:tblPr/>
              <a:tblGrid>
                <a:gridCol w="1857375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TERMO DE AJUSTE SANITÁRIO – TAS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89054" y="6337380"/>
            <a:ext cx="287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Gerência </a:t>
            </a:r>
            <a:r>
              <a:rPr lang="pt-BR" sz="1400" smtClean="0"/>
              <a:t>de Auditoria/SES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464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16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93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732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785731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89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785735" name="Line 547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6" name="Line 558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7" name="Line 559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8" name="Line 1068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9" name="Line 1079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40" name="Line 1080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pt-BR" sz="3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179512" y="122907"/>
            <a:ext cx="8712076" cy="105560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pt-BR" sz="2800" b="1" kern="0">
                <a:solidFill>
                  <a:srgbClr val="000000"/>
                </a:solidFill>
                <a:latin typeface="Arial"/>
              </a:rPr>
              <a:t>TIPO DE ADMINISTRAÇÃO </a:t>
            </a:r>
          </a:p>
          <a:p>
            <a:pPr algn="ctr" eaLnBrk="0" hangingPunct="0">
              <a:defRPr/>
            </a:pPr>
            <a:r>
              <a:rPr lang="pt-BR" sz="2800" b="1" kern="0">
                <a:solidFill>
                  <a:srgbClr val="000000"/>
                </a:solidFill>
                <a:latin typeface="Arial"/>
              </a:rPr>
              <a:t>ANÁLISE E CONSIDERAÇÕES</a:t>
            </a:r>
            <a:endParaRPr lang="pt-BR" sz="2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83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6" y="1468111"/>
            <a:ext cx="4176465" cy="309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"/>
            <a:ext cx="111942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4836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66" y="1409424"/>
            <a:ext cx="4014420" cy="31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5650" y="4794343"/>
            <a:ext cx="8221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 Dupla Gestão onde estado e municípios são responsáveis pelo estabelecimento de saúde, possuem 3% dos estabelecimentos, apresentando redução comparado ao 1º. Quadrimestre/2016 (5%).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732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785731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10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785735" name="Line 547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6" name="Line 558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7" name="Line 559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8" name="Line 1068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9" name="Line 1079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40" name="Line 1080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0034" y="1285860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</a:rPr>
              <a:t>Em relação à Dupla Gestão:</a:t>
            </a:r>
          </a:p>
          <a:p>
            <a:pPr algn="just"/>
            <a:endParaRPr lang="pt-BR" sz="28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a partir da competência maio todas as unidades básicas municipais foram transferidas para a gestão municipal por meio das deliberações da Comissão Intergestores Bipartite 087/16 e 088/16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</a:rPr>
              <a:t>serão mantidas Gestão Dupla hospitalar nos estabelecimentos que possuírem produção ambulatorial municipal e hospitalar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3600" kern="0" dirty="0" smtClean="0">
                <a:solidFill>
                  <a:srgbClr val="000000"/>
                </a:solidFill>
                <a:latin typeface="Arial"/>
              </a:rPr>
              <a:t>JUSTIFICATIVA DE DUPLA GESTÃO</a:t>
            </a:r>
            <a:endParaRPr lang="pt-BR" sz="3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2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732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785731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34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785735" name="Line 547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6" name="Line 558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7" name="Line 559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8" name="Line 1068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9" name="Line 1079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40" name="Line 1080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DIRETORIA DE GESTÃO DE PESSOAS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68594"/>
              </p:ext>
            </p:extLst>
          </p:nvPr>
        </p:nvGraphicFramePr>
        <p:xfrm>
          <a:off x="572919" y="756430"/>
          <a:ext cx="7959520" cy="4544782"/>
        </p:xfrm>
        <a:graphic>
          <a:graphicData uri="http://schemas.openxmlformats.org/drawingml/2006/table">
            <a:tbl>
              <a:tblPr firstRow="1" firstCol="1" bandRow="1"/>
              <a:tblGrid>
                <a:gridCol w="1262777"/>
                <a:gridCol w="1469378"/>
                <a:gridCol w="1705144"/>
                <a:gridCol w="1217966"/>
                <a:gridCol w="1106438"/>
                <a:gridCol w="1197817"/>
              </a:tblGrid>
              <a:tr h="7020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Programa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Ações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Governança Eletrônica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Resultado Esperado</a:t>
                      </a: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Quantidade de Servidores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11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Meses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Ativos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06444">
                <a:tc row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0220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1018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Administração de recursos humanos SES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Servidores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10.531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Junho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10.501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Julho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10.432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Agosto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10.406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5005</a:t>
                      </a: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Programa de residência médica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Médicos Residentes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Junho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Julho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Agosto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49661" y="5508939"/>
            <a:ext cx="37673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Diretoria de Gestão de Pessoas/SES, 2016.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468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7536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40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5732" name="Rectangle 4"/>
          <p:cNvSpPr>
            <a:spLocks noChangeArrowheads="1"/>
          </p:cNvSpPr>
          <p:nvPr/>
        </p:nvSpPr>
        <p:spPr bwMode="auto">
          <a:xfrm>
            <a:off x="7086600" y="0"/>
            <a:ext cx="2057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785731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972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651500" y="630872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785735" name="Line 547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6" name="Line 558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7" name="Line 559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8" name="Line 1068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39" name="Line 1079"/>
          <p:cNvSpPr>
            <a:spLocks noChangeShapeType="1"/>
          </p:cNvSpPr>
          <p:nvPr/>
        </p:nvSpPr>
        <p:spPr bwMode="auto">
          <a:xfrm>
            <a:off x="6702425" y="1698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785740" name="Line 1080"/>
          <p:cNvSpPr>
            <a:spLocks noChangeShapeType="1"/>
          </p:cNvSpPr>
          <p:nvPr/>
        </p:nvSpPr>
        <p:spPr bwMode="auto">
          <a:xfrm>
            <a:off x="6702425" y="17367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RELATORIOS DE PRODUÇÃO</a:t>
            </a:r>
            <a:endParaRPr 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692697"/>
            <a:ext cx="85680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1 - Observou-se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diferença entre os valores de produção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obtidos a partir das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áreas técnicas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estado e as constantes no sistema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SARGSUS.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2 - Ao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buscarmos junto ao MS, explicações quanto a esta situação, se percebeu que o SARGSUS busca os dados a partir da gestão estadual, enquanto as áreas técnicas do estado apresentam a produção computando todos os tipos de gestão. Para uma melhor avaliação, foram mantidas as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duas formas de apresentação da </a:t>
            </a:r>
            <a:r>
              <a:rPr lang="pt-BR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produção</a:t>
            </a:r>
            <a:r>
              <a:rPr lang="pt-BR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Nas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primeiras tabelas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cada relatório, o cálculo dos procedimentos se deu pelo  TABNET selecionando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“todas as categorias”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gestão, quais sejam, Município Pleno NOAS, Estado Pleno, Estado Convencional, </a:t>
            </a:r>
            <a:r>
              <a:rPr lang="pt-BR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Municipio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Pleno da Atenção Básica NOAS e NOB 96, Pacto de Gestão e Município Pleno NOB. 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Já nas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segundas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os dados foram obtidos no SARGSUS (cálculo automático pelo sistema) considerando somente a forma de </a:t>
            </a:r>
            <a:r>
              <a:rPr lang="pt-BR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gestão “Estado pleno”.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092825"/>
          <a:ext cx="9144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2825"/>
                        <a:ext cx="9144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285860"/>
            <a:ext cx="8435975" cy="4143375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pt-BR" sz="1600" dirty="0" smtClean="0">
                <a:latin typeface="Tahoma" pitchFamily="34" charset="0"/>
              </a:rPr>
              <a:t>   </a:t>
            </a:r>
            <a:r>
              <a:rPr lang="pt-BR" sz="1600" dirty="0" smtClean="0"/>
              <a:t>• Lei Complementar nº 141, de 13 de janeiro 2012 – 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03 (três) esferas de governo; revoga dispositivos das Leis nº 8.080, de 19 de setembro de 1990, e nº 8.689, de 27 de julho de 1993; e dá outras providências.</a:t>
            </a:r>
          </a:p>
          <a:p>
            <a:pPr algn="just" eaLnBrk="1" hangingPunct="1">
              <a:lnSpc>
                <a:spcPct val="13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pt-BR" sz="1600" dirty="0" smtClean="0"/>
              <a:t> • Resolução nº 459, de 10 de outubro de 2012 - Aprovar o Modelo Padronizado de Relatório Quadrimestral de Prestação de Contas para os Estados e Municípios, conforme dispõe o parágrafo 4º do artigo 36 da Lei Complementar nº 141/2012, na forma do Anexo I desta resolução.</a:t>
            </a:r>
          </a:p>
          <a:p>
            <a:pPr algn="just" eaLnBrk="1" hangingPunct="1">
              <a:lnSpc>
                <a:spcPct val="130000"/>
              </a:lnSpc>
              <a:spcBef>
                <a:spcPct val="45000"/>
              </a:spcBef>
              <a:spcAft>
                <a:spcPct val="45000"/>
              </a:spcAft>
              <a:buFontTx/>
              <a:buNone/>
            </a:pPr>
            <a:r>
              <a:rPr lang="pt-BR" sz="1600" dirty="0" smtClean="0"/>
              <a:t> • Portaria nº 2.135, de 25 de setembro de 2013 – Estabelece diretrizes para o processo de Planejamentos no âmbito do Sistema Único de Saúde (SUS)</a:t>
            </a:r>
            <a:endParaRPr lang="pt-BR" sz="1600" b="1" dirty="0" smtClean="0">
              <a:latin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625" y="357188"/>
            <a:ext cx="8429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45000"/>
              </a:spcBef>
              <a:spcAft>
                <a:spcPct val="45000"/>
              </a:spcAft>
              <a:defRPr/>
            </a:pPr>
            <a:r>
              <a:rPr lang="pt-BR" sz="3600" kern="0" dirty="0">
                <a:latin typeface="Tahoma" pitchFamily="34" charset="0"/>
              </a:rPr>
              <a:t>   </a:t>
            </a:r>
            <a:r>
              <a:rPr lang="pt-BR" sz="3600" b="1" kern="0" dirty="0">
                <a:latin typeface="Tahoma" pitchFamily="34" charset="0"/>
              </a:rPr>
              <a:t>BASE </a:t>
            </a:r>
            <a:r>
              <a:rPr lang="pt-BR" sz="3600" b="1" kern="0" dirty="0" smtClean="0">
                <a:latin typeface="Tahoma" pitchFamily="34" charset="0"/>
              </a:rPr>
              <a:t>LEGAL</a:t>
            </a:r>
            <a:endParaRPr lang="pt-BR" sz="3600" b="1" kern="0" dirty="0">
              <a:latin typeface="Tahoma" pitchFamily="34" charset="0"/>
            </a:endParaRPr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60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PRODUÇÃO DA ATENÇÃO BÁSICA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CaixaDeTexto 7"/>
          <p:cNvSpPr txBox="1">
            <a:spLocks noChangeArrowheads="1"/>
          </p:cNvSpPr>
          <p:nvPr/>
        </p:nvSpPr>
        <p:spPr bwMode="auto">
          <a:xfrm>
            <a:off x="346928" y="5069890"/>
            <a:ext cx="8462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Dados extraídos do </a:t>
            </a: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TABNET - </a:t>
            </a:r>
            <a:r>
              <a:rPr lang="pt-B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CONSIDERANDO “TODOS OS TIPOS DE GESTÃO”</a:t>
            </a:r>
            <a:endParaRPr lang="pt-B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 Box 86"/>
          <p:cNvSpPr txBox="1">
            <a:spLocks noChangeArrowheads="1"/>
          </p:cNvSpPr>
          <p:nvPr/>
        </p:nvSpPr>
        <p:spPr bwMode="auto">
          <a:xfrm>
            <a:off x="346928" y="6266479"/>
            <a:ext cx="3835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b="1" dirty="0" smtClean="0">
                <a:solidFill>
                  <a:srgbClr val="000000"/>
                </a:solidFill>
              </a:rPr>
              <a:t>/DATASUS/GEPRO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66807"/>
              </p:ext>
            </p:extLst>
          </p:nvPr>
        </p:nvGraphicFramePr>
        <p:xfrm>
          <a:off x="346928" y="897419"/>
          <a:ext cx="8462991" cy="3536950"/>
        </p:xfrm>
        <a:graphic>
          <a:graphicData uri="http://schemas.openxmlformats.org/drawingml/2006/table">
            <a:tbl>
              <a:tblPr/>
              <a:tblGrid>
                <a:gridCol w="5400194"/>
                <a:gridCol w="3062797"/>
              </a:tblGrid>
              <a:tr h="52444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ATENÇÃO BÁSICA</a:t>
                      </a:r>
                      <a:endParaRPr lang="pt-B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QUANTIDADE APROVADA </a:t>
                      </a:r>
                      <a:endParaRPr lang="pt-B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2723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AÇÕES DE PROMOÇÃO E PREVENÇÃO EM SAÚDE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6.770.459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02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COM FINALIDADE</a:t>
                      </a:r>
                      <a:r>
                        <a:rPr lang="pt-BR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DIAGNÓSTICA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815.181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23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</a:t>
                      </a:r>
                      <a:r>
                        <a:rPr lang="pt-BR" sz="18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CLíNICOS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7.453.635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23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CIRÚRGICOS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406.439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23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AÇÕES COMPLEMENTARES DA ATENÇÃO À SAÚDE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5.123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2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15.450.837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38" name="Retângulo 10"/>
          <p:cNvSpPr>
            <a:spLocks noChangeArrowheads="1"/>
          </p:cNvSpPr>
          <p:nvPr/>
        </p:nvSpPr>
        <p:spPr bwMode="auto">
          <a:xfrm>
            <a:off x="346928" y="5639278"/>
            <a:ext cx="8462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Falta a competência </a:t>
            </a: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agosto</a:t>
            </a:r>
            <a:r>
              <a:rPr lang="pt-B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BR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346928" y="4506619"/>
            <a:ext cx="8462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*O financiamento  da atenção básica não se efetua por meio de PAB </a:t>
            </a:r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ixo e variável e não por procedimento</a:t>
            </a:r>
            <a:endParaRPr lang="pt-BR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95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PRODUÇÃO DA ATENÇÃO BÁSICA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374662"/>
            <a:ext cx="8351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Dados </a:t>
            </a:r>
            <a:r>
              <a:rPr lang="pt-B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Sistema SARGSUS</a:t>
            </a: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CONSIDERANDO </a:t>
            </a:r>
            <a:r>
              <a:rPr lang="pt-B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APENAS A “GESTÃO ESTADUAL”</a:t>
            </a:r>
            <a:endParaRPr lang="pt-B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96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196264" cy="40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23706" y="4660075"/>
            <a:ext cx="6508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Fonte: SARGSUS, Relatório Quadrimestral do 2º. Quadrimestre, 2016.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7" y="1417638"/>
            <a:ext cx="8658085" cy="39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2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83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PRODUÇÃO DE URGÊNCIA E EMERGÊNCIA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Text Box 86"/>
          <p:cNvSpPr txBox="1">
            <a:spLocks noChangeArrowheads="1"/>
          </p:cNvSpPr>
          <p:nvPr/>
        </p:nvSpPr>
        <p:spPr bwMode="auto">
          <a:xfrm>
            <a:off x="202914" y="6231781"/>
            <a:ext cx="3403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b="1" dirty="0" smtClean="0">
                <a:solidFill>
                  <a:srgbClr val="000000"/>
                </a:solidFill>
              </a:rPr>
              <a:t>/DATASUS/GEPRO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11028"/>
              </p:ext>
            </p:extLst>
          </p:nvPr>
        </p:nvGraphicFramePr>
        <p:xfrm>
          <a:off x="359881" y="843628"/>
          <a:ext cx="8568952" cy="4621750"/>
        </p:xfrm>
        <a:graphic>
          <a:graphicData uri="http://schemas.openxmlformats.org/drawingml/2006/table">
            <a:tbl>
              <a:tblPr/>
              <a:tblGrid>
                <a:gridCol w="5053485"/>
                <a:gridCol w="1771345"/>
                <a:gridCol w="1744122"/>
              </a:tblGrid>
              <a:tr h="71015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URGÊNCIA</a:t>
                      </a:r>
                      <a:r>
                        <a:rPr lang="pt-B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SEGUNDO GRUP O DE PROCEDIMENTOS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QUANTIDADE APROVADA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VALOR APROVADO</a:t>
                      </a:r>
                      <a:r>
                        <a:rPr lang="pt-B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8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COM FINALIDADE</a:t>
                      </a:r>
                      <a:r>
                        <a:rPr lang="pt-BR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DIAGNÓSTICA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72.301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2.264.532,97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CLÍNICOS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54.308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1.061.020,66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CIRÚRGICOS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21.705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561.452,80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25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TRANSPLANTES DE ÓRGÃOS, TECIDOS E CÉLULAS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656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105.387,94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27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ÓRTESES, PRÓTESES E MATERIAIS ESPECIAIS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20.011,36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25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AÇÕES COMPLEMENTARES DA ATENÇÃO À SAÚDE</a:t>
                      </a:r>
                      <a:endParaRPr lang="pt-BR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247,50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825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AÇÕES DE PROMOÇÃO E PREVENÇÃO EM SAÚDE</a:t>
                      </a:r>
                      <a:endParaRPr lang="pt-BR" sz="1800" b="0" dirty="0"/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149.223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4.012.653,23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64" y="5416102"/>
            <a:ext cx="8498561" cy="43285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271" y="5737614"/>
            <a:ext cx="2707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Falta a competência agosto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5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018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PRODUÇÃO DE URGÊNCIA E EMERGÊNCIA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97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14" y="1124744"/>
            <a:ext cx="9340427" cy="35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4747002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170"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Fonte: SARGSUS, Relatório Quadrimestral do 2º. Quadrimestre, 2016.</a:t>
            </a:r>
            <a:endParaRPr lang="pt-B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7114" y="5571550"/>
            <a:ext cx="8694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Dados do Sistema SARGSUS</a:t>
            </a:r>
            <a:r>
              <a:rPr lang="pt-BR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CONSIDERANDO APENAS A “GESTÃO ESTADUAL”</a:t>
            </a:r>
          </a:p>
        </p:txBody>
      </p:sp>
    </p:spTree>
    <p:extLst>
      <p:ext uri="{BB962C8B-B14F-4D97-AF65-F5344CB8AC3E}">
        <p14:creationId xmlns:p14="http://schemas.microsoft.com/office/powerpoint/2010/main" val="38841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286288" cy="42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07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PRODUÇÃO DE ATENÇÃO PSICOSSOCIAL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Text Box 86"/>
          <p:cNvSpPr txBox="1">
            <a:spLocks noChangeArrowheads="1"/>
          </p:cNvSpPr>
          <p:nvPr/>
        </p:nvSpPr>
        <p:spPr bwMode="auto">
          <a:xfrm>
            <a:off x="219813" y="361455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b="1" dirty="0" smtClean="0">
                <a:solidFill>
                  <a:srgbClr val="000000"/>
                </a:solidFill>
              </a:rPr>
              <a:t>/DATASUS/GEPRO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73722"/>
              </p:ext>
            </p:extLst>
          </p:nvPr>
        </p:nvGraphicFramePr>
        <p:xfrm>
          <a:off x="251520" y="1556792"/>
          <a:ext cx="8711505" cy="2092934"/>
        </p:xfrm>
        <a:graphic>
          <a:graphicData uri="http://schemas.openxmlformats.org/drawingml/2006/table">
            <a:tbl>
              <a:tblPr/>
              <a:tblGrid>
                <a:gridCol w="5137555"/>
                <a:gridCol w="1800813"/>
                <a:gridCol w="1773137"/>
              </a:tblGrid>
              <a:tr h="100835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ATENDIMENTO PSICOSSOCIAL POR FORMA</a:t>
                      </a:r>
                      <a:r>
                        <a:rPr lang="pt-BR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DE ORGANIZAÇÃO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QUANTIDADE APROVADA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VALOR APROVADO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1933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ATENDIMENTO/ACOMPANHAMENTO PSICOSSOCIAL</a:t>
                      </a:r>
                      <a:endParaRPr lang="pt-B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88.689,27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88.689,27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13" y="4302788"/>
            <a:ext cx="850465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043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PRODUÇÃO DE ATENÇÃO PSICOSSOCIAL</a:t>
            </a:r>
            <a:endParaRPr lang="pt-BR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2" y="4109888"/>
            <a:ext cx="8382727" cy="1133954"/>
          </a:xfrm>
          <a:prstGeom prst="rect">
            <a:avLst/>
          </a:prstGeom>
        </p:spPr>
      </p:pic>
      <p:pic>
        <p:nvPicPr>
          <p:cNvPr id="34990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3" y="1772816"/>
            <a:ext cx="9266661" cy="20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391936" cy="43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82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31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357818" y="6308725"/>
            <a:ext cx="3605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ATENÇÃO AMBULATORIAL ESPECIALIZADA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81757" y="116334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86"/>
          <p:cNvSpPr txBox="1">
            <a:spLocks noChangeArrowheads="1"/>
          </p:cNvSpPr>
          <p:nvPr/>
        </p:nvSpPr>
        <p:spPr bwMode="auto">
          <a:xfrm>
            <a:off x="468313" y="6419033"/>
            <a:ext cx="4060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b="1" dirty="0" smtClean="0">
                <a:solidFill>
                  <a:srgbClr val="000000"/>
                </a:solidFill>
              </a:rPr>
              <a:t>/DATASUS/GEPRO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02797"/>
              </p:ext>
            </p:extLst>
          </p:nvPr>
        </p:nvGraphicFramePr>
        <p:xfrm>
          <a:off x="285720" y="1857364"/>
          <a:ext cx="8501122" cy="3332480"/>
        </p:xfrm>
        <a:graphic>
          <a:graphicData uri="http://schemas.openxmlformats.org/drawingml/2006/table">
            <a:tbl>
              <a:tblPr/>
              <a:tblGrid>
                <a:gridCol w="4657136"/>
                <a:gridCol w="1848070"/>
                <a:gridCol w="1995916"/>
              </a:tblGrid>
              <a:tr h="46880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PRODUÇÃO</a:t>
                      </a:r>
                      <a:r>
                        <a:rPr lang="pt-BR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AMBULATORIAL</a:t>
                      </a:r>
                    </a:p>
                    <a:p>
                      <a:pPr algn="ctr"/>
                      <a:r>
                        <a:rPr lang="pt-BR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SEGUNDO GRUPO DE PROCEDIMENTO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QUANTIDADE APROVADA </a:t>
                      </a:r>
                      <a:endParaRPr lang="pt-BR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VALOR</a:t>
                      </a:r>
                      <a:r>
                        <a:rPr lang="pt-BR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APROVADO</a:t>
                      </a: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COM FINALIDADE</a:t>
                      </a:r>
                      <a:r>
                        <a:rPr lang="pt-BR" sz="16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DIAGNÓSTICA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7.898.558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60.543.097,09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CLÍNICOS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12.237.671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75.127.844,38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CIRÚRGICOS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495.101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4.186.304,30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TRANSPLANTES</a:t>
                      </a:r>
                      <a:r>
                        <a:rPr lang="pt-BR" sz="16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DE ÓRGÃOS. TECIDOS E MEDULAS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18.712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3.438.630,01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ORTESES, PRÓTESES</a:t>
                      </a:r>
                      <a:r>
                        <a:rPr lang="pt-BR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 MATERIAIS ESPECIAIS</a:t>
                      </a:r>
                      <a:endParaRPr lang="pt-BR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187.983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6.868.721,79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74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AÇÕES COMPLEMENTARES DA ATENÇÃO À SAÚDE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388.884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3.197.073,70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21.226.909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153.361.671,27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34" y="5290058"/>
            <a:ext cx="850465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6092825"/>
          <a:ext cx="9144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38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2825"/>
                        <a:ext cx="9144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260648"/>
            <a:ext cx="8424936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gestor do SUS em cada ente da Federação elaborará Relatório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Detalhado - 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referente ao quadrimestre anterior, o qual conterá,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seguintes informações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79705" indent="450215" algn="just">
              <a:lnSpc>
                <a:spcPct val="150000"/>
              </a:lnSpc>
              <a:spcAft>
                <a:spcPts val="0"/>
              </a:spcAft>
            </a:pP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690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ontante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fonte dos recursos aplicados no período;</a:t>
            </a:r>
          </a:p>
          <a:p>
            <a:pPr marL="63690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uditorias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realizadas ou em fase de execução no período e suas recomendações e determinações;</a:t>
            </a:r>
          </a:p>
          <a:p>
            <a:pPr marL="636905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Oferta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produção de serviços públicos na rede assistencial própria, contratada e conveniada, cotejando esses dados com os indicadores de saúde da população em seu âmbito de atuação.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55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286380" y="6308725"/>
            <a:ext cx="3676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2016</a:t>
            </a: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ATENÇÃO HOSPITALAR ESPECIALIZADA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773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25025"/>
              </p:ext>
            </p:extLst>
          </p:nvPr>
        </p:nvGraphicFramePr>
        <p:xfrm>
          <a:off x="857224" y="1428736"/>
          <a:ext cx="7416800" cy="2041182"/>
        </p:xfrm>
        <a:graphic>
          <a:graphicData uri="http://schemas.openxmlformats.org/drawingml/2006/table">
            <a:tbl>
              <a:tblPr/>
              <a:tblGrid>
                <a:gridCol w="3429024"/>
                <a:gridCol w="2214578"/>
                <a:gridCol w="1773198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GRUPO DE PROCEDIMENTO DE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MÉDIA COMPLEXIDADE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QUANTIDADE APROVADA  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VALOR APROVADO  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PROCEDIMENTOS CLINICOS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67.092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59.704.132,88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PROCEDIMENTOS CIRURGICOS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42.315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48.382.693,97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PROCEDIMENTOS COM FINALIDADE DIAGNÓSTICA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269.856,21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TRANSPLANTES DE ÓRGÃOS, TECIDOS E CÉLULAS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2.338,40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109.724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108.359.021,46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1086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22180" y="74229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" name="Text Box 86"/>
          <p:cNvSpPr txBox="1">
            <a:spLocks noChangeArrowheads="1"/>
          </p:cNvSpPr>
          <p:nvPr/>
        </p:nvSpPr>
        <p:spPr bwMode="auto">
          <a:xfrm>
            <a:off x="508736" y="6347900"/>
            <a:ext cx="42689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b="1" dirty="0" smtClean="0">
                <a:solidFill>
                  <a:srgbClr val="000000"/>
                </a:solidFill>
              </a:rPr>
              <a:t>/DATASUS/GEPRO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53039"/>
              </p:ext>
            </p:extLst>
          </p:nvPr>
        </p:nvGraphicFramePr>
        <p:xfrm>
          <a:off x="863600" y="3561281"/>
          <a:ext cx="7416800" cy="2041182"/>
        </p:xfrm>
        <a:graphic>
          <a:graphicData uri="http://schemas.openxmlformats.org/drawingml/2006/table">
            <a:tbl>
              <a:tblPr/>
              <a:tblGrid>
                <a:gridCol w="3429024"/>
                <a:gridCol w="2214578"/>
                <a:gridCol w="1773198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GRUPO DE PROCEDIMENTO DE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ALTA COMPLEXIDADE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QUANTIDADE APROVADA  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VALOR APROVADO   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PROCEDIMENTOS CLINICOS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2.326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3.443.843,66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PROCEDIMENTOS CIRURGICOS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8.223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49.945.842,58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PROCEDIMENTOS COM FINALIDADE DIAGNÓSTICA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60.206,93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TRANSPLANTES DE ÓRGÃOS, TECIDOS E CÉLULAS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769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10.472.152,51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99" marR="9199" marT="919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11.432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63.922.045,68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3" y="5592649"/>
            <a:ext cx="850465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091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286380" y="6308725"/>
            <a:ext cx="3676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2016</a:t>
            </a: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ATENÇÃO HOSPITALAR ESPECIALIZADA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86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68313" y="115888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36" y="4744619"/>
            <a:ext cx="8382727" cy="1133954"/>
          </a:xfrm>
          <a:prstGeom prst="rect">
            <a:avLst/>
          </a:prstGeom>
        </p:spPr>
      </p:pic>
      <p:pic>
        <p:nvPicPr>
          <p:cNvPr id="350106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07" y="1464398"/>
            <a:ext cx="9505012" cy="32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5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7475871" cy="3429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7344816" cy="33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85" y="1268760"/>
            <a:ext cx="9324528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03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ASSISTÊNCIA FARMACÊUTICA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68313" y="115888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86"/>
          <p:cNvSpPr txBox="1">
            <a:spLocks noChangeArrowheads="1"/>
          </p:cNvSpPr>
          <p:nvPr/>
        </p:nvSpPr>
        <p:spPr bwMode="auto">
          <a:xfrm>
            <a:off x="357158" y="3896229"/>
            <a:ext cx="59039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b="1" dirty="0" smtClean="0">
                <a:solidFill>
                  <a:srgbClr val="000000"/>
                </a:solidFill>
              </a:rPr>
              <a:t>/DATASUS/GEPRO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19297"/>
              </p:ext>
            </p:extLst>
          </p:nvPr>
        </p:nvGraphicFramePr>
        <p:xfrm>
          <a:off x="357158" y="2198299"/>
          <a:ext cx="8358245" cy="1581150"/>
        </p:xfrm>
        <a:graphic>
          <a:graphicData uri="http://schemas.openxmlformats.org/drawingml/2006/table">
            <a:tbl>
              <a:tblPr/>
              <a:tblGrid>
                <a:gridCol w="4429156"/>
                <a:gridCol w="1928826"/>
                <a:gridCol w="2000263"/>
              </a:tblGrid>
              <a:tr h="46880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PRODUÇÃO DE ASSISTÊNCIA FARMACÊUTICA</a:t>
                      </a: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QUANTIDADE APROVADA e realizado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VALOR APROVADO</a:t>
                      </a: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MEDICAMENTOS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11.756.352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9.367.658,20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11.756.352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9.367.658,20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671" y="4870572"/>
            <a:ext cx="850465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138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ASSISTÊNCIA FARMACÊUTICA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68313" y="115888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36" y="4028990"/>
            <a:ext cx="8382727" cy="1133954"/>
          </a:xfrm>
          <a:prstGeom prst="rect">
            <a:avLst/>
          </a:prstGeom>
        </p:spPr>
      </p:pic>
      <p:pic>
        <p:nvPicPr>
          <p:cNvPr id="35031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35934"/>
            <a:ext cx="9606605" cy="19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926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VIGILÂNCIA EM SAÚDE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68313" y="115888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86"/>
          <p:cNvSpPr txBox="1">
            <a:spLocks noChangeArrowheads="1"/>
          </p:cNvSpPr>
          <p:nvPr/>
        </p:nvSpPr>
        <p:spPr bwMode="auto">
          <a:xfrm>
            <a:off x="231638" y="4209814"/>
            <a:ext cx="42148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err="1" smtClean="0">
                <a:solidFill>
                  <a:srgbClr val="000000"/>
                </a:solidFill>
              </a:rPr>
              <a:t>Fonte:TABNET</a:t>
            </a:r>
            <a:r>
              <a:rPr lang="pt-BR" sz="1200" dirty="0" smtClean="0">
                <a:solidFill>
                  <a:srgbClr val="000000"/>
                </a:solidFill>
              </a:rPr>
              <a:t>/DATASUS/GEPRO</a:t>
            </a:r>
            <a:endParaRPr lang="pt-BR" sz="12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40078"/>
              </p:ext>
            </p:extLst>
          </p:nvPr>
        </p:nvGraphicFramePr>
        <p:xfrm>
          <a:off x="251520" y="2047172"/>
          <a:ext cx="8358245" cy="2047240"/>
        </p:xfrm>
        <a:graphic>
          <a:graphicData uri="http://schemas.openxmlformats.org/drawingml/2006/table">
            <a:tbl>
              <a:tblPr/>
              <a:tblGrid>
                <a:gridCol w="4929222"/>
                <a:gridCol w="1727788"/>
                <a:gridCol w="1701235"/>
              </a:tblGrid>
              <a:tr h="46880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VIGILÂNCIA EM SAÚDE POR </a:t>
                      </a:r>
                      <a:r>
                        <a:rPr lang="pt-BR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GRUP O DE PROCEDIMENTOS</a:t>
                      </a: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QUANTIDADE APROVADA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VALOR APROVADO</a:t>
                      </a: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AÇÕES DE PROMOÇÃO E PREVENÇÃO EM SAÚDE</a:t>
                      </a:r>
                    </a:p>
                    <a:p>
                      <a:pPr algn="ctr"/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208.279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22.220,00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PROCEDIMENTOS COM FINALIDADE DIAGNÓSTICA</a:t>
                      </a:r>
                      <a:endParaRPr lang="pt-B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7.325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0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  <a:p>
                      <a:pPr algn="ctr"/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215.604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22.220,00</a:t>
                      </a: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08" y="4897657"/>
            <a:ext cx="850465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62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PRODUÇÃO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VIGILÂNCIA EM SAÚDE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68313" y="115888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919538"/>
            <a:ext cx="8382727" cy="1133954"/>
          </a:xfrm>
          <a:prstGeom prst="rect">
            <a:avLst/>
          </a:prstGeom>
        </p:spPr>
      </p:pic>
      <p:pic>
        <p:nvPicPr>
          <p:cNvPr id="35041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57" y="1193106"/>
            <a:ext cx="9449511" cy="36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763972" cy="40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63"/>
          <p:cNvGraphicFramePr>
            <a:graphicFrameLocks noChangeAspect="1"/>
          </p:cNvGraphicFramePr>
          <p:nvPr/>
        </p:nvGraphicFramePr>
        <p:xfrm>
          <a:off x="0" y="6027738"/>
          <a:ext cx="91440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51" name="CorelPhotoPaint.Image.10" r:id="rId4" imgW="1638095" imgH="314286" progId="CorelPhotoPaint.Image.10">
                  <p:embed/>
                </p:oleObj>
              </mc:Choice>
              <mc:Fallback>
                <p:oleObj name="CorelPhotoPaint.Image.10" r:id="rId4" imgW="1638095" imgH="314286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91440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051" name="Text Box 1155"/>
          <p:cNvSpPr txBox="1">
            <a:spLocks noChangeArrowheads="1"/>
          </p:cNvSpPr>
          <p:nvPr/>
        </p:nvSpPr>
        <p:spPr bwMode="auto">
          <a:xfrm>
            <a:off x="5000628" y="6308725"/>
            <a:ext cx="3962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º QUADRIMESTRE 2016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 Box 115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73" descr="brasao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68313" y="115888"/>
            <a:ext cx="7731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3690263"/>
            <a:ext cx="6650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0000"/>
                </a:solidFill>
              </a:rPr>
              <a:t>     Muito Obrigado!</a:t>
            </a:r>
          </a:p>
          <a:p>
            <a:pPr algn="ctr"/>
            <a:endParaRPr lang="pt-BR" sz="4000" dirty="0">
              <a:solidFill>
                <a:srgbClr val="000000"/>
              </a:solidFill>
            </a:endParaRPr>
          </a:p>
          <a:p>
            <a:pPr algn="ctr"/>
            <a:r>
              <a:rPr lang="pt-BR" sz="2400" dirty="0" smtClean="0">
                <a:solidFill>
                  <a:srgbClr val="000000"/>
                </a:solidFill>
              </a:rPr>
              <a:t>       João Paulo </a:t>
            </a:r>
            <a:r>
              <a:rPr lang="pt-BR" sz="2400" dirty="0" err="1" smtClean="0">
                <a:solidFill>
                  <a:srgbClr val="000000"/>
                </a:solidFill>
              </a:rPr>
              <a:t>Karam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err="1" smtClean="0">
                <a:solidFill>
                  <a:srgbClr val="000000"/>
                </a:solidFill>
              </a:rPr>
              <a:t>Kleinubing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ctr"/>
            <a:r>
              <a:rPr lang="pt-BR" sz="2400" dirty="0" smtClean="0">
                <a:solidFill>
                  <a:srgbClr val="000000"/>
                </a:solidFill>
              </a:rPr>
              <a:t>       Secretário Estadual da Saúde</a:t>
            </a:r>
            <a:endParaRPr lang="pt-BR" sz="2400" dirty="0">
              <a:solidFill>
                <a:srgbClr val="000000"/>
              </a:solidFill>
            </a:endParaRPr>
          </a:p>
        </p:txBody>
      </p:sp>
      <p:pic>
        <p:nvPicPr>
          <p:cNvPr id="449433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57298"/>
            <a:ext cx="914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5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eta para baixo 6"/>
          <p:cNvSpPr/>
          <p:nvPr/>
        </p:nvSpPr>
        <p:spPr bwMode="auto">
          <a:xfrm rot="7412293">
            <a:off x="5006007" y="3242919"/>
            <a:ext cx="428628" cy="928694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7412293">
            <a:off x="3725970" y="1099510"/>
            <a:ext cx="523199" cy="105552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normalizeH="0" baseline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9" name="Seta para baixo 8"/>
          <p:cNvSpPr/>
          <p:nvPr/>
        </p:nvSpPr>
        <p:spPr bwMode="auto">
          <a:xfrm rot="7412293">
            <a:off x="5006007" y="3230343"/>
            <a:ext cx="428628" cy="928694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75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eta para baixo 9"/>
          <p:cNvSpPr/>
          <p:nvPr/>
        </p:nvSpPr>
        <p:spPr bwMode="auto">
          <a:xfrm rot="5400000">
            <a:off x="6744255" y="3328447"/>
            <a:ext cx="475439" cy="110517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61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63125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2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8215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baixo 4"/>
          <p:cNvSpPr/>
          <p:nvPr/>
        </p:nvSpPr>
        <p:spPr bwMode="auto">
          <a:xfrm rot="5400000">
            <a:off x="6486942" y="1256745"/>
            <a:ext cx="475439" cy="110517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24662" y="2047051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FF0000"/>
                </a:solidFill>
              </a:rPr>
              <a:t>INFORMAÇÃO NÃO DISPONIBILIZADA PELO SISTEMA</a:t>
            </a:r>
            <a:endParaRPr lang="pt-B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34759"/>
              </p:ext>
            </p:extLst>
          </p:nvPr>
        </p:nvGraphicFramePr>
        <p:xfrm>
          <a:off x="193541" y="1268760"/>
          <a:ext cx="8981274" cy="537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236" name="Document" r:id="rId3" imgW="9215647" imgH="5525073" progId="Word.Document.12">
                  <p:embed/>
                </p:oleObj>
              </mc:Choice>
              <mc:Fallback>
                <p:oleObj name="Document" r:id="rId3" imgW="9215647" imgH="5525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541" y="1268760"/>
                        <a:ext cx="8981274" cy="5372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456371" y="807095"/>
            <a:ext cx="645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Relatório Resumido de Execução Orçamentária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1" y="-70122"/>
            <a:ext cx="9144793" cy="1012024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55307"/>
              </p:ext>
            </p:extLst>
          </p:nvPr>
        </p:nvGraphicFramePr>
        <p:xfrm>
          <a:off x="323528" y="6484894"/>
          <a:ext cx="8229600" cy="312516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15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FONTES: Sistema Integrado de Planejamento e Gestão Fiscal - SIGEF/SC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11" marR="405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Estado da Fazenda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11" marR="405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254278" cy="59428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9512" y="116632"/>
            <a:ext cx="7500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Relatório Resumido de Execução Orçamentária</a:t>
            </a:r>
            <a:endParaRPr lang="pt-BR" sz="28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34765"/>
              </p:ext>
            </p:extLst>
          </p:nvPr>
        </p:nvGraphicFramePr>
        <p:xfrm>
          <a:off x="165740" y="6407304"/>
          <a:ext cx="8229600" cy="312516"/>
        </p:xfrm>
        <a:graphic>
          <a:graphicData uri="http://schemas.openxmlformats.org/drawingml/2006/table">
            <a:tbl>
              <a:tblPr firstRow="1" firstCol="1" bandRow="1"/>
              <a:tblGrid>
                <a:gridCol w="8229600"/>
              </a:tblGrid>
              <a:tr h="15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FONTES: Sistema Integrado de Planejamento e Gestão Fiscal - SIGEF/SC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11" marR="405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Estado da Fazenda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11" marR="405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9320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9321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smtClean="0"/>
              <a:t>MONTANTE E FONTE DE RECURSOS APLICADOS NO PERÍODO</a:t>
            </a:r>
            <a:endParaRPr lang="pt-BR" sz="2400" b="1" dirty="0"/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8765"/>
              </p:ext>
            </p:extLst>
          </p:nvPr>
        </p:nvGraphicFramePr>
        <p:xfrm>
          <a:off x="587165" y="1279140"/>
          <a:ext cx="7929618" cy="2179595"/>
        </p:xfrm>
        <a:graphic>
          <a:graphicData uri="http://schemas.openxmlformats.org/drawingml/2006/table">
            <a:tbl>
              <a:tblPr/>
              <a:tblGrid>
                <a:gridCol w="2928958"/>
                <a:gridCol w="2857520"/>
                <a:gridCol w="2143140"/>
              </a:tblGrid>
              <a:tr h="2879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DEMONSTRATIVO ORÇAMENTÁRIO - DESPESAS COM SAÚDE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RECEITA PARA APURAÇÃO DE APLICAÇÃO EM AÇÕES E 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SERVIÇOS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SAÚDE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PREVISÃO INICIAL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PREVISÃO ATUALIZADA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REALIZADAS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2.195.355.725,00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2.169.300.534,28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1.583.470.550,89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11289"/>
              </p:ext>
            </p:extLst>
          </p:nvPr>
        </p:nvGraphicFramePr>
        <p:xfrm>
          <a:off x="607191" y="3800118"/>
          <a:ext cx="7929618" cy="1944974"/>
        </p:xfrm>
        <a:graphic>
          <a:graphicData uri="http://schemas.openxmlformats.org/drawingml/2006/table">
            <a:tbl>
              <a:tblPr/>
              <a:tblGrid>
                <a:gridCol w="2928958"/>
                <a:gridCol w="2857520"/>
                <a:gridCol w="2143140"/>
              </a:tblGrid>
              <a:tr h="3466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RECEITAS ADICIONAIS PARA FINANCIAMENTO DA SAÚDE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0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PREVISÃO INICIAL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PREVISÃO ATUALIZADA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EMPENHADAS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923.907.812,00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1.094.304.967,28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608.649.089,27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9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07191" y="5745092"/>
            <a:ext cx="4317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Gerência de Orçamento (GEROR)/SGA/SES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0344" name="Picture 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0345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 smtClean="0"/>
              <a:t>MONTANTE E FONTE DE RECURSOS APLICADOS NO PERÍODO</a:t>
            </a:r>
            <a:endParaRPr lang="pt-BR" sz="2400" b="1" dirty="0"/>
          </a:p>
        </p:txBody>
      </p:sp>
      <p:sp>
        <p:nvSpPr>
          <p:cNvPr id="6" name="Text Box 1155"/>
          <p:cNvSpPr txBox="1">
            <a:spLocks noChangeArrowheads="1"/>
          </p:cNvSpPr>
          <p:nvPr/>
        </p:nvSpPr>
        <p:spPr bwMode="auto">
          <a:xfrm>
            <a:off x="590391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2º 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QUADRIMESTRE 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2016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53952"/>
              </p:ext>
            </p:extLst>
          </p:nvPr>
        </p:nvGraphicFramePr>
        <p:xfrm>
          <a:off x="251520" y="2143306"/>
          <a:ext cx="8640959" cy="2540251"/>
        </p:xfrm>
        <a:graphic>
          <a:graphicData uri="http://schemas.openxmlformats.org/drawingml/2006/table">
            <a:tbl>
              <a:tblPr/>
              <a:tblGrid>
                <a:gridCol w="2520280"/>
                <a:gridCol w="1584176"/>
                <a:gridCol w="1584176"/>
                <a:gridCol w="1512168"/>
                <a:gridCol w="1440159"/>
              </a:tblGrid>
              <a:tr h="3521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COM SAÚDE -POR GRUPO 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04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DOTAÇÃO</a:t>
                      </a:r>
                    </a:p>
                    <a:p>
                      <a:pPr algn="ctr" fontAlgn="auto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INICIAL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DOTAÇÃO ATUALIZADA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EMPENHADAS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LIQUIDADAS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Pessoal e Encargos Sociais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890.983.457,00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875.782.957,00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711.502.763,78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709.941.292,99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9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 Outras Despesas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Correntes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1.257.424.635,00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1.266.736.952,89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856.524.159,72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762.201.852,02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Investimentos</a:t>
                      </a: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46.947.633,00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26.780.624,39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15.443.627,39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11.062.031,47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07" marR="5907" marT="5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5" y="5007030"/>
            <a:ext cx="4334632" cy="377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trutura padrão">
  <a:themeElements>
    <a:clrScheme name="Estrutura padrão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23558</TotalTime>
  <Words>1643</Words>
  <Application>Microsoft Office PowerPoint</Application>
  <PresentationFormat>Apresentação na tela (4:3)</PresentationFormat>
  <Paragraphs>411</Paragraphs>
  <Slides>39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Design padrão</vt:lpstr>
      <vt:lpstr>Estrutura padrão</vt:lpstr>
      <vt:lpstr>CorelPhotoPaint.Image.10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Dirp</dc:creator>
  <cp:lastModifiedBy>Nardele Maria Junchs</cp:lastModifiedBy>
  <cp:revision>1361</cp:revision>
  <cp:lastPrinted>2016-10-21T16:51:07Z</cp:lastPrinted>
  <dcterms:created xsi:type="dcterms:W3CDTF">2007-12-17T17:36:37Z</dcterms:created>
  <dcterms:modified xsi:type="dcterms:W3CDTF">2016-10-21T17:10:05Z</dcterms:modified>
</cp:coreProperties>
</file>