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265" r:id="rId20"/>
    <p:sldId id="266" r:id="rId21"/>
    <p:sldId id="279" r:id="rId22"/>
    <p:sldId id="267" r:id="rId23"/>
    <p:sldId id="280" r:id="rId24"/>
    <p:sldId id="268" r:id="rId25"/>
    <p:sldId id="282" r:id="rId26"/>
    <p:sldId id="303" r:id="rId27"/>
    <p:sldId id="283" r:id="rId28"/>
    <p:sldId id="269" r:id="rId29"/>
    <p:sldId id="270" r:id="rId30"/>
    <p:sldId id="316" r:id="rId31"/>
    <p:sldId id="317" r:id="rId32"/>
    <p:sldId id="281" r:id="rId33"/>
    <p:sldId id="318" r:id="rId34"/>
    <p:sldId id="271" r:id="rId35"/>
    <p:sldId id="319" r:id="rId36"/>
    <p:sldId id="272" r:id="rId37"/>
    <p:sldId id="273" r:id="rId38"/>
    <p:sldId id="274" r:id="rId39"/>
    <p:sldId id="320" r:id="rId40"/>
    <p:sldId id="321" r:id="rId41"/>
    <p:sldId id="275" r:id="rId42"/>
    <p:sldId id="276" r:id="rId43"/>
    <p:sldId id="277" r:id="rId44"/>
    <p:sldId id="278" r:id="rId45"/>
    <p:sldId id="285" r:id="rId46"/>
    <p:sldId id="286" r:id="rId47"/>
    <p:sldId id="287" r:id="rId48"/>
    <p:sldId id="288" r:id="rId49"/>
    <p:sldId id="304" r:id="rId50"/>
    <p:sldId id="305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2" r:id="rId60"/>
    <p:sldId id="289" r:id="rId61"/>
    <p:sldId id="290" r:id="rId62"/>
    <p:sldId id="291" r:id="rId63"/>
    <p:sldId id="298" r:id="rId64"/>
    <p:sldId id="293" r:id="rId65"/>
    <p:sldId id="294" r:id="rId66"/>
    <p:sldId id="299" r:id="rId67"/>
    <p:sldId id="295" r:id="rId68"/>
    <p:sldId id="297" r:id="rId69"/>
    <p:sldId id="296" r:id="rId70"/>
    <p:sldId id="300" r:id="rId71"/>
    <p:sldId id="302" r:id="rId72"/>
    <p:sldId id="301" r:id="rId7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F721-1A17-4010-A09B-85E8E5924355}" type="datetimeFigureOut">
              <a:rPr lang="pt-BR" smtClean="0"/>
              <a:pPr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5C29A-4BC0-4D87-B7F1-47BF6576A34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1" name="Imagem 10" descr="fotonoticia-image_866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rcRect t="8589" b="39846"/>
          <a:stretch>
            <a:fillRect/>
          </a:stretch>
        </p:blipFill>
        <p:spPr>
          <a:xfrm>
            <a:off x="3528392" y="6093296"/>
            <a:ext cx="2843808" cy="985366"/>
          </a:xfrm>
          <a:prstGeom prst="rect">
            <a:avLst/>
          </a:prstGeom>
        </p:spPr>
      </p:pic>
      <p:pic>
        <p:nvPicPr>
          <p:cNvPr id="12" name="Imagem 11" descr="fotonoticia-image_866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rcRect t="8589" b="39846"/>
          <a:stretch>
            <a:fillRect/>
          </a:stretch>
        </p:blipFill>
        <p:spPr>
          <a:xfrm>
            <a:off x="683568" y="6093296"/>
            <a:ext cx="2843808" cy="985366"/>
          </a:xfrm>
          <a:prstGeom prst="rect">
            <a:avLst/>
          </a:prstGeom>
        </p:spPr>
      </p:pic>
      <p:pic>
        <p:nvPicPr>
          <p:cNvPr id="13" name="Imagem 12" descr="fotonoticia-image_866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rcRect t="8589" b="39846"/>
          <a:stretch>
            <a:fillRect/>
          </a:stretch>
        </p:blipFill>
        <p:spPr>
          <a:xfrm>
            <a:off x="6336704" y="6093296"/>
            <a:ext cx="2843808" cy="985366"/>
          </a:xfrm>
          <a:prstGeom prst="rect">
            <a:avLst/>
          </a:prstGeom>
        </p:spPr>
      </p:pic>
      <p:pic>
        <p:nvPicPr>
          <p:cNvPr id="14" name="Imagem 13" descr="fotonoticia-image_866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rcRect l="74715" t="8589" b="39846"/>
          <a:stretch>
            <a:fillRect/>
          </a:stretch>
        </p:blipFill>
        <p:spPr>
          <a:xfrm>
            <a:off x="0" y="6165304"/>
            <a:ext cx="719064" cy="9853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8712968" cy="2088232"/>
          </a:xfrm>
        </p:spPr>
        <p:txBody>
          <a:bodyPr>
            <a:noAutofit/>
          </a:bodyPr>
          <a:lstStyle/>
          <a:p>
            <a:r>
              <a:rPr lang="pt-BR" sz="3500" b="1" dirty="0" smtClean="0"/>
              <a:t>AUDIÊNCIA PÚBLICA</a:t>
            </a:r>
            <a:br>
              <a:rPr lang="pt-BR" sz="3500" b="1" dirty="0" smtClean="0"/>
            </a:br>
            <a:r>
              <a:rPr lang="pt-BR" sz="3500" b="1" dirty="0" smtClean="0"/>
              <a:t>ORÇAMENTO REGIONALIZADO IMPOSITIVO</a:t>
            </a:r>
            <a:br>
              <a:rPr lang="pt-BR" sz="3500" b="1" dirty="0" smtClean="0"/>
            </a:br>
            <a:r>
              <a:rPr lang="pt-BR" sz="3500" b="1" dirty="0" smtClean="0"/>
              <a:t/>
            </a:r>
            <a:br>
              <a:rPr lang="pt-BR" sz="3500" b="1" dirty="0" smtClean="0"/>
            </a:br>
            <a:r>
              <a:rPr lang="pt-BR" sz="3500" b="1" dirty="0" smtClean="0"/>
              <a:t>SIM   OU   NÃO</a:t>
            </a:r>
            <a:endParaRPr lang="pt-BR" sz="35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216024"/>
          </a:xfrm>
        </p:spPr>
        <p:txBody>
          <a:bodyPr>
            <a:normAutofit fontScale="32500" lnSpcReduction="20000"/>
          </a:bodyPr>
          <a:lstStyle/>
          <a:p>
            <a:r>
              <a:rPr lang="pt-BR" b="1" dirty="0" smtClean="0"/>
              <a:t>21 DE JUNHO DE 2017</a:t>
            </a:r>
            <a:endParaRPr lang="pt-BR" b="1" dirty="0"/>
          </a:p>
        </p:txBody>
      </p:sp>
      <p:pic>
        <p:nvPicPr>
          <p:cNvPr id="4" name="Imagem 3" descr="logoalesc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9832" y="620688"/>
            <a:ext cx="3083488" cy="618186"/>
          </a:xfrm>
          <a:prstGeom prst="rect">
            <a:avLst/>
          </a:prstGeom>
        </p:spPr>
      </p:pic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3203848" y="4653136"/>
            <a:ext cx="2922534" cy="823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pic>
        <p:nvPicPr>
          <p:cNvPr id="6" name="Espaço Reservado para Conteúdo 5" descr="PE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-463568"/>
            <a:ext cx="5657575" cy="7321568"/>
          </a:xfrm>
        </p:spPr>
      </p:pic>
      <p:sp>
        <p:nvSpPr>
          <p:cNvPr id="4" name="Retângulo 3"/>
          <p:cNvSpPr/>
          <p:nvPr/>
        </p:nvSpPr>
        <p:spPr>
          <a:xfrm>
            <a:off x="1331640" y="2412177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8" name="Espaço Reservado para Conteúdo 7" descr="PEC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2144" y="116633"/>
            <a:ext cx="5456320" cy="7061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PEC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-230700"/>
            <a:ext cx="5657575" cy="7321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8" name="Espaço Reservado para Conteúdo 7" descr="PEC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-209522"/>
            <a:ext cx="5585567" cy="72283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PEC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8102" y="0"/>
            <a:ext cx="5479306" cy="70908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72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</a:t>
            </a:r>
          </a:p>
          <a:p>
            <a:r>
              <a:rPr lang="pt-BR" sz="3200" b="1" dirty="0" smtClean="0"/>
              <a:t>1º Turno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8" name="Espaço Reservado para Conteúdo 7" descr="IMG_42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845564" y="978971"/>
            <a:ext cx="6898713" cy="51740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72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</a:t>
            </a:r>
          </a:p>
          <a:p>
            <a:r>
              <a:rPr lang="pt-BR" sz="3200" b="1" dirty="0" smtClean="0"/>
              <a:t>1º turno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IMG_42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857566" y="966970"/>
            <a:ext cx="6802700" cy="5102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72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</a:t>
            </a:r>
          </a:p>
          <a:p>
            <a:r>
              <a:rPr lang="pt-BR" sz="3200" b="1" dirty="0" smtClean="0"/>
              <a:t>2º Turno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8" name="Espaço Reservado para Conteúdo 7" descr="IMG_42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617539" y="894962"/>
            <a:ext cx="6994724" cy="5246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98072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1331640" y="2412177"/>
            <a:ext cx="1656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2014</a:t>
            </a:r>
          </a:p>
          <a:p>
            <a:r>
              <a:rPr lang="pt-BR" sz="3200" b="1" dirty="0" smtClean="0"/>
              <a:t>2º turno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IMG_42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41" t="16589" b="8634"/>
          <a:stretch>
            <a:fillRect/>
          </a:stretch>
        </p:blipFill>
        <p:spPr>
          <a:xfrm rot="5400000">
            <a:off x="2770067" y="1483051"/>
            <a:ext cx="6988241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Com a decisão, se torna obrigatória a execução das prioridades elencadas durante as audiências públicas do Orçamento Regionalizado, realizadas anualmente pelo Parlamento, o chamado orçamento impositivo. </a:t>
            </a:r>
          </a:p>
          <a:p>
            <a:r>
              <a:rPr lang="pt-BR" dirty="0" smtClean="0"/>
              <a:t>A PEC define o caráter impositivo para às ações estabelecidas durante as consultas regionais promovidas pela Assembleia Legislativa.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pt-BR" dirty="0" smtClean="0"/>
              <a:t>36 REGIÕES</a:t>
            </a:r>
            <a:endParaRPr lang="pt-BR" dirty="0"/>
          </a:p>
        </p:txBody>
      </p:sp>
      <p:pic>
        <p:nvPicPr>
          <p:cNvPr id="4" name="Imagem 3" descr="mapa complet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7704856" cy="5256584"/>
          </a:xfrm>
          <a:prstGeom prst="rect">
            <a:avLst/>
          </a:prstGeom>
        </p:spPr>
      </p:pic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pt-BR" dirty="0"/>
              <a:t>A Comissão de Finanças e </a:t>
            </a:r>
            <a:r>
              <a:rPr lang="pt-BR" dirty="0" smtClean="0"/>
              <a:t>Tributação apresenta minuta de Projeto de Lei Complementar de número 004/2016 </a:t>
            </a:r>
            <a:r>
              <a:rPr lang="pt-BR" dirty="0"/>
              <a:t>para regulamentar </a:t>
            </a:r>
            <a:r>
              <a:rPr lang="pt-BR" dirty="0" smtClean="0"/>
              <a:t>o artigo 120-A </a:t>
            </a:r>
            <a:r>
              <a:rPr lang="pt-BR" dirty="0"/>
              <a:t>da Constituição Estadual que </a:t>
            </a:r>
            <a:r>
              <a:rPr lang="pt-BR" dirty="0" smtClean="0"/>
              <a:t>tornaram </a:t>
            </a:r>
            <a:r>
              <a:rPr lang="pt-BR" dirty="0"/>
              <a:t>obrigatórias </a:t>
            </a:r>
            <a:r>
              <a:rPr lang="pt-BR" dirty="0" smtClean="0"/>
              <a:t>a execução das ações, </a:t>
            </a:r>
            <a:r>
              <a:rPr lang="pt-BR" dirty="0"/>
              <a:t>pelo governo, das demandas elencadas nas audiências públicas do Orçamento Regionalizado</a:t>
            </a:r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843808" y="1196753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31/05/2016 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FullSizeRender (3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5887" y="1174883"/>
            <a:ext cx="4262337" cy="568311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pt-BR" dirty="0"/>
              <a:t>A Comissão de Constituição e Justiça aprova o PLC 4/2016 que regulamenta o artigo 120-B da Constituição do Estado de Santa Catarina.</a:t>
            </a:r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07904" y="1196753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13/06/2016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pic>
        <p:nvPicPr>
          <p:cNvPr id="6" name="Espaço Reservado para Conteúdo 5" descr="FullSizeRender 44(3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196752"/>
            <a:ext cx="4536504" cy="6048673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pt-BR" dirty="0"/>
              <a:t>Aprovada a realização da Audiência Pública, na Assembleia Legislativa, para debater o Orçamento Regionalizado Impositivo e a continuidade ou não das reuniões. </a:t>
            </a:r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07904" y="1196753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31/05/2017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err="1" smtClean="0"/>
              <a:t>Joaçaba</a:t>
            </a:r>
            <a:r>
              <a:rPr lang="pt-BR" sz="3200" b="1" dirty="0" smtClean="0"/>
              <a:t> - 1999</a:t>
            </a:r>
            <a:endParaRPr lang="pt-BR" sz="3200" dirty="0"/>
          </a:p>
        </p:txBody>
      </p:sp>
      <p:pic>
        <p:nvPicPr>
          <p:cNvPr id="8" name="Espaço Reservado para Conteúdo 7" descr="Orçamento regionalizado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0339" y="1412776"/>
            <a:ext cx="6853709" cy="4536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Criciúma - 2000</a:t>
            </a:r>
            <a:endParaRPr lang="pt-BR" sz="3200" dirty="0"/>
          </a:p>
        </p:txBody>
      </p:sp>
      <p:pic>
        <p:nvPicPr>
          <p:cNvPr id="8" name="Espaço Reservado para Conteúdo 7" descr="IMG_42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22450" y="1600200"/>
            <a:ext cx="7005933" cy="525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IMG_4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Itajaí - 2003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pic>
        <p:nvPicPr>
          <p:cNvPr id="5" name="Espaço Reservado para Conteúdo 4" descr="fotonoticia-Foto_02790_2009_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060848"/>
            <a:ext cx="5791200" cy="3852672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11560" y="1412776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Chapecó - 2009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Joinville – 2010</a:t>
            </a:r>
            <a:endParaRPr lang="pt-BR" sz="3200" dirty="0"/>
          </a:p>
        </p:txBody>
      </p:sp>
      <p:pic>
        <p:nvPicPr>
          <p:cNvPr id="5" name="Espaço Reservado para Conteúdo 4" descr="fotonoticia-Foto_03266_2009_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1310" y="1446918"/>
            <a:ext cx="6519042" cy="4347172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A </a:t>
            </a:r>
            <a:r>
              <a:rPr lang="pt-BR" b="1" dirty="0"/>
              <a:t>Assembleia Legislativa de Santa Catarina promove o Orçamento Regionalizado há </a:t>
            </a:r>
            <a:r>
              <a:rPr lang="pt-BR" b="1" dirty="0" smtClean="0"/>
              <a:t>20 </a:t>
            </a:r>
            <a:r>
              <a:rPr lang="pt-BR" b="1" dirty="0"/>
              <a:t>anos</a:t>
            </a:r>
            <a:r>
              <a:rPr lang="pt-BR" b="1" dirty="0" smtClean="0"/>
              <a:t>.</a:t>
            </a:r>
          </a:p>
          <a:p>
            <a:endParaRPr lang="pt-BR" dirty="0"/>
          </a:p>
          <a:p>
            <a:r>
              <a:rPr lang="pt-BR" b="1" dirty="0"/>
              <a:t>É com base nas reuniões, que são elencadas as prioridades regionais de cada uma das 36 regiões do Estado.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Maravilha – 2011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fotonoticia-Foto_10878_2011_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299" y="1600200"/>
            <a:ext cx="67874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Canoinhas – 2012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fotonoticia-Foto_05655_2012_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5638" y="1600200"/>
            <a:ext cx="7386038" cy="49251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Caçador – 2013</a:t>
            </a:r>
            <a:endParaRPr lang="pt-BR" sz="3200" dirty="0"/>
          </a:p>
        </p:txBody>
      </p:sp>
      <p:pic>
        <p:nvPicPr>
          <p:cNvPr id="5" name="Espaço Reservado para Conteúdo 4" descr="fotonoticia-IMG_0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São Miguel do Oeste – 2014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fotonoticia-020614_SMO_MZ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7279703" cy="48531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Florianópolis 2015</a:t>
            </a:r>
            <a:endParaRPr lang="pt-BR" sz="3200" dirty="0"/>
          </a:p>
        </p:txBody>
      </p:sp>
      <p:pic>
        <p:nvPicPr>
          <p:cNvPr id="5" name="Espaço Reservado para Conteúdo 4" descr="fotonoticia-100715_OramentoFloripa_HG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00809"/>
            <a:ext cx="6411911" cy="4274608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HISTÓRICO DO ORÇAMENTO REGIONALIZADO</a:t>
            </a:r>
            <a:br>
              <a:rPr lang="pt-BR" sz="3200" b="1" dirty="0" smtClean="0"/>
            </a:br>
            <a:r>
              <a:rPr lang="pt-BR" sz="3200" b="1" dirty="0" smtClean="0"/>
              <a:t>Criciúma 2016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fotonoticia-tmp_9582IMG_100813116453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7387715" cy="49251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CONSTITUIÇÃO DO ESTADO DE SANTA CATARINA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Art. 120-A </a:t>
            </a:r>
            <a:r>
              <a:rPr lang="pt-BR" dirty="0" smtClean="0"/>
              <a:t>– Recebidos os projetos do Plano Plurianual e da Lei Orçamentária Anual e constatado não haverem sido integralmente contempladas as prioridades estabelecidas nas audiências públicas regionais, a Assembleia Legislativa as incluirá como emenda da competente comissão técnica permanente no texto legislativo a ser submetido à deliberação do Plenário.</a:t>
            </a: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CONSTITUIÇÃO DO ESTADO DE SANTA CATARINA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pt-BR" b="1" dirty="0" smtClean="0"/>
              <a:t>Art. 120 – B</a:t>
            </a:r>
            <a:r>
              <a:rPr lang="pt-BR" dirty="0" smtClean="0"/>
              <a:t> -  É de execução impositiva a programação constante da Lei Orçamentária Anual relativa às prioridades nas audiências públicas regionais, nos termos da lei complementar.</a:t>
            </a: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3178696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PLC 0004.0/2016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PLC 004-16  digitalacomp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15816" y="-171400"/>
            <a:ext cx="5847654" cy="82749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3178696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PLC 0004.0/2016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PLC 004-16  digitalacomp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777" t="31327" r="6414" b="60841"/>
          <a:stretch>
            <a:fillRect/>
          </a:stretch>
        </p:blipFill>
        <p:spPr>
          <a:xfrm>
            <a:off x="195513" y="2420888"/>
            <a:ext cx="8704967" cy="1224136"/>
          </a:xfrm>
        </p:spPr>
      </p:pic>
      <p:sp>
        <p:nvSpPr>
          <p:cNvPr id="5" name="Retângulo de cantos arredondados 4"/>
          <p:cNvSpPr/>
          <p:nvPr/>
        </p:nvSpPr>
        <p:spPr>
          <a:xfrm>
            <a:off x="179512" y="2348880"/>
            <a:ext cx="8640960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92500"/>
          </a:bodyPr>
          <a:lstStyle/>
          <a:p>
            <a:r>
              <a:rPr lang="pt-BR" b="1" dirty="0" smtClean="0"/>
              <a:t>A cada quatro anos, as reuniões do Orçamento também elencam 12 prioridades para o Plano </a:t>
            </a:r>
            <a:r>
              <a:rPr lang="pt-BR" b="1" dirty="0" err="1" smtClean="0"/>
              <a:t>Plurianial</a:t>
            </a:r>
            <a:r>
              <a:rPr lang="pt-BR" b="1" dirty="0" smtClean="0"/>
              <a:t> (PPA) do próximo quatriênio.</a:t>
            </a:r>
            <a:endParaRPr lang="pt-BR" dirty="0" smtClean="0"/>
          </a:p>
          <a:p>
            <a:endParaRPr lang="pt-BR" b="1" dirty="0" smtClean="0"/>
          </a:p>
          <a:p>
            <a:r>
              <a:rPr lang="pt-BR" b="1" dirty="0" smtClean="0"/>
              <a:t>Em </a:t>
            </a:r>
            <a:r>
              <a:rPr lang="pt-BR" b="1" dirty="0"/>
              <a:t>cada uma das audiências são definidas pela comunidade três ações ou obras que serão incluídas na Lei de Diretrizes Orçamentárias (LDO) e na Lei Orçamentária Anual (LOA) do ano </a:t>
            </a:r>
            <a:r>
              <a:rPr lang="pt-BR" b="1" dirty="0" smtClean="0"/>
              <a:t>seguinte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3178696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PLC 0004.0/2016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PLC 004-16  digitalacomp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777" t="31327" r="6414" b="60841"/>
          <a:stretch>
            <a:fillRect/>
          </a:stretch>
        </p:blipFill>
        <p:spPr>
          <a:xfrm>
            <a:off x="195513" y="2420888"/>
            <a:ext cx="8704967" cy="1224136"/>
          </a:xfrm>
        </p:spPr>
      </p:pic>
      <p:sp>
        <p:nvSpPr>
          <p:cNvPr id="5" name="Retângulo de cantos arredondados 4"/>
          <p:cNvSpPr/>
          <p:nvPr/>
        </p:nvSpPr>
        <p:spPr>
          <a:xfrm>
            <a:off x="179512" y="3068960"/>
            <a:ext cx="864096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PLC 004-16  digitalacomp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2818" y="-110824"/>
            <a:ext cx="5919662" cy="8376836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108520" y="404664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PLC 0004.0/2016</a:t>
            </a:r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PLC 004-16  digitalacomp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83" t="15664" r="6414" b="57691"/>
          <a:stretch>
            <a:fillRect/>
          </a:stretch>
        </p:blipFill>
        <p:spPr>
          <a:xfrm>
            <a:off x="0" y="1340768"/>
            <a:ext cx="9296222" cy="4248472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108520" y="404664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PLC 0004.0/2016</a:t>
            </a:r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PLC 004-16  digitalacomp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2817" y="-416516"/>
            <a:ext cx="5872439" cy="8310012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108520" y="404664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PLC 0004.0/2016</a:t>
            </a:r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PLC 004-16  digitalacomp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3" y="-387424"/>
            <a:ext cx="5851881" cy="8280920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108520" y="404664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PLC 0004.0/2016</a:t>
            </a:r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quan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7043" r="16296" b="8634"/>
          <a:stretch>
            <a:fillRect/>
          </a:stretch>
        </p:blipFill>
        <p:spPr>
          <a:xfrm rot="5400000">
            <a:off x="1872489" y="-743759"/>
            <a:ext cx="5475018" cy="9068007"/>
          </a:xfr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t-BR" dirty="0"/>
              <a:t>PLC 0004.0/2016</a:t>
            </a:r>
            <a:br>
              <a:rPr lang="pt-BR" dirty="0"/>
            </a:br>
            <a:endParaRPr lang="pt-BR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251520" y="1556792"/>
            <a:ext cx="8892480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Espaço Reservado para Conteúdo 4" descr="qwuanto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659" t="7043" r="18547" b="7043"/>
          <a:stretch>
            <a:fillRect/>
          </a:stretch>
        </p:blipFill>
        <p:spPr>
          <a:xfrm rot="5400000">
            <a:off x="1989001" y="-601124"/>
            <a:ext cx="5040562" cy="8780329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Espaço Reservado para Conteúdo 4" descr="quanto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659" t="7043" r="11793" b="7043"/>
          <a:stretch>
            <a:fillRect/>
          </a:stretch>
        </p:blipFill>
        <p:spPr>
          <a:xfrm rot="5400000">
            <a:off x="1703706" y="-687481"/>
            <a:ext cx="5671920" cy="9008339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251520" y="1556792"/>
            <a:ext cx="8784976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cidad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1901155" y="-760555"/>
            <a:ext cx="5184577" cy="89551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cidade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1885303" y="-832565"/>
            <a:ext cx="5184576" cy="89551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O </a:t>
            </a:r>
            <a:r>
              <a:rPr lang="pt-BR" dirty="0"/>
              <a:t>Orçamento Regionalizado surgiu em 1996. </a:t>
            </a:r>
          </a:p>
          <a:p>
            <a:r>
              <a:rPr lang="pt-BR" dirty="0"/>
              <a:t>Projeto de Lei Nº 0071.0/1997 – ora convertido na lei complementar nº 157 – que regulamentaria o parágrafo 2º do artigo 47, parágrafo 5º, 6º e 7º, do artigo 120 da </a:t>
            </a:r>
            <a:r>
              <a:rPr lang="pt-BR"/>
              <a:t>Constituição </a:t>
            </a:r>
            <a:r>
              <a:rPr lang="pt-BR" smtClean="0"/>
              <a:t>Estadual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 smtClean="0"/>
              <a:t>As </a:t>
            </a:r>
            <a:r>
              <a:rPr lang="pt-BR" dirty="0"/>
              <a:t>emendas inseriram na legislação estadual a obrigatoriedade da realização de audiências para subsidiar o processo de elaboração de matérias orçamentárias e determinaram que caberia ao Parlamento Estadual priorizar as decisões regionais na forma de emendas ao projeto do PPA.</a:t>
            </a:r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07905" y="1268760"/>
            <a:ext cx="127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1996 </a:t>
            </a:r>
            <a:r>
              <a:rPr lang="pt-BR" b="1" dirty="0" smtClean="0"/>
              <a:t> 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cidade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3861" r="14044" b="7043"/>
          <a:stretch>
            <a:fillRect/>
          </a:stretch>
        </p:blipFill>
        <p:spPr>
          <a:xfrm rot="5400000">
            <a:off x="1965525" y="-584900"/>
            <a:ext cx="5112569" cy="8675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1793" b="7043"/>
          <a:stretch>
            <a:fillRect/>
          </a:stretch>
        </p:blipFill>
        <p:spPr>
          <a:xfrm rot="5400000">
            <a:off x="2015713" y="-605568"/>
            <a:ext cx="5328594" cy="89332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1793" b="5452"/>
          <a:stretch>
            <a:fillRect/>
          </a:stretch>
        </p:blipFill>
        <p:spPr>
          <a:xfrm rot="5400000">
            <a:off x="1903469" y="-607683"/>
            <a:ext cx="5112568" cy="87214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2018992" y="-642727"/>
            <a:ext cx="5256586" cy="90795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1793" b="7043"/>
          <a:stretch>
            <a:fillRect/>
          </a:stretch>
        </p:blipFill>
        <p:spPr>
          <a:xfrm rot="5400000">
            <a:off x="1967002" y="-556857"/>
            <a:ext cx="5184578" cy="8691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2084447" y="-858751"/>
            <a:ext cx="5256586" cy="9079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1992806" y="-832566"/>
            <a:ext cx="5184578" cy="8955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7" name="Espaço Reservado para Conteúdo 6" descr="cidade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1885302" y="-832567"/>
            <a:ext cx="5184576" cy="89551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2270" r="14044" b="7043"/>
          <a:stretch>
            <a:fillRect/>
          </a:stretch>
        </p:blipFill>
        <p:spPr>
          <a:xfrm rot="5400000">
            <a:off x="1888639" y="-773074"/>
            <a:ext cx="5193756" cy="89710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PLC 0004.0/2016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pic>
        <p:nvPicPr>
          <p:cNvPr id="6" name="Espaço Reservado para Conteúdo 5" descr="cidade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660" t="3861" r="23050" b="7043"/>
          <a:stretch>
            <a:fillRect/>
          </a:stretch>
        </p:blipFill>
        <p:spPr>
          <a:xfrm rot="5400000">
            <a:off x="2167186" y="-1342152"/>
            <a:ext cx="4680520" cy="90382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As reuniões do Orçamento, que inicialmente eram realizadas em nove regiões do Estado, levavam muito público, especialmente lideranças aos encontros.</a:t>
            </a:r>
          </a:p>
          <a:p>
            <a:endParaRPr lang="pt-BR" dirty="0"/>
          </a:p>
          <a:p>
            <a:r>
              <a:rPr lang="pt-BR" dirty="0" smtClean="0"/>
              <a:t>Entre 2002 e 2013, o público se afastou dos encontros das Audiências do Orçamento Regionalizado e, em algumas reuniões, o público não passava de 10 pessoas.</a:t>
            </a:r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 smtClean="0"/>
              <a:t>2ª - AUDIÊNCIA PÚBLICA REGIONAL  </a:t>
            </a:r>
            <a:br>
              <a:rPr lang="pt-BR" sz="2800" b="1" dirty="0" smtClean="0"/>
            </a:br>
            <a:r>
              <a:rPr lang="pt-BR" sz="2800" b="1" dirty="0" smtClean="0"/>
              <a:t>Regional:SÃO MIGUEL DO OESTE - 2015</a:t>
            </a:r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Data: 22/06/15 </a:t>
            </a:r>
          </a:p>
          <a:p>
            <a:r>
              <a:rPr lang="pt-BR" dirty="0" smtClean="0"/>
              <a:t>Horário: 14:30</a:t>
            </a:r>
            <a:r>
              <a:rPr lang="pt-BR" dirty="0" err="1" smtClean="0"/>
              <a:t>min</a:t>
            </a:r>
            <a:r>
              <a:rPr lang="pt-BR" dirty="0" smtClean="0"/>
              <a:t> – Segunda-Feira </a:t>
            </a:r>
          </a:p>
          <a:p>
            <a:r>
              <a:rPr lang="pt-BR" dirty="0" smtClean="0"/>
              <a:t>Local Audiência Pública.:Auditório da </a:t>
            </a:r>
            <a:r>
              <a:rPr lang="pt-BR" dirty="0" err="1" smtClean="0"/>
              <a:t>Unoesc</a:t>
            </a:r>
            <a:r>
              <a:rPr lang="pt-BR" dirty="0" smtClean="0"/>
              <a:t> </a:t>
            </a:r>
          </a:p>
          <a:p>
            <a:r>
              <a:rPr lang="pt-BR" dirty="0" smtClean="0"/>
              <a:t>CONSELHEIROS: </a:t>
            </a:r>
          </a:p>
          <a:p>
            <a:r>
              <a:rPr lang="pt-BR" dirty="0" smtClean="0"/>
              <a:t>Titular: </a:t>
            </a:r>
            <a:r>
              <a:rPr lang="pt-BR" dirty="0" err="1" smtClean="0"/>
              <a:t>Volmir</a:t>
            </a:r>
            <a:r>
              <a:rPr lang="pt-BR" dirty="0" smtClean="0"/>
              <a:t> José </a:t>
            </a:r>
            <a:r>
              <a:rPr lang="pt-BR" dirty="0" err="1" smtClean="0"/>
              <a:t>Giumbelli</a:t>
            </a:r>
            <a:r>
              <a:rPr lang="pt-BR" dirty="0" smtClean="0"/>
              <a:t> –Gerente de administração financeira - Belmonte </a:t>
            </a:r>
          </a:p>
          <a:p>
            <a:r>
              <a:rPr lang="pt-BR" dirty="0" smtClean="0"/>
              <a:t>Suplente: NEURA FACHI – SÃO MIGUEL DO OESTE </a:t>
            </a:r>
          </a:p>
          <a:p>
            <a:r>
              <a:rPr lang="pt-BR" dirty="0" smtClean="0"/>
              <a:t>Total de Participantes: 66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FullSizeRender (3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6439" y="1324899"/>
            <a:ext cx="7029937" cy="5272453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2ª - AUDIÊNCIA PÚBLICA REGIONAL  </a:t>
            </a:r>
            <a:br>
              <a:rPr lang="pt-BR" sz="2800" b="1" dirty="0" smtClean="0"/>
            </a:br>
            <a:r>
              <a:rPr lang="pt-BR" sz="2800" b="1" dirty="0" smtClean="0"/>
              <a:t>Regional:SÃO MIGUEL DO OESTE - 2015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8ª - AUDIÊNCIA PÚBLICA REGIONAL  </a:t>
            </a:r>
            <a:br>
              <a:rPr lang="pt-BR" sz="2800" b="1" dirty="0" smtClean="0"/>
            </a:br>
            <a:r>
              <a:rPr lang="pt-BR" sz="2800" b="1" dirty="0" smtClean="0"/>
              <a:t>Regional:SÃO MIGUEL DO OESTE - 2016</a:t>
            </a:r>
          </a:p>
        </p:txBody>
      </p:sp>
      <p:pic>
        <p:nvPicPr>
          <p:cNvPr id="10" name="Espaço Reservado para Conteúdo 9" descr="FullSizeRender (39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284"/>
          <a:stretch>
            <a:fillRect/>
          </a:stretch>
        </p:blipFill>
        <p:spPr>
          <a:xfrm>
            <a:off x="734418" y="1340768"/>
            <a:ext cx="8152114" cy="5729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2ª - AUDIÊNCIA PÚBLICA REGIONAL  </a:t>
            </a:r>
            <a:br>
              <a:rPr lang="pt-BR" sz="2800" b="1" dirty="0" smtClean="0"/>
            </a:br>
            <a:r>
              <a:rPr lang="pt-BR" sz="2800" b="1" dirty="0" smtClean="0"/>
              <a:t>Regional:SÃO MIGUEL DO OESTE - 2016</a:t>
            </a:r>
          </a:p>
        </p:txBody>
      </p:sp>
      <p:pic>
        <p:nvPicPr>
          <p:cNvPr id="7" name="Espaço Reservado para Conteúdo 6" descr="FullSizeRender (40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1998" r="4540" b="29364"/>
          <a:stretch>
            <a:fillRect/>
          </a:stretch>
        </p:blipFill>
        <p:spPr>
          <a:xfrm>
            <a:off x="267521" y="2132856"/>
            <a:ext cx="8960995" cy="2016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pt-BR" sz="3100" b="1" dirty="0" smtClean="0"/>
              <a:t>32ª - AUDIÊNCIA PÚBLICA REGIONAL  </a:t>
            </a:r>
            <a:br>
              <a:rPr lang="pt-BR" sz="3100" b="1" dirty="0" smtClean="0"/>
            </a:br>
            <a:r>
              <a:rPr lang="pt-BR" sz="3100" b="1" dirty="0" smtClean="0"/>
              <a:t>Regional:ARARANGUÁ - 2015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Data: 07/08/15 </a:t>
            </a:r>
          </a:p>
          <a:p>
            <a:r>
              <a:rPr lang="pt-BR" dirty="0" smtClean="0"/>
              <a:t>Horário:15h – Sexta-Feira </a:t>
            </a:r>
          </a:p>
          <a:p>
            <a:r>
              <a:rPr lang="pt-BR" dirty="0" smtClean="0"/>
              <a:t>Local Audiência Pública:Auditório da Câmara Municipal </a:t>
            </a:r>
          </a:p>
          <a:p>
            <a:r>
              <a:rPr lang="pt-BR" dirty="0" smtClean="0"/>
              <a:t>CONSELHEIROS: Titular: Wagner Da Rosa –Prefeito Maracajá</a:t>
            </a:r>
          </a:p>
          <a:p>
            <a:r>
              <a:rPr lang="pt-BR" dirty="0" smtClean="0"/>
              <a:t>Suplente: </a:t>
            </a:r>
            <a:r>
              <a:rPr lang="pt-BR" dirty="0" err="1" smtClean="0"/>
              <a:t>Ivonnei</a:t>
            </a:r>
            <a:r>
              <a:rPr lang="pt-BR" dirty="0" smtClean="0"/>
              <a:t> </a:t>
            </a:r>
            <a:r>
              <a:rPr lang="pt-BR" dirty="0" err="1" smtClean="0"/>
              <a:t>Zanette-Prefeito</a:t>
            </a:r>
            <a:r>
              <a:rPr lang="pt-BR" dirty="0" smtClean="0"/>
              <a:t> Meleiro </a:t>
            </a:r>
          </a:p>
          <a:p>
            <a:r>
              <a:rPr lang="pt-BR" dirty="0" smtClean="0"/>
              <a:t>Total de participantes: 47</a:t>
            </a:r>
            <a:endParaRPr lang="pt-BR" b="1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pt-BR" sz="3100" b="1" dirty="0" smtClean="0"/>
              <a:t>32ª - AUDIÊNCIA PÚBLICA REGIONAL  </a:t>
            </a:r>
            <a:br>
              <a:rPr lang="pt-BR" sz="3100" b="1" dirty="0" smtClean="0"/>
            </a:br>
            <a:r>
              <a:rPr lang="pt-BR" sz="3100" b="1" dirty="0" smtClean="0"/>
              <a:t>Regional:ARARANGUÁ - 2015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pic>
        <p:nvPicPr>
          <p:cNvPr id="5" name="Imagem 4" descr="fotonoticia-070815_Ararangu_MZ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7488322" cy="499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FullSizeRender (3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48"/>
          <a:stretch>
            <a:fillRect/>
          </a:stretch>
        </p:blipFill>
        <p:spPr>
          <a:xfrm>
            <a:off x="2201971" y="116632"/>
            <a:ext cx="5291401" cy="6938904"/>
          </a:xfrm>
        </p:spPr>
      </p:pic>
      <p:pic>
        <p:nvPicPr>
          <p:cNvPr id="6" name="Imagem 5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1450504" cy="1944216"/>
          </a:xfrm>
        </p:spPr>
        <p:txBody>
          <a:bodyPr>
            <a:noAutofit/>
          </a:bodyPr>
          <a:lstStyle/>
          <a:p>
            <a:r>
              <a:rPr lang="pt-BR" sz="1800" b="1" dirty="0" smtClean="0"/>
              <a:t>32ª - AUDIÊNCIA PÚBLICA REGIONAL  </a:t>
            </a:r>
            <a:br>
              <a:rPr lang="pt-BR" sz="1800" b="1" dirty="0" smtClean="0"/>
            </a:br>
            <a:r>
              <a:rPr lang="pt-BR" sz="1800" b="1" dirty="0" smtClean="0"/>
              <a:t>Regional:ARARANGUÁ - 2015</a:t>
            </a:r>
            <a:br>
              <a:rPr lang="pt-BR" sz="1800" b="1" dirty="0" smtClean="0"/>
            </a:b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764704"/>
            <a:ext cx="822960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32ª - AUDIÊNCIA PÚBLICA REGIONAL  </a:t>
            </a:r>
            <a:br>
              <a:rPr kumimoji="0" lang="pt-BR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Regional:ARARANGUÁ - 2015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Espaço Reservado para Conteúdo 7" descr="FullSizeRender (37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2573" b="51638"/>
          <a:stretch>
            <a:fillRect/>
          </a:stretch>
        </p:blipFill>
        <p:spPr>
          <a:xfrm>
            <a:off x="323528" y="2060848"/>
            <a:ext cx="8586018" cy="2952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2674640" cy="936104"/>
          </a:xfrm>
        </p:spPr>
        <p:txBody>
          <a:bodyPr>
            <a:noAutofit/>
          </a:bodyPr>
          <a:lstStyle/>
          <a:p>
            <a:r>
              <a:rPr lang="pt-BR" sz="2200" dirty="0" smtClean="0"/>
              <a:t>Imprensa cobra o resultado das Audiências</a:t>
            </a:r>
            <a:endParaRPr lang="pt-BR" sz="2200" dirty="0"/>
          </a:p>
        </p:txBody>
      </p:sp>
      <p:pic>
        <p:nvPicPr>
          <p:cNvPr id="4" name="Espaço Reservado para Conteúdo 3" descr="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116632"/>
            <a:ext cx="5453756" cy="7182213"/>
          </a:xfrm>
        </p:spPr>
      </p:pic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238" t="61090" r="3905"/>
          <a:stretch>
            <a:fillRect/>
          </a:stretch>
        </p:blipFill>
        <p:spPr>
          <a:xfrm>
            <a:off x="1475655" y="548680"/>
            <a:ext cx="7154717" cy="5832628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8" name="Retângulo de cantos arredondados 7"/>
          <p:cNvSpPr/>
          <p:nvPr/>
        </p:nvSpPr>
        <p:spPr>
          <a:xfrm>
            <a:off x="1475656" y="4797152"/>
            <a:ext cx="180020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5292080" y="3429000"/>
            <a:ext cx="230425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364088" y="1916832"/>
            <a:ext cx="280831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3491880" y="3933056"/>
            <a:ext cx="1584176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788024" y="1484784"/>
            <a:ext cx="230425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Participação pública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ao longo dos anos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Espaço Reservado para Conteúdo 7" descr="quadropublic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31467" y="1268760"/>
            <a:ext cx="7177762" cy="5760640"/>
          </a:xfrm>
        </p:spPr>
      </p:pic>
      <p:cxnSp>
        <p:nvCxnSpPr>
          <p:cNvPr id="9" name="Conector em curva 8"/>
          <p:cNvCxnSpPr/>
          <p:nvPr/>
        </p:nvCxnSpPr>
        <p:spPr>
          <a:xfrm>
            <a:off x="2411760" y="1556792"/>
            <a:ext cx="5112568" cy="3888432"/>
          </a:xfrm>
          <a:prstGeom prst="curvedConnector3">
            <a:avLst>
              <a:gd name="adj1" fmla="val 28270"/>
            </a:avLst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pt-BR" dirty="0" smtClean="0"/>
              <a:t>36 REGIÕES</a:t>
            </a:r>
            <a:endParaRPr lang="pt-BR" dirty="0"/>
          </a:p>
        </p:txBody>
      </p:sp>
      <p:pic>
        <p:nvPicPr>
          <p:cNvPr id="4" name="Imagem 3" descr="mapa complet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7704856" cy="5256584"/>
          </a:xfrm>
          <a:prstGeom prst="rect">
            <a:avLst/>
          </a:prstGeom>
        </p:spPr>
      </p:pic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AUDIÊNCIA PÚBLICA wha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709" t="52259" r="23709" b="18797"/>
          <a:stretch>
            <a:fillRect/>
          </a:stretch>
        </p:blipFill>
        <p:spPr>
          <a:xfrm>
            <a:off x="2051720" y="1916832"/>
            <a:ext cx="4876428" cy="4032448"/>
          </a:xfrm>
        </p:spPr>
      </p:pic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2339752" y="679487"/>
            <a:ext cx="4135606" cy="1165337"/>
          </a:xfrm>
          <a:prstGeom prst="rect">
            <a:avLst/>
          </a:prstGeom>
        </p:spPr>
      </p:pic>
      <p:pic>
        <p:nvPicPr>
          <p:cNvPr id="6" name="Imagem 5" descr="logoalesc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7824" y="146518"/>
            <a:ext cx="3083488" cy="618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1556792"/>
            <a:ext cx="8712968" cy="2088232"/>
          </a:xfrm>
        </p:spPr>
        <p:txBody>
          <a:bodyPr>
            <a:noAutofit/>
          </a:bodyPr>
          <a:lstStyle/>
          <a:p>
            <a:r>
              <a:rPr lang="pt-BR" sz="3500" b="1" dirty="0" smtClean="0"/>
              <a:t>AUDIÊNCIA PÚBLICA</a:t>
            </a:r>
            <a:br>
              <a:rPr lang="pt-BR" sz="3500" b="1" dirty="0" smtClean="0"/>
            </a:br>
            <a:r>
              <a:rPr lang="pt-BR" sz="3500" b="1" dirty="0" smtClean="0"/>
              <a:t>ORÇAMENTO REGIONALIZADO IMPOSITIVO</a:t>
            </a:r>
            <a:br>
              <a:rPr lang="pt-BR" sz="3500" b="1" dirty="0" smtClean="0"/>
            </a:br>
            <a:r>
              <a:rPr lang="pt-BR" sz="3500" b="1" dirty="0" smtClean="0"/>
              <a:t/>
            </a:r>
            <a:br>
              <a:rPr lang="pt-BR" sz="3500" b="1" dirty="0" smtClean="0"/>
            </a:br>
            <a:r>
              <a:rPr lang="pt-BR" sz="3500" b="1" dirty="0" smtClean="0"/>
              <a:t>SIM   OU   NÃO</a:t>
            </a:r>
            <a:endParaRPr lang="pt-BR" sz="35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216024"/>
          </a:xfrm>
        </p:spPr>
        <p:txBody>
          <a:bodyPr>
            <a:normAutofit fontScale="32500" lnSpcReduction="20000"/>
          </a:bodyPr>
          <a:lstStyle/>
          <a:p>
            <a:r>
              <a:rPr lang="pt-BR" b="1" dirty="0" smtClean="0"/>
              <a:t>21 DE JUNHO DE 2017</a:t>
            </a:r>
            <a:endParaRPr lang="pt-BR" b="1" dirty="0"/>
          </a:p>
        </p:txBody>
      </p:sp>
      <p:pic>
        <p:nvPicPr>
          <p:cNvPr id="4" name="Imagem 3" descr="logoalesc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808" y="260648"/>
            <a:ext cx="3299512" cy="720080"/>
          </a:xfrm>
          <a:prstGeom prst="rect">
            <a:avLst/>
          </a:prstGeom>
        </p:spPr>
      </p:pic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3" cstate="print"/>
          <a:srcRect l="71590"/>
          <a:stretch>
            <a:fillRect/>
          </a:stretch>
        </p:blipFill>
        <p:spPr>
          <a:xfrm>
            <a:off x="3203848" y="4653136"/>
            <a:ext cx="2922534" cy="823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Uma </a:t>
            </a:r>
            <a:r>
              <a:rPr lang="pt-BR" dirty="0"/>
              <a:t>Proposta de Emenda à Constituição é apresentada e sugere acrescentar </a:t>
            </a:r>
            <a:r>
              <a:rPr lang="pt-BR" dirty="0" smtClean="0"/>
              <a:t>os artigos </a:t>
            </a:r>
            <a:r>
              <a:rPr lang="pt-BR" dirty="0"/>
              <a:t>120-A </a:t>
            </a:r>
            <a:r>
              <a:rPr lang="pt-BR" dirty="0" smtClean="0"/>
              <a:t>e 120-B à </a:t>
            </a:r>
            <a:r>
              <a:rPr lang="pt-BR" dirty="0"/>
              <a:t>Constituição do </a:t>
            </a:r>
            <a:r>
              <a:rPr lang="pt-BR" dirty="0" smtClean="0"/>
              <a:t>Estado. </a:t>
            </a:r>
          </a:p>
          <a:p>
            <a:r>
              <a:rPr lang="pt-BR" dirty="0" smtClean="0"/>
              <a:t>O artigo 120 A – Define que </a:t>
            </a:r>
            <a:r>
              <a:rPr lang="pt-BR" dirty="0"/>
              <a:t>as </a:t>
            </a:r>
            <a:r>
              <a:rPr lang="pt-BR" dirty="0" smtClean="0"/>
              <a:t>ações elencadas </a:t>
            </a:r>
            <a:r>
              <a:rPr lang="pt-BR" dirty="0"/>
              <a:t>nas audiências do Orçamento Regionalizado que não fossem contempladas pelo Plano Plurianual e da Lei Orçamentária Anual fossem incluídas como emendas pela Comissão Permanente Competente da </a:t>
            </a:r>
            <a:r>
              <a:rPr lang="pt-BR" dirty="0" err="1"/>
              <a:t>Alesc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4" name="Imagem 3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07905" y="1124745"/>
            <a:ext cx="1224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2007</a:t>
            </a:r>
            <a:r>
              <a:rPr lang="pt-BR" dirty="0" smtClean="0"/>
              <a:t>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HISTÓRICO DO ORÇAMENTO REGIONALIZADO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A Comissão de Finanças e Tributação, por meio do seu então presidente, deputado Gilmar </a:t>
            </a:r>
            <a:r>
              <a:rPr lang="pt-BR" dirty="0" err="1"/>
              <a:t>Knaesel</a:t>
            </a:r>
            <a:r>
              <a:rPr lang="pt-BR" dirty="0"/>
              <a:t> resgatou a Proposta de Emenda Constitucional (PEC) que torna impositiva a execução do orçamento estadual</a:t>
            </a:r>
            <a:r>
              <a:rPr lang="pt-BR" dirty="0" smtClean="0"/>
              <a:t>.</a:t>
            </a:r>
          </a:p>
          <a:p>
            <a:r>
              <a:rPr lang="pt-BR" dirty="0" smtClean="0"/>
              <a:t> </a:t>
            </a:r>
            <a:r>
              <a:rPr lang="pt-BR" dirty="0"/>
              <a:t>Em tramitação desde 2007, a proposta da bancada do </a:t>
            </a:r>
            <a:r>
              <a:rPr lang="pt-BR" dirty="0" smtClean="0"/>
              <a:t>PP (Deputado </a:t>
            </a:r>
            <a:r>
              <a:rPr lang="pt-BR" dirty="0" err="1" smtClean="0"/>
              <a:t>Joares</a:t>
            </a:r>
            <a:r>
              <a:rPr lang="pt-BR" dirty="0" smtClean="0"/>
              <a:t> </a:t>
            </a:r>
            <a:r>
              <a:rPr lang="pt-BR" dirty="0" err="1" smtClean="0"/>
              <a:t>Ponticelli</a:t>
            </a:r>
            <a:r>
              <a:rPr lang="pt-BR" dirty="0" smtClean="0"/>
              <a:t>) </a:t>
            </a:r>
            <a:r>
              <a:rPr lang="pt-BR" dirty="0"/>
              <a:t>voltou  a ser debatida, agora na forma de um substitutivo global apresentado </a:t>
            </a:r>
            <a:r>
              <a:rPr lang="pt-BR" dirty="0" smtClean="0"/>
              <a:t>pelo relator Deputado Marcos Vieira </a:t>
            </a:r>
            <a:r>
              <a:rPr lang="pt-BR" dirty="0"/>
              <a:t>e com o apoio da maioria dos deputados.</a:t>
            </a: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707904" y="1196753"/>
            <a:ext cx="122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2013 </a:t>
            </a:r>
            <a:endParaRPr lang="pt-BR" sz="3200" b="1" dirty="0"/>
          </a:p>
        </p:txBody>
      </p:sp>
      <p:pic>
        <p:nvPicPr>
          <p:cNvPr id="5" name="Imagem 4" descr="cabecalho comissao financas.jpg"/>
          <p:cNvPicPr>
            <a:picLocks noChangeAspect="1"/>
          </p:cNvPicPr>
          <p:nvPr/>
        </p:nvPicPr>
        <p:blipFill>
          <a:blip r:embed="rId2" cstate="print"/>
          <a:srcRect l="71590"/>
          <a:stretch>
            <a:fillRect/>
          </a:stretch>
        </p:blipFill>
        <p:spPr>
          <a:xfrm>
            <a:off x="0" y="0"/>
            <a:ext cx="1835696" cy="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929</Words>
  <Application>Microsoft Office PowerPoint</Application>
  <PresentationFormat>Apresentação na tela (4:3)</PresentationFormat>
  <Paragraphs>129</Paragraphs>
  <Slides>72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3" baseType="lpstr">
      <vt:lpstr>Tema do Office</vt:lpstr>
      <vt:lpstr>AUDIÊNCIA PÚBLICA ORÇAMENTO REGIONALIZADO IMPOSITIVO  SIM   OU   NÃO</vt:lpstr>
      <vt:lpstr>36 REGIÕES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</vt:lpstr>
      <vt:lpstr>HISTÓRICO DO ORÇAMENTO REGIONALIZADO Joaçaba - 1999</vt:lpstr>
      <vt:lpstr>HISTÓRICO DO ORÇAMENTO REGIONALIZADO Criciúma - 2000</vt:lpstr>
      <vt:lpstr>HISTÓRICO DO ORÇAMENTO REGIONALIZADO Itajaí - 2003</vt:lpstr>
      <vt:lpstr>HISTÓRICO DO ORÇAMENTO REGIONALIZADO</vt:lpstr>
      <vt:lpstr>HISTÓRICO DO ORÇAMENTO REGIONALIZADO Joinville – 2010</vt:lpstr>
      <vt:lpstr>HISTÓRICO DO ORÇAMENTO REGIONALIZADO Maravilha – 2011</vt:lpstr>
      <vt:lpstr>HISTÓRICO DO ORÇAMENTO REGIONALIZADO Canoinhas – 2012</vt:lpstr>
      <vt:lpstr>HISTÓRICO DO ORÇAMENTO REGIONALIZADO Caçador – 2013</vt:lpstr>
      <vt:lpstr>HISTÓRICO DO ORÇAMENTO REGIONALIZADO São Miguel do Oeste – 2014</vt:lpstr>
      <vt:lpstr>HISTÓRICO DO ORÇAMENTO REGIONALIZADO Florianópolis 2015</vt:lpstr>
      <vt:lpstr>HISTÓRICO DO ORÇAMENTO REGIONALIZADO Criciúma 2016</vt:lpstr>
      <vt:lpstr>CONSTITUIÇÃO DO ESTADO DE SANTA CATARINA</vt:lpstr>
      <vt:lpstr>CONSTITUIÇÃO DO ESTADO DE SANTA CATARINA</vt:lpstr>
      <vt:lpstr>PLC 0004.0/2016</vt:lpstr>
      <vt:lpstr>PLC 0004.0/2016</vt:lpstr>
      <vt:lpstr>PLC 0004.0/2016</vt:lpstr>
      <vt:lpstr>Slide 41</vt:lpstr>
      <vt:lpstr>Slide 42</vt:lpstr>
      <vt:lpstr>Slide 43</vt:lpstr>
      <vt:lpstr>Slide 44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PLC 0004.0/2016 </vt:lpstr>
      <vt:lpstr>2ª - AUDIÊNCIA PÚBLICA REGIONAL   Regional:SÃO MIGUEL DO OESTE - 2015</vt:lpstr>
      <vt:lpstr>2ª - AUDIÊNCIA PÚBLICA REGIONAL   Regional:SÃO MIGUEL DO OESTE - 2015</vt:lpstr>
      <vt:lpstr>8ª - AUDIÊNCIA PÚBLICA REGIONAL   Regional:SÃO MIGUEL DO OESTE - 2016</vt:lpstr>
      <vt:lpstr>2ª - AUDIÊNCIA PÚBLICA REGIONAL   Regional:SÃO MIGUEL DO OESTE - 2016</vt:lpstr>
      <vt:lpstr>32ª - AUDIÊNCIA PÚBLICA REGIONAL   Regional:ARARANGUÁ - 2015 </vt:lpstr>
      <vt:lpstr>32ª - AUDIÊNCIA PÚBLICA REGIONAL   Regional:ARARANGUÁ - 2015 </vt:lpstr>
      <vt:lpstr>32ª - AUDIÊNCIA PÚBLICA REGIONAL   Regional:ARARANGUÁ - 2015 </vt:lpstr>
      <vt:lpstr>Slide 67</vt:lpstr>
      <vt:lpstr>Imprensa cobra o resultado das Audiências</vt:lpstr>
      <vt:lpstr>Slide 69</vt:lpstr>
      <vt:lpstr>36 REGIÕES</vt:lpstr>
      <vt:lpstr>Slide 71</vt:lpstr>
      <vt:lpstr>AUDIÊNCIA PÚBLICA ORÇAMENTO REGIONALIZADO IMPOSITIVO  SIM   OU   NÃO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gbb6773</dc:creator>
  <cp:lastModifiedBy>ajb6335</cp:lastModifiedBy>
  <cp:revision>67</cp:revision>
  <dcterms:created xsi:type="dcterms:W3CDTF">2017-06-19T17:23:03Z</dcterms:created>
  <dcterms:modified xsi:type="dcterms:W3CDTF">2017-06-21T15:19:34Z</dcterms:modified>
</cp:coreProperties>
</file>