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charts/chart7.xml" ContentType="application/vnd.openxmlformats-officedocument.drawingml.chart+xml"/>
  <Override PartName="/ppt/slides/slide99.xml" ContentType="application/vnd.openxmlformats-officedocument.presentationml.slide+xml"/>
  <Override PartName="/ppt/notesSlides/notesSlide7.xml" ContentType="application/vnd.openxmlformats-officedocument.presentationml.notesSlide+xml"/>
  <Override PartName="/ppt/charts/chart3.xml" ContentType="application/vnd.openxmlformats-officedocument.drawingml.chart+xml"/>
  <Default Extension="xlsx" ContentType="application/vnd.openxmlformats-officedocument.spreadsheetml.sheet"/>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charts/chart8.xml" ContentType="application/vnd.openxmlformats-officedocument.drawingml.char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charts/chart10.xml" ContentType="application/vnd.openxmlformats-officedocument.drawingml.chart+xml"/>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charts/chart12.xml" ContentType="application/vnd.openxmlformats-officedocument.drawingml.chart+xml"/>
  <Override PartName="/ppt/charts/colors1.xml" ContentType="application/vnd.ms-office.chartcolorstyle+xml"/>
  <Override PartName="/ppt/notesSlides/notesSlide11.xml" ContentType="application/vnd.openxmlformats-officedocument.presentationml.notesSlide+xml"/>
  <Override PartName="/ppt/charts/chart6.xml" ContentType="application/vnd.openxmlformats-officedocument.drawingml.chart+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charts/chart2.xml" ContentType="application/vnd.openxmlformats-officedocument.drawingml.char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0"/>
  </p:notesMasterIdLst>
  <p:sldIdLst>
    <p:sldId id="256" r:id="rId2"/>
    <p:sldId id="344" r:id="rId3"/>
    <p:sldId id="257" r:id="rId4"/>
    <p:sldId id="258" r:id="rId5"/>
    <p:sldId id="259" r:id="rId6"/>
    <p:sldId id="260" r:id="rId7"/>
    <p:sldId id="261" r:id="rId8"/>
    <p:sldId id="262" r:id="rId9"/>
    <p:sldId id="341" r:id="rId10"/>
    <p:sldId id="267" r:id="rId11"/>
    <p:sldId id="263" r:id="rId12"/>
    <p:sldId id="351" r:id="rId13"/>
    <p:sldId id="352" r:id="rId14"/>
    <p:sldId id="266" r:id="rId15"/>
    <p:sldId id="268" r:id="rId16"/>
    <p:sldId id="372" r:id="rId17"/>
    <p:sldId id="269" r:id="rId18"/>
    <p:sldId id="270" r:id="rId19"/>
    <p:sldId id="271" r:id="rId20"/>
    <p:sldId id="272" r:id="rId21"/>
    <p:sldId id="273" r:id="rId22"/>
    <p:sldId id="274" r:id="rId23"/>
    <p:sldId id="353" r:id="rId24"/>
    <p:sldId id="276" r:id="rId25"/>
    <p:sldId id="277" r:id="rId26"/>
    <p:sldId id="354" r:id="rId27"/>
    <p:sldId id="279" r:id="rId28"/>
    <p:sldId id="280" r:id="rId29"/>
    <p:sldId id="355" r:id="rId30"/>
    <p:sldId id="282" r:id="rId31"/>
    <p:sldId id="283" r:id="rId32"/>
    <p:sldId id="356" r:id="rId33"/>
    <p:sldId id="285" r:id="rId34"/>
    <p:sldId id="286" r:id="rId35"/>
    <p:sldId id="357" r:id="rId36"/>
    <p:sldId id="288" r:id="rId37"/>
    <p:sldId id="358" r:id="rId38"/>
    <p:sldId id="359" r:id="rId39"/>
    <p:sldId id="343" r:id="rId40"/>
    <p:sldId id="391" r:id="rId41"/>
    <p:sldId id="368" r:id="rId42"/>
    <p:sldId id="299" r:id="rId43"/>
    <p:sldId id="300" r:id="rId44"/>
    <p:sldId id="361" r:id="rId45"/>
    <p:sldId id="302" r:id="rId46"/>
    <p:sldId id="369" r:id="rId47"/>
    <p:sldId id="370" r:id="rId48"/>
    <p:sldId id="304" r:id="rId49"/>
    <p:sldId id="305" r:id="rId50"/>
    <p:sldId id="362" r:id="rId51"/>
    <p:sldId id="363" r:id="rId52"/>
    <p:sldId id="365" r:id="rId53"/>
    <p:sldId id="308" r:id="rId54"/>
    <p:sldId id="309" r:id="rId55"/>
    <p:sldId id="310" r:id="rId56"/>
    <p:sldId id="311" r:id="rId57"/>
    <p:sldId id="312" r:id="rId58"/>
    <p:sldId id="313" r:id="rId59"/>
    <p:sldId id="366" r:id="rId60"/>
    <p:sldId id="367" r:id="rId61"/>
    <p:sldId id="316" r:id="rId62"/>
    <p:sldId id="317" r:id="rId63"/>
    <p:sldId id="318" r:id="rId64"/>
    <p:sldId id="319" r:id="rId65"/>
    <p:sldId id="320" r:id="rId66"/>
    <p:sldId id="321" r:id="rId67"/>
    <p:sldId id="322" r:id="rId68"/>
    <p:sldId id="323" r:id="rId69"/>
    <p:sldId id="324" r:id="rId70"/>
    <p:sldId id="394" r:id="rId71"/>
    <p:sldId id="326" r:id="rId72"/>
    <p:sldId id="327" r:id="rId73"/>
    <p:sldId id="328" r:id="rId74"/>
    <p:sldId id="329" r:id="rId75"/>
    <p:sldId id="330" r:id="rId76"/>
    <p:sldId id="331" r:id="rId77"/>
    <p:sldId id="332" r:id="rId78"/>
    <p:sldId id="333" r:id="rId79"/>
    <p:sldId id="346" r:id="rId80"/>
    <p:sldId id="364" r:id="rId81"/>
    <p:sldId id="348" r:id="rId82"/>
    <p:sldId id="334" r:id="rId83"/>
    <p:sldId id="335" r:id="rId84"/>
    <p:sldId id="336" r:id="rId85"/>
    <p:sldId id="390" r:id="rId86"/>
    <p:sldId id="395" r:id="rId87"/>
    <p:sldId id="392" r:id="rId88"/>
    <p:sldId id="393" r:id="rId89"/>
    <p:sldId id="396" r:id="rId90"/>
    <p:sldId id="397" r:id="rId91"/>
    <p:sldId id="399" r:id="rId92"/>
    <p:sldId id="400" r:id="rId93"/>
    <p:sldId id="376" r:id="rId94"/>
    <p:sldId id="377" r:id="rId95"/>
    <p:sldId id="378" r:id="rId96"/>
    <p:sldId id="379" r:id="rId97"/>
    <p:sldId id="401" r:id="rId98"/>
    <p:sldId id="402" r:id="rId99"/>
    <p:sldId id="403" r:id="rId100"/>
    <p:sldId id="381" r:id="rId101"/>
    <p:sldId id="382" r:id="rId102"/>
    <p:sldId id="383" r:id="rId103"/>
    <p:sldId id="384" r:id="rId104"/>
    <p:sldId id="385" r:id="rId105"/>
    <p:sldId id="386" r:id="rId106"/>
    <p:sldId id="387" r:id="rId107"/>
    <p:sldId id="389" r:id="rId108"/>
    <p:sldId id="375" r:id="rId109"/>
  </p:sldIdLst>
  <p:sldSz cx="10691813" cy="7559675"/>
  <p:notesSz cx="6797675" cy="9926638"/>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381">
          <p15:clr>
            <a:srgbClr val="A4A3A4"/>
          </p15:clr>
        </p15:guide>
        <p15:guide id="2" pos="33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Estilo com Tema 1 - Ênfas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Estilo Mé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Estilo Médio 3 - Ênfas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1356" y="-96"/>
      </p:cViewPr>
      <p:guideLst>
        <p:guide orient="horz" pos="2381"/>
        <p:guide pos="3367"/>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1" Type="http://schemas.openxmlformats.org/officeDocument/2006/relationships/oleObject" Target="file:///D:\Operacional\Quadrimestral\2017\3&#186;%20QUAD\Tabula&#231;&#245;es\Interna&#231;&#245;es_CAB_SIA_20180221.xlsx" TargetMode="External"/></Relationships>
</file>

<file path=ppt/charts/_rels/chart10.xml.rels><?xml version="1.0" encoding="UTF-8" standalone="yes"?>
<Relationships xmlns="http://schemas.openxmlformats.org/package/2006/relationships"><Relationship Id="rId1" Type="http://schemas.openxmlformats.org/officeDocument/2006/relationships/package" Target="../embeddings/Planilha_do_Microsoft_Office_Excel3.xlsx"/></Relationships>
</file>

<file path=ppt/charts/_rels/chart1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user\Documents\UFSC%20-%20PED\Area%20SAUDE\Equipes%20sa&#250;de%20familia.csv" TargetMode="External"/></Relationships>
</file>

<file path=ppt/charts/_rels/chart1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Users\user\Documents\UFSC%20-%20PED\Area%20SAUDE\Equipes%20sa&#250;de%20familia.csv"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Operacional\Quadrimestral\2017\3&#186;%20QUAD\Tabula&#231;&#245;es\Cob_Vacinal_2018022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Operacional\Quadrimestral\2017\3&#186;%20QUAD\Tabula&#231;&#245;es\Sifilis_2018022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ntses06\dfs\SESCASA\SES.Sug\NOVA%20GPLAN_SUG\02%20-%20OPERACIONAL\02%20-%20DIVIS&#195;O%20DE%20GEST&#195;O%20DO%20SUS\01%20-%20INSTRUMENTOS%20DE%20GEST&#195;O\Instrumentos%20de%20Gest&#227;o%20Estadual\Relat&#243;rio%20Quadrimestral\2017\3&#186;%20QUAD\HEPATITES%20VIRAIS%202010%20A%202017.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ntses06\dfs\SESCASA\SES.Sug\NOVA%20GPLAN_SUG\02%20-%20OPERACIONAL\02%20-%20DIVIS&#195;O%20DE%20GEST&#195;O%20DO%20SUS\01%20-%20INSTRUMENTOS%20DE%20GEST&#195;O\Instrumentos%20de%20Gest&#227;o%20Estadual\Relat&#243;rio%20Quadrimestral\2017\3&#186;%20QUAD\HEPATITES%20VIRAIS%202010%20A%202017.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ntses06\dfs\SESCASA\SES.Sug\NOVA%20GPLAN_SUG\02%20-%20OPERACIONAL\02%20-%20DIVIS&#195;O%20DE%20GEST&#195;O%20DO%20SUS\01%20-%20INSTRUMENTOS%20DE%20GEST&#195;O\Instrumentos%20de%20Gest&#227;o%20Estadual\Relat&#243;rio%20Quadrimestral\2017\3&#186;%20QUAD\Taxa%20de%20Cura%20e%20Abandono%202010%20a%202017.xlsx"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Planilha_do_Microsoft_Office_Excel1.xlsx"/></Relationships>
</file>

<file path=ppt/charts/_rels/chart9.xml.rels><?xml version="1.0" encoding="UTF-8" standalone="yes"?>
<Relationships xmlns="http://schemas.openxmlformats.org/package/2006/relationships"><Relationship Id="rId1" Type="http://schemas.openxmlformats.org/officeDocument/2006/relationships/package" Target="../embeddings/Planilha_do_Microsoft_Office_Excel2.xlsx"/></Relationships>
</file>

<file path=ppt/charts/chart1.xml><?xml version="1.0" encoding="utf-8"?>
<c:chartSpace xmlns:c="http://schemas.openxmlformats.org/drawingml/2006/chart" xmlns:a="http://schemas.openxmlformats.org/drawingml/2006/main" xmlns:r="http://schemas.openxmlformats.org/officeDocument/2006/relationships">
  <c:lang val="pt-BR"/>
  <c:chart>
    <c:plotArea>
      <c:layout/>
      <c:barChart>
        <c:barDir val="col"/>
        <c:grouping val="clustered"/>
        <c:ser>
          <c:idx val="0"/>
          <c:order val="0"/>
          <c:cat>
            <c:strRef>
              <c:f>Plan1!$B$2:$I$2</c:f>
              <c:strCache>
                <c:ptCount val="8"/>
                <c:pt idx="0">
                  <c:v>2010</c:v>
                </c:pt>
                <c:pt idx="1">
                  <c:v>2011</c:v>
                </c:pt>
                <c:pt idx="2">
                  <c:v>2012</c:v>
                </c:pt>
                <c:pt idx="3">
                  <c:v>2013</c:v>
                </c:pt>
                <c:pt idx="4">
                  <c:v>2014</c:v>
                </c:pt>
                <c:pt idx="5">
                  <c:v>2015</c:v>
                </c:pt>
                <c:pt idx="6">
                  <c:v>2016</c:v>
                </c:pt>
                <c:pt idx="7">
                  <c:v>2017</c:v>
                </c:pt>
              </c:strCache>
            </c:strRef>
          </c:cat>
          <c:val>
            <c:numRef>
              <c:f>Plan1!$B$5:$I$5</c:f>
              <c:numCache>
                <c:formatCode>0.000%</c:formatCode>
                <c:ptCount val="8"/>
                <c:pt idx="0">
                  <c:v>0.27530887767625845</c:v>
                </c:pt>
                <c:pt idx="1">
                  <c:v>0.25517849511227997</c:v>
                </c:pt>
                <c:pt idx="2">
                  <c:v>0.2601963239568893</c:v>
                </c:pt>
                <c:pt idx="3">
                  <c:v>0.25475263942471427</c:v>
                </c:pt>
                <c:pt idx="4">
                  <c:v>0.25534983990108739</c:v>
                </c:pt>
                <c:pt idx="5">
                  <c:v>0.25309065934065955</c:v>
                </c:pt>
                <c:pt idx="6">
                  <c:v>0.25106959189847183</c:v>
                </c:pt>
                <c:pt idx="7">
                  <c:v>0.24765117677161638</c:v>
                </c:pt>
              </c:numCache>
            </c:numRef>
          </c:val>
        </c:ser>
        <c:axId val="63552896"/>
        <c:axId val="63554688"/>
      </c:barChart>
      <c:catAx>
        <c:axId val="63552896"/>
        <c:scaling>
          <c:orientation val="minMax"/>
        </c:scaling>
        <c:axPos val="b"/>
        <c:numFmt formatCode="General" sourceLinked="0"/>
        <c:tickLblPos val="nextTo"/>
        <c:txPr>
          <a:bodyPr/>
          <a:lstStyle/>
          <a:p>
            <a:pPr>
              <a:defRPr sz="1400"/>
            </a:pPr>
            <a:endParaRPr lang="pt-BR"/>
          </a:p>
        </c:txPr>
        <c:crossAx val="63554688"/>
        <c:crosses val="autoZero"/>
        <c:auto val="1"/>
        <c:lblAlgn val="ctr"/>
        <c:lblOffset val="100"/>
      </c:catAx>
      <c:valAx>
        <c:axId val="63554688"/>
        <c:scaling>
          <c:orientation val="minMax"/>
        </c:scaling>
        <c:axPos val="l"/>
        <c:majorGridlines/>
        <c:numFmt formatCode="0.000%" sourceLinked="1"/>
        <c:tickLblPos val="nextTo"/>
        <c:txPr>
          <a:bodyPr/>
          <a:lstStyle/>
          <a:p>
            <a:pPr>
              <a:defRPr sz="1400"/>
            </a:pPr>
            <a:endParaRPr lang="pt-BR"/>
          </a:p>
        </c:txPr>
        <c:crossAx val="63552896"/>
        <c:crosses val="autoZero"/>
        <c:crossBetween val="between"/>
      </c:valAx>
    </c:plotArea>
    <c:plotVisOnly val="1"/>
    <c:dispBlanksAs val="gap"/>
  </c:chart>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pt-BR"/>
  <c:chart>
    <c:autoTitleDeleted val="1"/>
    <c:plotArea>
      <c:layout>
        <c:manualLayout>
          <c:layoutTarget val="inner"/>
          <c:xMode val="edge"/>
          <c:yMode val="edge"/>
          <c:x val="4.8633776998903581E-2"/>
          <c:y val="3.41519266487375E-2"/>
          <c:w val="0.90446136803471588"/>
          <c:h val="0.84209135622753695"/>
        </c:manualLayout>
      </c:layout>
      <c:barChart>
        <c:barDir val="col"/>
        <c:grouping val="clustered"/>
        <c:ser>
          <c:idx val="0"/>
          <c:order val="0"/>
          <c:tx>
            <c:strRef>
              <c:f>Plan1!$B$1</c:f>
              <c:strCache>
                <c:ptCount val="1"/>
                <c:pt idx="0">
                  <c:v>Série 1</c:v>
                </c:pt>
              </c:strCache>
            </c:strRef>
          </c:tx>
          <c:spPr>
            <a:solidFill>
              <a:schemeClr val="bg1"/>
            </a:solidFill>
            <a:ln>
              <a:solidFill>
                <a:srgbClr val="8DBCCD"/>
              </a:solidFill>
            </a:ln>
            <a:effectLst>
              <a:outerShdw blurRad="50800" dist="12700" dir="2700000" algn="tl" rotWithShape="0">
                <a:prstClr val="black">
                  <a:alpha val="40000"/>
                </a:prstClr>
              </a:outerShdw>
            </a:effectLst>
          </c:spPr>
          <c:dPt>
            <c:idx val="0"/>
            <c:spPr/>
          </c:dPt>
          <c:dPt>
            <c:idx val="1"/>
            <c:spPr/>
          </c:dPt>
          <c:dPt>
            <c:idx val="2"/>
            <c:spPr/>
          </c:dPt>
          <c:dPt>
            <c:idx val="3"/>
            <c:spPr/>
          </c:dPt>
          <c:dPt>
            <c:idx val="4"/>
            <c:spPr/>
          </c:dPt>
          <c:dPt>
            <c:idx val="5"/>
            <c:spPr/>
          </c:dPt>
          <c:dPt>
            <c:idx val="6"/>
            <c:spPr/>
          </c:dPt>
          <c:dPt>
            <c:idx val="7"/>
            <c:spPr>
              <a:solidFill>
                <a:schemeClr val="accent1">
                  <a:lumMod val="75000"/>
                </a:schemeClr>
              </a:solidFill>
              <a:ln>
                <a:solidFill>
                  <a:srgbClr val="8DBCCD"/>
                </a:solidFill>
              </a:ln>
              <a:effectLst>
                <a:outerShdw blurRad="50800" dist="12700" dir="2700000" algn="tl" rotWithShape="0">
                  <a:prstClr val="black">
                    <a:alpha val="40000"/>
                  </a:prstClr>
                </a:outerShdw>
              </a:effectLst>
            </c:spPr>
          </c:dPt>
          <c:dLbls>
            <c:dLbl>
              <c:idx val="7"/>
              <c:delete val="1"/>
              <c:extLst>
                <c:ext xmlns:c15="http://schemas.microsoft.com/office/drawing/2012/chart" uri="{CE6537A1-D6FC-4f65-9D91-7224C49458BB}"/>
              </c:extLst>
            </c:dLbl>
            <c:spPr>
              <a:noFill/>
              <a:ln>
                <a:noFill/>
              </a:ln>
              <a:effectLst/>
            </c:spPr>
            <c:txPr>
              <a:bodyPr/>
              <a:lstStyle/>
              <a:p>
                <a:pPr>
                  <a:defRPr sz="1800" b="1" i="1">
                    <a:solidFill>
                      <a:srgbClr val="5DA7AF"/>
                    </a:solidFill>
                  </a:defRPr>
                </a:pPr>
                <a:endParaRPr lang="pt-BR"/>
              </a:p>
            </c:txPr>
            <c:showVal val="1"/>
            <c:extLst>
              <c:ext xmlns:c15="http://schemas.microsoft.com/office/drawing/2012/chart" uri="{CE6537A1-D6FC-4f65-9D91-7224C49458BB}">
                <c15:showLeaderLines val="0"/>
              </c:ext>
            </c:extLst>
          </c:dLbls>
          <c:cat>
            <c:numRef>
              <c:f>Plan1!$A$2:$A$9</c:f>
              <c:numCache>
                <c:formatCode>General</c:formatCode>
                <c:ptCount val="8"/>
                <c:pt idx="0">
                  <c:v>2010</c:v>
                </c:pt>
                <c:pt idx="1">
                  <c:v>2011</c:v>
                </c:pt>
                <c:pt idx="2">
                  <c:v>2012</c:v>
                </c:pt>
                <c:pt idx="3">
                  <c:v>2013</c:v>
                </c:pt>
                <c:pt idx="4">
                  <c:v>2014</c:v>
                </c:pt>
                <c:pt idx="5">
                  <c:v>2015</c:v>
                </c:pt>
                <c:pt idx="6">
                  <c:v>2016</c:v>
                </c:pt>
                <c:pt idx="7">
                  <c:v>2017</c:v>
                </c:pt>
              </c:numCache>
            </c:numRef>
          </c:cat>
          <c:val>
            <c:numRef>
              <c:f>Plan1!$B$2:$B$9</c:f>
              <c:numCache>
                <c:formatCode>0</c:formatCode>
                <c:ptCount val="8"/>
                <c:pt idx="0">
                  <c:v>9</c:v>
                </c:pt>
                <c:pt idx="1">
                  <c:v>9</c:v>
                </c:pt>
                <c:pt idx="2">
                  <c:v>15</c:v>
                </c:pt>
                <c:pt idx="3">
                  <c:v>19</c:v>
                </c:pt>
                <c:pt idx="4">
                  <c:v>19</c:v>
                </c:pt>
                <c:pt idx="5">
                  <c:v>16</c:v>
                </c:pt>
                <c:pt idx="6">
                  <c:v>14</c:v>
                </c:pt>
                <c:pt idx="7">
                  <c:v>9</c:v>
                </c:pt>
              </c:numCache>
            </c:numRef>
          </c:val>
        </c:ser>
        <c:gapWidth val="204"/>
        <c:axId val="120117120"/>
        <c:axId val="120118656"/>
      </c:barChart>
      <c:catAx>
        <c:axId val="120117120"/>
        <c:scaling>
          <c:orientation val="minMax"/>
        </c:scaling>
        <c:axPos val="b"/>
        <c:numFmt formatCode="General" sourceLinked="0"/>
        <c:tickLblPos val="nextTo"/>
        <c:spPr>
          <a:ln w="28575">
            <a:solidFill>
              <a:schemeClr val="bg1">
                <a:lumMod val="75000"/>
              </a:schemeClr>
            </a:solidFill>
          </a:ln>
        </c:spPr>
        <c:txPr>
          <a:bodyPr/>
          <a:lstStyle/>
          <a:p>
            <a:pPr>
              <a:defRPr sz="1600" b="1" i="1" u="none">
                <a:solidFill>
                  <a:srgbClr val="60AAC4"/>
                </a:solidFill>
              </a:defRPr>
            </a:pPr>
            <a:endParaRPr lang="pt-BR"/>
          </a:p>
        </c:txPr>
        <c:crossAx val="120118656"/>
        <c:crosses val="autoZero"/>
        <c:auto val="1"/>
        <c:lblAlgn val="ctr"/>
        <c:lblOffset val="100"/>
      </c:catAx>
      <c:valAx>
        <c:axId val="120118656"/>
        <c:scaling>
          <c:orientation val="minMax"/>
        </c:scaling>
        <c:delete val="1"/>
        <c:axPos val="l"/>
        <c:numFmt formatCode="0" sourceLinked="1"/>
        <c:tickLblPos val="none"/>
        <c:crossAx val="120117120"/>
        <c:crosses val="autoZero"/>
        <c:crossBetween val="between"/>
      </c:valAx>
      <c:spPr>
        <a:noFill/>
        <a:ln w="25400">
          <a:noFill/>
        </a:ln>
      </c:spPr>
    </c:plotArea>
    <c:plotVisOnly val="1"/>
    <c:dispBlanksAs val="gap"/>
  </c:chart>
  <c:txPr>
    <a:bodyPr/>
    <a:lstStyle/>
    <a:p>
      <a:pPr>
        <a:defRPr sz="1800"/>
      </a:pPr>
      <a:endParaRPr lang="pt-BR"/>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pt-BR"/>
  <c:chart>
    <c:autoTitleDeleted val="1"/>
    <c:plotArea>
      <c:layout/>
      <c:barChart>
        <c:barDir val="col"/>
        <c:grouping val="clustered"/>
        <c:ser>
          <c:idx val="0"/>
          <c:order val="0"/>
          <c:tx>
            <c:strRef>
              <c:f>'Equipes saúde familia'!$I$3</c:f>
              <c:strCache>
                <c:ptCount val="1"/>
                <c:pt idx="0">
                  <c:v>Numero de transplantes</c:v>
                </c:pt>
              </c:strCache>
            </c:strRef>
          </c:tx>
          <c:spPr>
            <a:solidFill>
              <a:schemeClr val="accent1"/>
            </a:solidFill>
            <a:ln>
              <a:noFill/>
            </a:ln>
            <a:effectLst/>
          </c:spPr>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pt-BR"/>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'Equipes saúde familia'!$H$4:$H$10</c:f>
              <c:numCache>
                <c:formatCode>General</c:formatCode>
                <c:ptCount val="7"/>
                <c:pt idx="0">
                  <c:v>2010</c:v>
                </c:pt>
                <c:pt idx="1">
                  <c:v>2011</c:v>
                </c:pt>
                <c:pt idx="2">
                  <c:v>2012</c:v>
                </c:pt>
                <c:pt idx="3">
                  <c:v>2013</c:v>
                </c:pt>
                <c:pt idx="4">
                  <c:v>2014</c:v>
                </c:pt>
                <c:pt idx="5">
                  <c:v>2015</c:v>
                </c:pt>
                <c:pt idx="6">
                  <c:v>2016</c:v>
                </c:pt>
              </c:numCache>
            </c:numRef>
          </c:cat>
          <c:val>
            <c:numRef>
              <c:f>'Equipes saúde familia'!$I$4:$I$10</c:f>
              <c:numCache>
                <c:formatCode>General</c:formatCode>
                <c:ptCount val="7"/>
                <c:pt idx="0">
                  <c:v>969</c:v>
                </c:pt>
                <c:pt idx="1">
                  <c:v>1015</c:v>
                </c:pt>
                <c:pt idx="2">
                  <c:v>1035</c:v>
                </c:pt>
                <c:pt idx="3">
                  <c:v>1175</c:v>
                </c:pt>
                <c:pt idx="4">
                  <c:v>1386</c:v>
                </c:pt>
                <c:pt idx="5">
                  <c:v>1337</c:v>
                </c:pt>
                <c:pt idx="6">
                  <c:v>1286</c:v>
                </c:pt>
              </c:numCache>
            </c:numRef>
          </c:val>
          <c:extLst xmlns:c16r2="http://schemas.microsoft.com/office/drawing/2015/06/chart">
            <c:ext xmlns:c16="http://schemas.microsoft.com/office/drawing/2014/chart" uri="{C3380CC4-5D6E-409C-BE32-E72D297353CC}">
              <c16:uniqueId val="{00000000-FB1E-40EB-A9A3-7A6B34F9592B}"/>
            </c:ext>
          </c:extLst>
        </c:ser>
        <c:dLbls>
          <c:showVal val="1"/>
        </c:dLbls>
        <c:gapWidth val="219"/>
        <c:overlap val="-27"/>
        <c:axId val="70236032"/>
        <c:axId val="70237568"/>
      </c:barChart>
      <c:catAx>
        <c:axId val="7023603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crossAx val="70237568"/>
        <c:crosses val="autoZero"/>
        <c:auto val="1"/>
        <c:lblAlgn val="ctr"/>
        <c:lblOffset val="100"/>
      </c:catAx>
      <c:valAx>
        <c:axId val="70237568"/>
        <c:scaling>
          <c:orientation val="minMax"/>
          <c:min val="800"/>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crossAx val="70236032"/>
        <c:crosses val="autoZero"/>
        <c:crossBetween val="between"/>
      </c:valAx>
      <c:spPr>
        <a:noFill/>
        <a:ln>
          <a:noFill/>
        </a:ln>
        <a:effectLst/>
      </c:spPr>
    </c:plotArea>
    <c:plotVisOnly val="1"/>
    <c:dispBlanksAs val="gap"/>
  </c:chart>
  <c:spPr>
    <a:noFill/>
    <a:ln>
      <a:noFill/>
    </a:ln>
    <a:effectLst/>
  </c:spPr>
  <c:txPr>
    <a:bodyPr/>
    <a:lstStyle/>
    <a:p>
      <a:pPr>
        <a:defRPr sz="1600"/>
      </a:pPr>
      <a:endParaRPr lang="pt-BR"/>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pt-BR"/>
  <c:chart>
    <c:autoTitleDeleted val="1"/>
    <c:plotArea>
      <c:layout/>
      <c:barChart>
        <c:barDir val="bar"/>
        <c:grouping val="clustered"/>
        <c:ser>
          <c:idx val="0"/>
          <c:order val="0"/>
          <c:tx>
            <c:strRef>
              <c:f>'Equipes saúde familia'!$M$3</c:f>
              <c:strCache>
                <c:ptCount val="1"/>
                <c:pt idx="0">
                  <c:v>%</c:v>
                </c:pt>
              </c:strCache>
            </c:strRef>
          </c:tx>
          <c:spPr>
            <a:solidFill>
              <a:schemeClr val="accent1">
                <a:alpha val="85000"/>
              </a:schemeClr>
            </a:solidFill>
            <a:ln w="9525" cap="flat" cmpd="sng" algn="ctr">
              <a:solidFill>
                <a:schemeClr val="lt1">
                  <a:alpha val="50000"/>
                </a:schemeClr>
              </a:solidFill>
              <a:round/>
            </a:ln>
            <a:effectLst/>
          </c:spPr>
          <c:dLbls>
            <c:spPr>
              <a:noFill/>
              <a:ln>
                <a:noFill/>
              </a:ln>
              <a:effectLst/>
            </c:spPr>
            <c:txPr>
              <a:bodyPr rot="0" spcFirstLastPara="1" vertOverflow="ellipsis" vert="horz" wrap="square" anchor="ctr" anchorCtr="1"/>
              <a:lstStyle/>
              <a:p>
                <a:pPr>
                  <a:defRPr sz="1600" b="1" i="0" u="none" strike="noStrike" kern="1200" baseline="0">
                    <a:solidFill>
                      <a:schemeClr val="lt1"/>
                    </a:solidFill>
                    <a:latin typeface="+mn-lt"/>
                    <a:ea typeface="+mn-ea"/>
                    <a:cs typeface="+mn-cs"/>
                  </a:defRPr>
                </a:pPr>
                <a:endParaRPr lang="pt-BR"/>
              </a:p>
            </c:txPr>
            <c:dLblPos val="inEnd"/>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'Equipes saúde familia'!$K$4:$K$11</c:f>
              <c:strCache>
                <c:ptCount val="8"/>
                <c:pt idx="0">
                  <c:v>Córnea</c:v>
                </c:pt>
                <c:pt idx="1">
                  <c:v>Rim</c:v>
                </c:pt>
                <c:pt idx="2">
                  <c:v>Fígado</c:v>
                </c:pt>
                <c:pt idx="3">
                  <c:v>Esclera</c:v>
                </c:pt>
                <c:pt idx="4">
                  <c:v>Medula</c:v>
                </c:pt>
                <c:pt idx="5">
                  <c:v>Osso</c:v>
                </c:pt>
                <c:pt idx="6">
                  <c:v>Valvula cardíaca</c:v>
                </c:pt>
                <c:pt idx="7">
                  <c:v>outros</c:v>
                </c:pt>
              </c:strCache>
            </c:strRef>
          </c:cat>
          <c:val>
            <c:numRef>
              <c:f>'Equipes saúde familia'!$M$4:$M$11</c:f>
              <c:numCache>
                <c:formatCode>0.0</c:formatCode>
                <c:ptCount val="8"/>
                <c:pt idx="0">
                  <c:v>46.65629860031104</c:v>
                </c:pt>
                <c:pt idx="1">
                  <c:v>19.440124416796266</c:v>
                </c:pt>
                <c:pt idx="2">
                  <c:v>11.586314152410571</c:v>
                </c:pt>
                <c:pt idx="3">
                  <c:v>10.730948678071533</c:v>
                </c:pt>
                <c:pt idx="4">
                  <c:v>5.2877138413685847</c:v>
                </c:pt>
                <c:pt idx="5">
                  <c:v>4.1990668740279906</c:v>
                </c:pt>
                <c:pt idx="6">
                  <c:v>1.0886469673405914</c:v>
                </c:pt>
                <c:pt idx="7">
                  <c:v>1.0108864696734061</c:v>
                </c:pt>
              </c:numCache>
            </c:numRef>
          </c:val>
          <c:extLst xmlns:c16r2="http://schemas.microsoft.com/office/drawing/2015/06/chart">
            <c:ext xmlns:c16="http://schemas.microsoft.com/office/drawing/2014/chart" uri="{C3380CC4-5D6E-409C-BE32-E72D297353CC}">
              <c16:uniqueId val="{00000000-E861-46A5-B537-67344DCEB307}"/>
            </c:ext>
          </c:extLst>
        </c:ser>
        <c:dLbls>
          <c:showVal val="1"/>
        </c:dLbls>
        <c:gapWidth val="65"/>
        <c:axId val="73559040"/>
        <c:axId val="73564928"/>
      </c:barChart>
      <c:catAx>
        <c:axId val="73559040"/>
        <c:scaling>
          <c:orientation val="minMax"/>
        </c:scaling>
        <c:axPos val="l"/>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mn-lt"/>
                <a:ea typeface="+mn-ea"/>
                <a:cs typeface="+mn-cs"/>
              </a:defRPr>
            </a:pPr>
            <a:endParaRPr lang="pt-BR"/>
          </a:p>
        </c:txPr>
        <c:crossAx val="73564928"/>
        <c:crosses val="autoZero"/>
        <c:auto val="1"/>
        <c:lblAlgn val="ctr"/>
        <c:lblOffset val="100"/>
      </c:catAx>
      <c:valAx>
        <c:axId val="73564928"/>
        <c:scaling>
          <c:orientation val="minMax"/>
        </c:scaling>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 sourceLinked="1"/>
        <c:maj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dk1">
                    <a:lumMod val="75000"/>
                    <a:lumOff val="25000"/>
                  </a:schemeClr>
                </a:solidFill>
                <a:latin typeface="+mn-lt"/>
                <a:ea typeface="+mn-ea"/>
                <a:cs typeface="+mn-cs"/>
              </a:defRPr>
            </a:pPr>
            <a:endParaRPr lang="pt-BR"/>
          </a:p>
        </c:txPr>
        <c:crossAx val="73559040"/>
        <c:crosses val="autoZero"/>
        <c:crossBetween val="between"/>
      </c:valAx>
      <c:spPr>
        <a:noFill/>
        <a:ln>
          <a:noFill/>
        </a:ln>
        <a:effectLst/>
      </c:spPr>
    </c:plotArea>
    <c:plotVisOnly val="1"/>
    <c:dispBlanksAs val="gap"/>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050"/>
      </a:pPr>
      <a:endParaRPr lang="pt-BR"/>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pt-BR"/>
  <c:chart>
    <c:plotArea>
      <c:layout/>
      <c:barChart>
        <c:barDir val="col"/>
        <c:grouping val="clustered"/>
        <c:ser>
          <c:idx val="1"/>
          <c:order val="1"/>
          <c:cat>
            <c:multiLvlStrRef>
              <c:f>Plan1!$B$2:$I$2</c:f>
            </c:multiLvlStrRef>
          </c:cat>
          <c:val>
            <c:numRef>
              <c:f>Plan1!$B$5:$I$5</c:f>
            </c:numRef>
          </c:val>
        </c:ser>
        <c:ser>
          <c:idx val="0"/>
          <c:order val="0"/>
          <c:cat>
            <c:numRef>
              <c:f>[Cob_Vacinal_20180221.xlsx]Plan1!$K$1:$R$1</c:f>
              <c:numCache>
                <c:formatCode>General</c:formatCode>
                <c:ptCount val="8"/>
                <c:pt idx="0">
                  <c:v>2010</c:v>
                </c:pt>
                <c:pt idx="1">
                  <c:v>2011</c:v>
                </c:pt>
                <c:pt idx="2">
                  <c:v>2012</c:v>
                </c:pt>
                <c:pt idx="3">
                  <c:v>2013</c:v>
                </c:pt>
                <c:pt idx="4">
                  <c:v>2014</c:v>
                </c:pt>
                <c:pt idx="5">
                  <c:v>2015</c:v>
                </c:pt>
                <c:pt idx="6">
                  <c:v>2016</c:v>
                </c:pt>
                <c:pt idx="7">
                  <c:v>2017</c:v>
                </c:pt>
              </c:numCache>
            </c:numRef>
          </c:cat>
          <c:val>
            <c:numRef>
              <c:f>[Cob_Vacinal_20180221.xlsx]Plan1!$K$297:$R$297</c:f>
              <c:numCache>
                <c:formatCode>0%</c:formatCode>
                <c:ptCount val="8"/>
                <c:pt idx="0">
                  <c:v>0.6271186440677966</c:v>
                </c:pt>
                <c:pt idx="1">
                  <c:v>0.78644067796610173</c:v>
                </c:pt>
                <c:pt idx="2">
                  <c:v>0.8067796610169492</c:v>
                </c:pt>
                <c:pt idx="3">
                  <c:v>0.8067796610169492</c:v>
                </c:pt>
                <c:pt idx="4">
                  <c:v>0.70508474576271085</c:v>
                </c:pt>
                <c:pt idx="5">
                  <c:v>0.81016949152542372</c:v>
                </c:pt>
                <c:pt idx="6">
                  <c:v>0.70169491525423811</c:v>
                </c:pt>
                <c:pt idx="7">
                  <c:v>0.97966101694915386</c:v>
                </c:pt>
              </c:numCache>
            </c:numRef>
          </c:val>
        </c:ser>
        <c:axId val="67533824"/>
        <c:axId val="67556096"/>
      </c:barChart>
      <c:catAx>
        <c:axId val="67533824"/>
        <c:scaling>
          <c:orientation val="minMax"/>
        </c:scaling>
        <c:axPos val="b"/>
        <c:numFmt formatCode="General" sourceLinked="1"/>
        <c:tickLblPos val="nextTo"/>
        <c:txPr>
          <a:bodyPr/>
          <a:lstStyle/>
          <a:p>
            <a:pPr>
              <a:defRPr sz="1400"/>
            </a:pPr>
            <a:endParaRPr lang="pt-BR"/>
          </a:p>
        </c:txPr>
        <c:crossAx val="67556096"/>
        <c:crosses val="autoZero"/>
        <c:auto val="1"/>
        <c:lblAlgn val="ctr"/>
        <c:lblOffset val="100"/>
      </c:catAx>
      <c:valAx>
        <c:axId val="67556096"/>
        <c:scaling>
          <c:orientation val="minMax"/>
          <c:max val="1"/>
        </c:scaling>
        <c:axPos val="l"/>
        <c:majorGridlines/>
        <c:numFmt formatCode="0%" sourceLinked="1"/>
        <c:tickLblPos val="nextTo"/>
        <c:txPr>
          <a:bodyPr/>
          <a:lstStyle/>
          <a:p>
            <a:pPr>
              <a:defRPr sz="1400"/>
            </a:pPr>
            <a:endParaRPr lang="pt-BR"/>
          </a:p>
        </c:txPr>
        <c:crossAx val="67533824"/>
        <c:crosses val="autoZero"/>
        <c:crossBetween val="between"/>
      </c:valAx>
    </c:plotArea>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pt-BR"/>
  <c:chart>
    <c:autoTitleDeleted val="1"/>
    <c:plotArea>
      <c:layout/>
      <c:barChart>
        <c:barDir val="col"/>
        <c:grouping val="clustered"/>
        <c:ser>
          <c:idx val="0"/>
          <c:order val="0"/>
          <c:tx>
            <c:strRef>
              <c:f>Plan1!$A$2</c:f>
              <c:strCache>
                <c:ptCount val="1"/>
                <c:pt idx="0">
                  <c:v>TOTAL </c:v>
                </c:pt>
              </c:strCache>
            </c:strRef>
          </c:tx>
          <c:cat>
            <c:numRef>
              <c:f>Plan1!$B$1:$I$1</c:f>
              <c:numCache>
                <c:formatCode>General</c:formatCode>
                <c:ptCount val="8"/>
                <c:pt idx="0">
                  <c:v>2010</c:v>
                </c:pt>
                <c:pt idx="1">
                  <c:v>2011</c:v>
                </c:pt>
                <c:pt idx="2">
                  <c:v>2012</c:v>
                </c:pt>
                <c:pt idx="3">
                  <c:v>2013</c:v>
                </c:pt>
                <c:pt idx="4">
                  <c:v>2014</c:v>
                </c:pt>
                <c:pt idx="5">
                  <c:v>2015</c:v>
                </c:pt>
                <c:pt idx="6">
                  <c:v>2016</c:v>
                </c:pt>
                <c:pt idx="7">
                  <c:v>2017</c:v>
                </c:pt>
              </c:numCache>
            </c:numRef>
          </c:cat>
          <c:val>
            <c:numRef>
              <c:f>Plan1!$B$2:$I$2</c:f>
              <c:numCache>
                <c:formatCode>General</c:formatCode>
                <c:ptCount val="8"/>
                <c:pt idx="0">
                  <c:v>86</c:v>
                </c:pt>
                <c:pt idx="1">
                  <c:v>102</c:v>
                </c:pt>
                <c:pt idx="2">
                  <c:v>96</c:v>
                </c:pt>
                <c:pt idx="3">
                  <c:v>223</c:v>
                </c:pt>
                <c:pt idx="4">
                  <c:v>275</c:v>
                </c:pt>
                <c:pt idx="5">
                  <c:v>473</c:v>
                </c:pt>
                <c:pt idx="6">
                  <c:v>565</c:v>
                </c:pt>
                <c:pt idx="7">
                  <c:v>512</c:v>
                </c:pt>
              </c:numCache>
            </c:numRef>
          </c:val>
        </c:ser>
        <c:axId val="67584384"/>
        <c:axId val="67585920"/>
      </c:barChart>
      <c:catAx>
        <c:axId val="67584384"/>
        <c:scaling>
          <c:orientation val="minMax"/>
        </c:scaling>
        <c:axPos val="b"/>
        <c:numFmt formatCode="General" sourceLinked="1"/>
        <c:tickLblPos val="nextTo"/>
        <c:txPr>
          <a:bodyPr/>
          <a:lstStyle/>
          <a:p>
            <a:pPr>
              <a:defRPr sz="1400"/>
            </a:pPr>
            <a:endParaRPr lang="pt-BR"/>
          </a:p>
        </c:txPr>
        <c:crossAx val="67585920"/>
        <c:crosses val="autoZero"/>
        <c:auto val="1"/>
        <c:lblAlgn val="ctr"/>
        <c:lblOffset val="100"/>
      </c:catAx>
      <c:valAx>
        <c:axId val="67585920"/>
        <c:scaling>
          <c:orientation val="minMax"/>
        </c:scaling>
        <c:axPos val="l"/>
        <c:majorGridlines/>
        <c:numFmt formatCode="General" sourceLinked="1"/>
        <c:tickLblPos val="nextTo"/>
        <c:txPr>
          <a:bodyPr/>
          <a:lstStyle/>
          <a:p>
            <a:pPr>
              <a:defRPr sz="1400"/>
            </a:pPr>
            <a:endParaRPr lang="pt-BR"/>
          </a:p>
        </c:txPr>
        <c:crossAx val="67584384"/>
        <c:crosses val="autoZero"/>
        <c:crossBetween val="between"/>
      </c:valAx>
    </c:plotArea>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pt-BR"/>
  <c:chart>
    <c:title>
      <c:tx>
        <c:rich>
          <a:bodyPr/>
          <a:lstStyle/>
          <a:p>
            <a:pPr>
              <a:defRPr sz="2400"/>
            </a:pPr>
            <a:r>
              <a:rPr lang="pt-BR" sz="2400"/>
              <a:t>HEPATÍTE B</a:t>
            </a:r>
          </a:p>
        </c:rich>
      </c:tx>
    </c:title>
    <c:plotArea>
      <c:layout/>
      <c:barChart>
        <c:barDir val="col"/>
        <c:grouping val="clustered"/>
        <c:ser>
          <c:idx val="0"/>
          <c:order val="0"/>
          <c:tx>
            <c:strRef>
              <c:f>'HB FXET'!$A$19</c:f>
              <c:strCache>
                <c:ptCount val="1"/>
                <c:pt idx="0">
                  <c:v>Casos Confirmados</c:v>
                </c:pt>
              </c:strCache>
            </c:strRef>
          </c:tx>
          <c:cat>
            <c:numRef>
              <c:f>'HB FXET'!$B$18:$I$18</c:f>
              <c:numCache>
                <c:formatCode>General</c:formatCode>
                <c:ptCount val="8"/>
                <c:pt idx="0">
                  <c:v>2010</c:v>
                </c:pt>
                <c:pt idx="1">
                  <c:v>2011</c:v>
                </c:pt>
                <c:pt idx="2">
                  <c:v>2012</c:v>
                </c:pt>
                <c:pt idx="3">
                  <c:v>2013</c:v>
                </c:pt>
                <c:pt idx="4">
                  <c:v>2014</c:v>
                </c:pt>
                <c:pt idx="5">
                  <c:v>2015</c:v>
                </c:pt>
                <c:pt idx="6">
                  <c:v>2016</c:v>
                </c:pt>
                <c:pt idx="7">
                  <c:v>2017</c:v>
                </c:pt>
              </c:numCache>
            </c:numRef>
          </c:cat>
          <c:val>
            <c:numRef>
              <c:f>'HB FXET'!$B$19:$I$19</c:f>
              <c:numCache>
                <c:formatCode>General</c:formatCode>
                <c:ptCount val="8"/>
                <c:pt idx="0">
                  <c:v>1575</c:v>
                </c:pt>
                <c:pt idx="1">
                  <c:v>1798</c:v>
                </c:pt>
                <c:pt idx="2">
                  <c:v>1892</c:v>
                </c:pt>
                <c:pt idx="3">
                  <c:v>1727</c:v>
                </c:pt>
                <c:pt idx="4">
                  <c:v>1929</c:v>
                </c:pt>
                <c:pt idx="5">
                  <c:v>1671</c:v>
                </c:pt>
                <c:pt idx="6">
                  <c:v>1426</c:v>
                </c:pt>
                <c:pt idx="7">
                  <c:v>987</c:v>
                </c:pt>
              </c:numCache>
            </c:numRef>
          </c:val>
        </c:ser>
        <c:gapWidth val="75"/>
        <c:axId val="67443328"/>
        <c:axId val="67457792"/>
      </c:barChart>
      <c:lineChart>
        <c:grouping val="standard"/>
        <c:ser>
          <c:idx val="1"/>
          <c:order val="1"/>
          <c:tx>
            <c:strRef>
              <c:f>'HB FXET'!$A$20</c:f>
              <c:strCache>
                <c:ptCount val="1"/>
                <c:pt idx="0">
                  <c:v>Taxa de Detectção</c:v>
                </c:pt>
              </c:strCache>
            </c:strRef>
          </c:tx>
          <c:spPr>
            <a:ln w="76200"/>
          </c:spPr>
          <c:marker>
            <c:symbol val="none"/>
          </c:marker>
          <c:cat>
            <c:numRef>
              <c:f>'HB FXET'!$B$18:$I$18</c:f>
              <c:numCache>
                <c:formatCode>General</c:formatCode>
                <c:ptCount val="8"/>
                <c:pt idx="0">
                  <c:v>2010</c:v>
                </c:pt>
                <c:pt idx="1">
                  <c:v>2011</c:v>
                </c:pt>
                <c:pt idx="2">
                  <c:v>2012</c:v>
                </c:pt>
                <c:pt idx="3">
                  <c:v>2013</c:v>
                </c:pt>
                <c:pt idx="4">
                  <c:v>2014</c:v>
                </c:pt>
                <c:pt idx="5">
                  <c:v>2015</c:v>
                </c:pt>
                <c:pt idx="6">
                  <c:v>2016</c:v>
                </c:pt>
                <c:pt idx="7">
                  <c:v>2017</c:v>
                </c:pt>
              </c:numCache>
            </c:numRef>
          </c:cat>
          <c:val>
            <c:numRef>
              <c:f>'HB FXET'!$B$20:$I$20</c:f>
              <c:numCache>
                <c:formatCode>0.0</c:formatCode>
                <c:ptCount val="8"/>
                <c:pt idx="0">
                  <c:v>24.797612123780866</c:v>
                </c:pt>
                <c:pt idx="1">
                  <c:v>27.892362782528451</c:v>
                </c:pt>
                <c:pt idx="2">
                  <c:v>28.92702744520529</c:v>
                </c:pt>
                <c:pt idx="3">
                  <c:v>26.031562855446897</c:v>
                </c:pt>
                <c:pt idx="4">
                  <c:v>28.674855971653976</c:v>
                </c:pt>
                <c:pt idx="5">
                  <c:v>24.504376619510531</c:v>
                </c:pt>
                <c:pt idx="6">
                  <c:v>20.635106915466825</c:v>
                </c:pt>
                <c:pt idx="7">
                  <c:v>14.097661802092535</c:v>
                </c:pt>
              </c:numCache>
            </c:numRef>
          </c:val>
        </c:ser>
        <c:marker val="1"/>
        <c:axId val="67459712"/>
        <c:axId val="67461504"/>
      </c:lineChart>
      <c:catAx>
        <c:axId val="67443328"/>
        <c:scaling>
          <c:orientation val="minMax"/>
        </c:scaling>
        <c:axPos val="b"/>
        <c:title>
          <c:tx>
            <c:rich>
              <a:bodyPr/>
              <a:lstStyle/>
              <a:p>
                <a:pPr>
                  <a:defRPr/>
                </a:pPr>
                <a:r>
                  <a:rPr lang="en-US"/>
                  <a:t>ANO</a:t>
                </a:r>
              </a:p>
            </c:rich>
          </c:tx>
        </c:title>
        <c:numFmt formatCode="General" sourceLinked="1"/>
        <c:majorTickMark val="none"/>
        <c:tickLblPos val="nextTo"/>
        <c:crossAx val="67457792"/>
        <c:crosses val="autoZero"/>
        <c:auto val="1"/>
        <c:lblAlgn val="ctr"/>
        <c:lblOffset val="100"/>
      </c:catAx>
      <c:valAx>
        <c:axId val="67457792"/>
        <c:scaling>
          <c:orientation val="minMax"/>
        </c:scaling>
        <c:axPos val="l"/>
        <c:majorGridlines/>
        <c:title>
          <c:tx>
            <c:rich>
              <a:bodyPr rot="-5400000" vert="horz"/>
              <a:lstStyle/>
              <a:p>
                <a:pPr>
                  <a:defRPr/>
                </a:pPr>
                <a:r>
                  <a:rPr lang="en-US"/>
                  <a:t>Nº de Casos</a:t>
                </a:r>
              </a:p>
            </c:rich>
          </c:tx>
        </c:title>
        <c:numFmt formatCode="General" sourceLinked="1"/>
        <c:majorTickMark val="none"/>
        <c:tickLblPos val="nextTo"/>
        <c:spPr>
          <a:ln w="9525">
            <a:noFill/>
          </a:ln>
        </c:spPr>
        <c:crossAx val="67443328"/>
        <c:crosses val="autoZero"/>
        <c:crossBetween val="between"/>
      </c:valAx>
      <c:catAx>
        <c:axId val="67459712"/>
        <c:scaling>
          <c:orientation val="minMax"/>
        </c:scaling>
        <c:delete val="1"/>
        <c:axPos val="b"/>
        <c:numFmt formatCode="General" sourceLinked="1"/>
        <c:tickLblPos val="none"/>
        <c:crossAx val="67461504"/>
        <c:crosses val="autoZero"/>
        <c:auto val="1"/>
        <c:lblAlgn val="ctr"/>
        <c:lblOffset val="100"/>
      </c:catAx>
      <c:valAx>
        <c:axId val="67461504"/>
        <c:scaling>
          <c:orientation val="minMax"/>
          <c:max val="30"/>
          <c:min val="10"/>
        </c:scaling>
        <c:axPos val="r"/>
        <c:title>
          <c:tx>
            <c:rich>
              <a:bodyPr rot="-5400000" vert="horz"/>
              <a:lstStyle/>
              <a:p>
                <a:pPr>
                  <a:defRPr/>
                </a:pPr>
                <a:r>
                  <a:rPr lang="en-US"/>
                  <a:t>Nº de Casos pro 100.000 hab.</a:t>
                </a:r>
              </a:p>
            </c:rich>
          </c:tx>
        </c:title>
        <c:numFmt formatCode="0.0" sourceLinked="1"/>
        <c:tickLblPos val="nextTo"/>
        <c:crossAx val="67459712"/>
        <c:crosses val="max"/>
        <c:crossBetween val="between"/>
        <c:majorUnit val="2.5"/>
      </c:valAx>
    </c:plotArea>
    <c:legend>
      <c:legendPos val="b"/>
    </c:legend>
    <c:plotVisOnly val="1"/>
    <c:dispBlanksAs val="gap"/>
  </c:chart>
  <c:txPr>
    <a:bodyPr/>
    <a:lstStyle/>
    <a:p>
      <a:pPr>
        <a:defRPr sz="1400"/>
      </a:pPr>
      <a:endParaRPr lang="pt-BR"/>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pt-BR"/>
  <c:chart>
    <c:title>
      <c:tx>
        <c:rich>
          <a:bodyPr/>
          <a:lstStyle/>
          <a:p>
            <a:pPr>
              <a:defRPr sz="2400"/>
            </a:pPr>
            <a:r>
              <a:rPr lang="pt-BR" sz="2400"/>
              <a:t>HEPATITE C</a:t>
            </a:r>
          </a:p>
        </c:rich>
      </c:tx>
    </c:title>
    <c:plotArea>
      <c:layout/>
      <c:barChart>
        <c:barDir val="col"/>
        <c:grouping val="clustered"/>
        <c:ser>
          <c:idx val="0"/>
          <c:order val="0"/>
          <c:tx>
            <c:strRef>
              <c:f>'HC FXET '!$A$19</c:f>
              <c:strCache>
                <c:ptCount val="1"/>
                <c:pt idx="0">
                  <c:v>Casos Confirmados</c:v>
                </c:pt>
              </c:strCache>
            </c:strRef>
          </c:tx>
          <c:cat>
            <c:numRef>
              <c:f>'HB FXET'!$B$18:$I$18</c:f>
              <c:numCache>
                <c:formatCode>General</c:formatCode>
                <c:ptCount val="8"/>
                <c:pt idx="0">
                  <c:v>2010</c:v>
                </c:pt>
                <c:pt idx="1">
                  <c:v>2011</c:v>
                </c:pt>
                <c:pt idx="2">
                  <c:v>2012</c:v>
                </c:pt>
                <c:pt idx="3">
                  <c:v>2013</c:v>
                </c:pt>
                <c:pt idx="4">
                  <c:v>2014</c:v>
                </c:pt>
                <c:pt idx="5">
                  <c:v>2015</c:v>
                </c:pt>
                <c:pt idx="6">
                  <c:v>2016</c:v>
                </c:pt>
                <c:pt idx="7">
                  <c:v>2017</c:v>
                </c:pt>
              </c:numCache>
            </c:numRef>
          </c:cat>
          <c:val>
            <c:numRef>
              <c:f>'HC FXET '!$B$19:$I$19</c:f>
              <c:numCache>
                <c:formatCode>General</c:formatCode>
                <c:ptCount val="8"/>
                <c:pt idx="0">
                  <c:v>597</c:v>
                </c:pt>
                <c:pt idx="1">
                  <c:v>800</c:v>
                </c:pt>
                <c:pt idx="2">
                  <c:v>720</c:v>
                </c:pt>
                <c:pt idx="3">
                  <c:v>671</c:v>
                </c:pt>
                <c:pt idx="4">
                  <c:v>686</c:v>
                </c:pt>
                <c:pt idx="5">
                  <c:v>1325</c:v>
                </c:pt>
                <c:pt idx="6">
                  <c:v>1181</c:v>
                </c:pt>
                <c:pt idx="7">
                  <c:v>862</c:v>
                </c:pt>
              </c:numCache>
            </c:numRef>
          </c:val>
        </c:ser>
        <c:gapWidth val="75"/>
        <c:axId val="70279552"/>
        <c:axId val="70281472"/>
      </c:barChart>
      <c:lineChart>
        <c:grouping val="standard"/>
        <c:ser>
          <c:idx val="1"/>
          <c:order val="1"/>
          <c:tx>
            <c:strRef>
              <c:f>'HC FXET '!$A$20</c:f>
              <c:strCache>
                <c:ptCount val="1"/>
                <c:pt idx="0">
                  <c:v>Taxa de Detectção</c:v>
                </c:pt>
              </c:strCache>
            </c:strRef>
          </c:tx>
          <c:spPr>
            <a:ln w="57150"/>
          </c:spPr>
          <c:marker>
            <c:symbol val="none"/>
          </c:marker>
          <c:cat>
            <c:numRef>
              <c:f>'HB FXET'!$B$18:$I$18</c:f>
              <c:numCache>
                <c:formatCode>General</c:formatCode>
                <c:ptCount val="8"/>
                <c:pt idx="0">
                  <c:v>2010</c:v>
                </c:pt>
                <c:pt idx="1">
                  <c:v>2011</c:v>
                </c:pt>
                <c:pt idx="2">
                  <c:v>2012</c:v>
                </c:pt>
                <c:pt idx="3">
                  <c:v>2013</c:v>
                </c:pt>
                <c:pt idx="4">
                  <c:v>2014</c:v>
                </c:pt>
                <c:pt idx="5">
                  <c:v>2015</c:v>
                </c:pt>
                <c:pt idx="6">
                  <c:v>2016</c:v>
                </c:pt>
                <c:pt idx="7">
                  <c:v>2017</c:v>
                </c:pt>
              </c:numCache>
            </c:numRef>
          </c:cat>
          <c:val>
            <c:numRef>
              <c:f>'HC FXET '!$B$20:$I$20</c:f>
              <c:numCache>
                <c:formatCode>0.0</c:formatCode>
                <c:ptCount val="8"/>
                <c:pt idx="0">
                  <c:v>9.3994758335855142</c:v>
                </c:pt>
                <c:pt idx="1">
                  <c:v>12.41039500891144</c:v>
                </c:pt>
                <c:pt idx="2">
                  <c:v>11.008171120796936</c:v>
                </c:pt>
                <c:pt idx="3">
                  <c:v>10.114174103071717</c:v>
                </c:pt>
                <c:pt idx="4">
                  <c:v>10.197486364206652</c:v>
                </c:pt>
                <c:pt idx="5">
                  <c:v>19.430460215949402</c:v>
                </c:pt>
                <c:pt idx="6">
                  <c:v>17.089804535179731</c:v>
                </c:pt>
                <c:pt idx="7">
                  <c:v>12.312243640733302</c:v>
                </c:pt>
              </c:numCache>
            </c:numRef>
          </c:val>
        </c:ser>
        <c:marker val="1"/>
        <c:axId val="70295936"/>
        <c:axId val="70297472"/>
      </c:lineChart>
      <c:catAx>
        <c:axId val="70279552"/>
        <c:scaling>
          <c:orientation val="minMax"/>
        </c:scaling>
        <c:axPos val="b"/>
        <c:title>
          <c:tx>
            <c:rich>
              <a:bodyPr/>
              <a:lstStyle/>
              <a:p>
                <a:pPr>
                  <a:defRPr/>
                </a:pPr>
                <a:r>
                  <a:rPr lang="en-US"/>
                  <a:t>ANO</a:t>
                </a:r>
              </a:p>
            </c:rich>
          </c:tx>
        </c:title>
        <c:numFmt formatCode="General" sourceLinked="1"/>
        <c:majorTickMark val="none"/>
        <c:tickLblPos val="nextTo"/>
        <c:crossAx val="70281472"/>
        <c:crosses val="autoZero"/>
        <c:auto val="1"/>
        <c:lblAlgn val="ctr"/>
        <c:lblOffset val="100"/>
      </c:catAx>
      <c:valAx>
        <c:axId val="70281472"/>
        <c:scaling>
          <c:orientation val="minMax"/>
        </c:scaling>
        <c:axPos val="l"/>
        <c:majorGridlines/>
        <c:title>
          <c:tx>
            <c:rich>
              <a:bodyPr rot="-5400000" vert="horz"/>
              <a:lstStyle/>
              <a:p>
                <a:pPr>
                  <a:defRPr/>
                </a:pPr>
                <a:r>
                  <a:rPr lang="en-US"/>
                  <a:t>Nº de Casos</a:t>
                </a:r>
              </a:p>
            </c:rich>
          </c:tx>
        </c:title>
        <c:numFmt formatCode="General" sourceLinked="1"/>
        <c:majorTickMark val="none"/>
        <c:tickLblPos val="nextTo"/>
        <c:spPr>
          <a:ln w="9525">
            <a:noFill/>
          </a:ln>
        </c:spPr>
        <c:crossAx val="70279552"/>
        <c:crosses val="autoZero"/>
        <c:crossBetween val="between"/>
      </c:valAx>
      <c:catAx>
        <c:axId val="70295936"/>
        <c:scaling>
          <c:orientation val="minMax"/>
        </c:scaling>
        <c:delete val="1"/>
        <c:axPos val="b"/>
        <c:numFmt formatCode="General" sourceLinked="1"/>
        <c:tickLblPos val="none"/>
        <c:crossAx val="70297472"/>
        <c:crosses val="autoZero"/>
        <c:auto val="1"/>
        <c:lblAlgn val="ctr"/>
        <c:lblOffset val="100"/>
      </c:catAx>
      <c:valAx>
        <c:axId val="70297472"/>
        <c:scaling>
          <c:orientation val="minMax"/>
          <c:max val="20"/>
          <c:min val="5"/>
        </c:scaling>
        <c:axPos val="r"/>
        <c:title>
          <c:tx>
            <c:rich>
              <a:bodyPr rot="-5400000" vert="horz"/>
              <a:lstStyle/>
              <a:p>
                <a:pPr>
                  <a:defRPr/>
                </a:pPr>
                <a:r>
                  <a:rPr lang="en-US"/>
                  <a:t>Nº de Casos pro 100.000 hab.</a:t>
                </a:r>
              </a:p>
            </c:rich>
          </c:tx>
        </c:title>
        <c:numFmt formatCode="0.0" sourceLinked="1"/>
        <c:tickLblPos val="nextTo"/>
        <c:crossAx val="70295936"/>
        <c:crosses val="max"/>
        <c:crossBetween val="between"/>
        <c:majorUnit val="2.5"/>
      </c:valAx>
    </c:plotArea>
    <c:legend>
      <c:legendPos val="b"/>
    </c:legend>
    <c:plotVisOnly val="1"/>
    <c:dispBlanksAs val="gap"/>
  </c:chart>
  <c:txPr>
    <a:bodyPr/>
    <a:lstStyle/>
    <a:p>
      <a:pPr>
        <a:defRPr sz="1400"/>
      </a:pPr>
      <a:endParaRPr lang="pt-BR"/>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pt-BR"/>
  <c:chart>
    <c:autoTitleDeleted val="1"/>
    <c:plotArea>
      <c:layout/>
      <c:barChart>
        <c:barDir val="col"/>
        <c:grouping val="clustered"/>
        <c:ser>
          <c:idx val="0"/>
          <c:order val="0"/>
          <c:tx>
            <c:strRef>
              <c:f>Plan1!$A$29</c:f>
              <c:strCache>
                <c:ptCount val="1"/>
                <c:pt idx="0">
                  <c:v>Taxa de Cura</c:v>
                </c:pt>
              </c:strCache>
            </c:strRef>
          </c:tx>
          <c:cat>
            <c:numRef>
              <c:f>Plan1!$B$28:$I$28</c:f>
              <c:numCache>
                <c:formatCode>General</c:formatCode>
                <c:ptCount val="8"/>
                <c:pt idx="0">
                  <c:v>2010</c:v>
                </c:pt>
                <c:pt idx="1">
                  <c:v>2011</c:v>
                </c:pt>
                <c:pt idx="2">
                  <c:v>2012</c:v>
                </c:pt>
                <c:pt idx="3">
                  <c:v>2013</c:v>
                </c:pt>
                <c:pt idx="4">
                  <c:v>2014</c:v>
                </c:pt>
                <c:pt idx="5">
                  <c:v>2015</c:v>
                </c:pt>
                <c:pt idx="6">
                  <c:v>2016</c:v>
                </c:pt>
                <c:pt idx="7">
                  <c:v>2017</c:v>
                </c:pt>
              </c:numCache>
            </c:numRef>
          </c:cat>
          <c:val>
            <c:numRef>
              <c:f>Plan1!$B$29:$I$29</c:f>
              <c:numCache>
                <c:formatCode>0.0</c:formatCode>
                <c:ptCount val="8"/>
                <c:pt idx="0">
                  <c:v>80.942622950819697</c:v>
                </c:pt>
                <c:pt idx="1">
                  <c:v>79.48186528497412</c:v>
                </c:pt>
                <c:pt idx="2">
                  <c:v>77.866400797607184</c:v>
                </c:pt>
                <c:pt idx="3">
                  <c:v>80.422794117647058</c:v>
                </c:pt>
                <c:pt idx="4">
                  <c:v>75.957854406130267</c:v>
                </c:pt>
                <c:pt idx="5">
                  <c:v>74.063926940639263</c:v>
                </c:pt>
                <c:pt idx="6">
                  <c:v>66.488888888888837</c:v>
                </c:pt>
                <c:pt idx="7">
                  <c:v>30.054151624548744</c:v>
                </c:pt>
              </c:numCache>
            </c:numRef>
          </c:val>
        </c:ser>
        <c:gapWidth val="75"/>
        <c:axId val="70301952"/>
        <c:axId val="70226688"/>
      </c:barChart>
      <c:catAx>
        <c:axId val="70301952"/>
        <c:scaling>
          <c:orientation val="minMax"/>
        </c:scaling>
        <c:axPos val="b"/>
        <c:title>
          <c:tx>
            <c:rich>
              <a:bodyPr/>
              <a:lstStyle/>
              <a:p>
                <a:pPr>
                  <a:defRPr/>
                </a:pPr>
                <a:r>
                  <a:rPr lang="en-US"/>
                  <a:t>ANO</a:t>
                </a:r>
              </a:p>
            </c:rich>
          </c:tx>
        </c:title>
        <c:numFmt formatCode="General" sourceLinked="1"/>
        <c:majorTickMark val="none"/>
        <c:tickLblPos val="nextTo"/>
        <c:crossAx val="70226688"/>
        <c:crosses val="autoZero"/>
        <c:auto val="1"/>
        <c:lblAlgn val="ctr"/>
        <c:lblOffset val="100"/>
      </c:catAx>
      <c:valAx>
        <c:axId val="70226688"/>
        <c:scaling>
          <c:orientation val="minMax"/>
        </c:scaling>
        <c:axPos val="l"/>
        <c:majorGridlines/>
        <c:title>
          <c:tx>
            <c:rich>
              <a:bodyPr rot="-5400000" vert="horz"/>
              <a:lstStyle/>
              <a:p>
                <a:pPr>
                  <a:defRPr/>
                </a:pPr>
                <a:r>
                  <a:rPr lang="en-US" dirty="0" smtClean="0"/>
                  <a:t>% de </a:t>
                </a:r>
                <a:r>
                  <a:rPr lang="en-US" dirty="0" err="1" smtClean="0"/>
                  <a:t>Cura</a:t>
                </a:r>
                <a:endParaRPr lang="en-US" dirty="0"/>
              </a:p>
            </c:rich>
          </c:tx>
        </c:title>
        <c:numFmt formatCode="0.0" sourceLinked="1"/>
        <c:majorTickMark val="none"/>
        <c:tickLblPos val="nextTo"/>
        <c:spPr>
          <a:ln w="9525">
            <a:noFill/>
          </a:ln>
        </c:spPr>
        <c:crossAx val="70301952"/>
        <c:crosses val="autoZero"/>
        <c:crossBetween val="between"/>
      </c:valAx>
    </c:plotArea>
    <c:plotVisOnly val="1"/>
    <c:dispBlanksAs val="gap"/>
  </c:chart>
  <c:txPr>
    <a:bodyPr/>
    <a:lstStyle/>
    <a:p>
      <a:pPr>
        <a:defRPr sz="1400"/>
      </a:pPr>
      <a:endParaRPr lang="pt-BR"/>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pt-BR"/>
  <c:chart>
    <c:title>
      <c:tx>
        <c:rich>
          <a:bodyPr rot="0"/>
          <a:lstStyle/>
          <a:p>
            <a:pPr>
              <a:defRPr sz="2400" b="1" strike="noStrike" spc="-1">
                <a:solidFill>
                  <a:srgbClr val="002060"/>
                </a:solidFill>
                <a:uFill>
                  <a:solidFill>
                    <a:srgbClr val="FFFFFF"/>
                  </a:solidFill>
                </a:uFill>
                <a:latin typeface="Arial"/>
                <a:ea typeface="DejaVu Sans"/>
              </a:defRPr>
            </a:pPr>
            <a:r>
              <a:rPr lang="pt-BR" sz="2400" b="1" strike="noStrike" spc="-1">
                <a:solidFill>
                  <a:srgbClr val="002060"/>
                </a:solidFill>
                <a:uFill>
                  <a:solidFill>
                    <a:srgbClr val="FFFFFF"/>
                  </a:solidFill>
                </a:uFill>
                <a:latin typeface="Arial"/>
                <a:ea typeface="DejaVu Sans"/>
              </a:rPr>
              <a:t>Número de teleconsultorias realizadas no período de 2015 a 2017</a:t>
            </a:r>
          </a:p>
        </c:rich>
      </c:tx>
    </c:title>
    <c:view3D>
      <c:rAngAx val="1"/>
    </c:view3D>
    <c:floor>
      <c:spPr>
        <a:noFill/>
        <a:ln w="9360">
          <a:noFill/>
        </a:ln>
      </c:spPr>
    </c:floor>
    <c:backWall>
      <c:spPr>
        <a:noFill/>
        <a:ln w="9360">
          <a:noFill/>
        </a:ln>
      </c:spPr>
    </c:backWall>
    <c:plotArea>
      <c:layout/>
      <c:bar3DChart>
        <c:barDir val="col"/>
        <c:grouping val="clustered"/>
        <c:ser>
          <c:idx val="0"/>
          <c:order val="0"/>
          <c:tx>
            <c:strRef>
              <c:f>label 0</c:f>
              <c:strCache>
                <c:ptCount val="1"/>
                <c:pt idx="0">
                  <c:v>Teleconsultorias</c:v>
                </c:pt>
              </c:strCache>
            </c:strRef>
          </c:tx>
          <c:spPr>
            <a:solidFill>
              <a:srgbClr val="92D050"/>
            </a:solidFill>
            <a:ln>
              <a:noFill/>
            </a:ln>
          </c:spPr>
          <c:dLbls>
            <c:spPr>
              <a:noFill/>
              <a:ln>
                <a:noFill/>
              </a:ln>
              <a:effectLst/>
            </c:spPr>
            <c:showVal val="1"/>
            <c:showBubbleSize val="1"/>
            <c:extLst>
              <c:ext xmlns:c15="http://schemas.microsoft.com/office/drawing/2012/chart" uri="{CE6537A1-D6FC-4f65-9D91-7224C49458BB}">
                <c15:showLeaderLines val="0"/>
              </c:ext>
            </c:extLst>
          </c:dLbls>
          <c:cat>
            <c:strRef>
              <c:f>categories</c:f>
              <c:strCache>
                <c:ptCount val="3"/>
                <c:pt idx="0">
                  <c:v>2015</c:v>
                </c:pt>
                <c:pt idx="1">
                  <c:v>2016</c:v>
                </c:pt>
                <c:pt idx="2">
                  <c:v>2017</c:v>
                </c:pt>
              </c:strCache>
            </c:strRef>
          </c:cat>
          <c:val>
            <c:numRef>
              <c:f>0</c:f>
              <c:numCache>
                <c:formatCode>General</c:formatCode>
                <c:ptCount val="3"/>
                <c:pt idx="0">
                  <c:v>4479</c:v>
                </c:pt>
                <c:pt idx="1">
                  <c:v>15122</c:v>
                </c:pt>
                <c:pt idx="2">
                  <c:v>21564</c:v>
                </c:pt>
              </c:numCache>
            </c:numRef>
          </c:val>
        </c:ser>
        <c:gapWidth val="75"/>
        <c:shape val="box"/>
        <c:axId val="93838720"/>
        <c:axId val="118707328"/>
        <c:axId val="0"/>
      </c:bar3DChart>
      <c:catAx>
        <c:axId val="93838720"/>
        <c:scaling>
          <c:orientation val="minMax"/>
        </c:scaling>
        <c:axPos val="b"/>
        <c:numFmt formatCode="General" sourceLinked="1"/>
        <c:majorTickMark val="none"/>
        <c:tickLblPos val="nextTo"/>
        <c:spPr>
          <a:ln w="9360">
            <a:noFill/>
          </a:ln>
        </c:spPr>
        <c:txPr>
          <a:bodyPr/>
          <a:lstStyle/>
          <a:p>
            <a:pPr>
              <a:defRPr sz="1400" b="1" strike="noStrike" spc="-1">
                <a:solidFill>
                  <a:srgbClr val="000000"/>
                </a:solidFill>
                <a:uFill>
                  <a:solidFill>
                    <a:srgbClr val="FFFFFF"/>
                  </a:solidFill>
                </a:uFill>
                <a:latin typeface="Arial"/>
                <a:ea typeface="DejaVu Sans"/>
              </a:defRPr>
            </a:pPr>
            <a:endParaRPr lang="pt-BR"/>
          </a:p>
        </c:txPr>
        <c:crossAx val="118707328"/>
        <c:crosses val="autoZero"/>
        <c:auto val="1"/>
        <c:lblAlgn val="ctr"/>
        <c:lblOffset val="100"/>
        <c:noMultiLvlLbl val="1"/>
      </c:catAx>
      <c:valAx>
        <c:axId val="118707328"/>
        <c:scaling>
          <c:orientation val="minMax"/>
        </c:scaling>
        <c:axPos val="l"/>
        <c:majorGridlines>
          <c:spPr>
            <a:ln w="9360">
              <a:solidFill>
                <a:srgbClr val="D9D9D9"/>
              </a:solidFill>
              <a:round/>
            </a:ln>
          </c:spPr>
        </c:majorGridlines>
        <c:numFmt formatCode="General" sourceLinked="0"/>
        <c:majorTickMark val="none"/>
        <c:tickLblPos val="nextTo"/>
        <c:spPr>
          <a:ln w="9360">
            <a:noFill/>
          </a:ln>
        </c:spPr>
        <c:txPr>
          <a:bodyPr/>
          <a:lstStyle/>
          <a:p>
            <a:pPr>
              <a:defRPr sz="1200" b="0" strike="noStrike" spc="-1">
                <a:solidFill>
                  <a:srgbClr val="595959"/>
                </a:solidFill>
                <a:uFill>
                  <a:solidFill>
                    <a:srgbClr val="FFFFFF"/>
                  </a:solidFill>
                </a:uFill>
                <a:latin typeface="Arial"/>
                <a:ea typeface="DejaVu Sans"/>
              </a:defRPr>
            </a:pPr>
            <a:endParaRPr lang="pt-BR"/>
          </a:p>
        </c:txPr>
        <c:crossAx val="93838720"/>
        <c:crosses val="autoZero"/>
        <c:crossBetween val="between"/>
      </c:valAx>
      <c:spPr>
        <a:noFill/>
        <a:ln w="9360">
          <a:noFill/>
        </a:ln>
      </c:spPr>
    </c:plotArea>
    <c:plotVisOnly val="1"/>
    <c:dispBlanksAs val="gap"/>
    <c:showDLblsOverMax val="1"/>
  </c:chart>
  <c:spPr>
    <a:noFill/>
    <a:ln>
      <a:noFill/>
    </a:ln>
  </c:spPr>
</c:chartSpace>
</file>

<file path=ppt/charts/chart8.xml><?xml version="1.0" encoding="utf-8"?>
<c:chartSpace xmlns:c="http://schemas.openxmlformats.org/drawingml/2006/chart" xmlns:a="http://schemas.openxmlformats.org/drawingml/2006/main" xmlns:r="http://schemas.openxmlformats.org/officeDocument/2006/relationships">
  <c:lang val="pt-BR"/>
  <c:style val="6"/>
  <c:chart>
    <c:autoTitleDeleted val="1"/>
    <c:plotArea>
      <c:layout>
        <c:manualLayout>
          <c:layoutTarget val="inner"/>
          <c:xMode val="edge"/>
          <c:yMode val="edge"/>
          <c:x val="3.3592606496733075E-2"/>
          <c:y val="0"/>
          <c:w val="0.7800694300911537"/>
          <c:h val="0.8902007850788165"/>
        </c:manualLayout>
      </c:layout>
      <c:lineChart>
        <c:grouping val="stacked"/>
        <c:ser>
          <c:idx val="0"/>
          <c:order val="0"/>
          <c:tx>
            <c:strRef>
              <c:f>Plan1!$B$1</c:f>
              <c:strCache>
                <c:ptCount val="1"/>
                <c:pt idx="0">
                  <c:v>Série 1</c:v>
                </c:pt>
              </c:strCache>
            </c:strRef>
          </c:tx>
          <c:dLbls>
            <c:dLbl>
              <c:idx val="6"/>
              <c:tx>
                <c:rich>
                  <a:bodyPr/>
                  <a:lstStyle/>
                  <a:p>
                    <a:r>
                      <a:rPr lang="en-US" smtClean="0"/>
                      <a:t>8897</a:t>
                    </a:r>
                    <a:endParaRPr lang="en-US" dirty="0"/>
                  </a:p>
                </c:rich>
              </c:tx>
              <c:showVal val="1"/>
              <c:extLst>
                <c:ext xmlns:c15="http://schemas.microsoft.com/office/drawing/2012/chart" uri="{CE6537A1-D6FC-4f65-9D91-7224C49458BB}"/>
              </c:extLst>
            </c:dLbl>
            <c:dLbl>
              <c:idx val="7"/>
              <c:tx>
                <c:rich>
                  <a:bodyPr/>
                  <a:lstStyle/>
                  <a:p>
                    <a:r>
                      <a:rPr lang="en-US" smtClean="0"/>
                      <a:t>8642</a:t>
                    </a:r>
                    <a:endParaRPr lang="en-US"/>
                  </a:p>
                </c:rich>
              </c:tx>
              <c:showVal val="1"/>
              <c:extLst>
                <c:ext xmlns:c15="http://schemas.microsoft.com/office/drawing/2012/chart" uri="{CE6537A1-D6FC-4f65-9D91-7224C49458BB}"/>
              </c:extLst>
            </c:dLbl>
            <c:spPr>
              <a:noFill/>
              <a:ln>
                <a:noFill/>
              </a:ln>
              <a:effectLst/>
            </c:spPr>
            <c:txPr>
              <a:bodyPr/>
              <a:lstStyle/>
              <a:p>
                <a:pPr>
                  <a:defRPr b="1">
                    <a:solidFill>
                      <a:srgbClr val="60AAC4"/>
                    </a:solidFill>
                  </a:defRPr>
                </a:pPr>
                <a:endParaRPr lang="pt-BR"/>
              </a:p>
            </c:txPr>
            <c:showVal val="1"/>
            <c:extLst>
              <c:ext xmlns:c15="http://schemas.microsoft.com/office/drawing/2012/chart" uri="{CE6537A1-D6FC-4f65-9D91-7224C49458BB}">
                <c15:showLeaderLines val="0"/>
              </c:ext>
            </c:extLst>
          </c:dLbls>
          <c:cat>
            <c:numRef>
              <c:f>Plan1!$A$2:$A$9</c:f>
              <c:numCache>
                <c:formatCode>General</c:formatCode>
                <c:ptCount val="8"/>
                <c:pt idx="0">
                  <c:v>2010</c:v>
                </c:pt>
                <c:pt idx="1">
                  <c:v>2011</c:v>
                </c:pt>
                <c:pt idx="2">
                  <c:v>2012</c:v>
                </c:pt>
                <c:pt idx="3">
                  <c:v>2013</c:v>
                </c:pt>
                <c:pt idx="4">
                  <c:v>2014</c:v>
                </c:pt>
                <c:pt idx="5">
                  <c:v>2015</c:v>
                </c:pt>
                <c:pt idx="6">
                  <c:v>2016</c:v>
                </c:pt>
                <c:pt idx="7">
                  <c:v>2017</c:v>
                </c:pt>
              </c:numCache>
            </c:numRef>
          </c:cat>
          <c:val>
            <c:numRef>
              <c:f>Plan1!$B$2:$B$9</c:f>
              <c:numCache>
                <c:formatCode>0</c:formatCode>
                <c:ptCount val="8"/>
                <c:pt idx="0">
                  <c:v>3393</c:v>
                </c:pt>
                <c:pt idx="1">
                  <c:v>4150</c:v>
                </c:pt>
                <c:pt idx="2">
                  <c:v>5476</c:v>
                </c:pt>
                <c:pt idx="3">
                  <c:v>6891</c:v>
                </c:pt>
                <c:pt idx="4">
                  <c:v>7200</c:v>
                </c:pt>
                <c:pt idx="5">
                  <c:v>9867</c:v>
                </c:pt>
                <c:pt idx="6">
                  <c:v>7412</c:v>
                </c:pt>
                <c:pt idx="7">
                  <c:v>4705</c:v>
                </c:pt>
              </c:numCache>
            </c:numRef>
          </c:val>
        </c:ser>
        <c:marker val="1"/>
        <c:axId val="119865728"/>
        <c:axId val="119867264"/>
      </c:lineChart>
      <c:catAx>
        <c:axId val="119865728"/>
        <c:scaling>
          <c:orientation val="minMax"/>
        </c:scaling>
        <c:axPos val="b"/>
        <c:numFmt formatCode="General" sourceLinked="0"/>
        <c:tickLblPos val="nextTo"/>
        <c:crossAx val="119867264"/>
        <c:crosses val="autoZero"/>
        <c:auto val="1"/>
        <c:lblAlgn val="ctr"/>
        <c:lblOffset val="100"/>
      </c:catAx>
      <c:valAx>
        <c:axId val="119867264"/>
        <c:scaling>
          <c:orientation val="minMax"/>
        </c:scaling>
        <c:delete val="1"/>
        <c:axPos val="l"/>
        <c:numFmt formatCode="0" sourceLinked="1"/>
        <c:tickLblPos val="none"/>
        <c:crossAx val="119865728"/>
        <c:crosses val="autoZero"/>
        <c:crossBetween val="between"/>
      </c:valAx>
    </c:plotArea>
    <c:legend>
      <c:legendPos val="r"/>
      <c:layout>
        <c:manualLayout>
          <c:xMode val="edge"/>
          <c:yMode val="edge"/>
          <c:x val="0.9407721025869672"/>
          <c:y val="0.96577015345283856"/>
          <c:w val="5.9227897413032755E-2"/>
          <c:h val="3.4229846547165356E-2"/>
        </c:manualLayout>
      </c:layout>
    </c:legend>
    <c:plotVisOnly val="1"/>
    <c:dispBlanksAs val="zero"/>
  </c:chart>
  <c:txPr>
    <a:bodyPr/>
    <a:lstStyle/>
    <a:p>
      <a:pPr>
        <a:defRPr sz="1800"/>
      </a:pPr>
      <a:endParaRPr lang="pt-BR"/>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pt-BR"/>
  <c:chart>
    <c:autoTitleDeleted val="1"/>
    <c:plotArea>
      <c:layout>
        <c:manualLayout>
          <c:layoutTarget val="inner"/>
          <c:xMode val="edge"/>
          <c:yMode val="edge"/>
          <c:x val="8.3591333816561544E-2"/>
          <c:y val="3.0812324929972011E-2"/>
          <c:w val="0.69078611232010023"/>
          <c:h val="0.8420913562275365"/>
        </c:manualLayout>
      </c:layout>
      <c:barChart>
        <c:barDir val="col"/>
        <c:grouping val="clustered"/>
        <c:ser>
          <c:idx val="0"/>
          <c:order val="0"/>
          <c:tx>
            <c:strRef>
              <c:f>Plan1!$B$1</c:f>
              <c:strCache>
                <c:ptCount val="1"/>
                <c:pt idx="0">
                  <c:v>Série 1</c:v>
                </c:pt>
              </c:strCache>
            </c:strRef>
          </c:tx>
          <c:spPr>
            <a:solidFill>
              <a:schemeClr val="tx2">
                <a:lumMod val="60000"/>
                <a:lumOff val="40000"/>
              </a:schemeClr>
            </a:solidFill>
            <a:ln>
              <a:solidFill>
                <a:schemeClr val="tx2">
                  <a:lumMod val="60000"/>
                  <a:lumOff val="40000"/>
                </a:schemeClr>
              </a:solidFill>
            </a:ln>
            <a:effectLst>
              <a:outerShdw blurRad="50800" dist="12700" dir="2700000" algn="tl" rotWithShape="0">
                <a:prstClr val="black">
                  <a:alpha val="40000"/>
                </a:prstClr>
              </a:outerShdw>
            </a:effectLst>
          </c:spPr>
          <c:dPt>
            <c:idx val="0"/>
            <c:spPr>
              <a:solidFill>
                <a:schemeClr val="tx2">
                  <a:lumMod val="60000"/>
                  <a:lumOff val="40000"/>
                </a:schemeClr>
              </a:solidFill>
              <a:ln>
                <a:solidFill>
                  <a:schemeClr val="tx2">
                    <a:lumMod val="60000"/>
                    <a:lumOff val="40000"/>
                  </a:schemeClr>
                </a:solidFill>
              </a:ln>
            </c:spPr>
          </c:dPt>
          <c:dPt>
            <c:idx val="1"/>
            <c:spPr>
              <a:solidFill>
                <a:schemeClr val="tx2">
                  <a:lumMod val="60000"/>
                  <a:lumOff val="40000"/>
                </a:schemeClr>
              </a:solidFill>
              <a:ln>
                <a:solidFill>
                  <a:schemeClr val="tx2">
                    <a:lumMod val="60000"/>
                    <a:lumOff val="40000"/>
                  </a:schemeClr>
                </a:solidFill>
              </a:ln>
            </c:spPr>
          </c:dPt>
          <c:dPt>
            <c:idx val="2"/>
            <c:spPr>
              <a:solidFill>
                <a:schemeClr val="tx2">
                  <a:lumMod val="60000"/>
                  <a:lumOff val="40000"/>
                </a:schemeClr>
              </a:solidFill>
              <a:ln>
                <a:solidFill>
                  <a:schemeClr val="tx2">
                    <a:lumMod val="60000"/>
                    <a:lumOff val="40000"/>
                  </a:schemeClr>
                </a:solidFill>
              </a:ln>
            </c:spPr>
          </c:dPt>
          <c:dPt>
            <c:idx val="3"/>
            <c:spPr>
              <a:solidFill>
                <a:schemeClr val="tx2">
                  <a:lumMod val="60000"/>
                  <a:lumOff val="40000"/>
                </a:schemeClr>
              </a:solidFill>
              <a:ln>
                <a:solidFill>
                  <a:schemeClr val="tx2">
                    <a:lumMod val="60000"/>
                    <a:lumOff val="40000"/>
                  </a:schemeClr>
                </a:solidFill>
              </a:ln>
            </c:spPr>
          </c:dPt>
          <c:dPt>
            <c:idx val="4"/>
            <c:spPr>
              <a:solidFill>
                <a:schemeClr val="tx2">
                  <a:lumMod val="60000"/>
                  <a:lumOff val="40000"/>
                </a:schemeClr>
              </a:solidFill>
              <a:ln>
                <a:solidFill>
                  <a:schemeClr val="tx2">
                    <a:lumMod val="60000"/>
                    <a:lumOff val="40000"/>
                  </a:schemeClr>
                </a:solidFill>
              </a:ln>
            </c:spPr>
          </c:dPt>
          <c:dPt>
            <c:idx val="5"/>
            <c:spPr>
              <a:solidFill>
                <a:schemeClr val="tx2">
                  <a:lumMod val="60000"/>
                  <a:lumOff val="40000"/>
                </a:schemeClr>
              </a:solidFill>
              <a:ln>
                <a:solidFill>
                  <a:schemeClr val="tx2">
                    <a:lumMod val="60000"/>
                    <a:lumOff val="40000"/>
                  </a:schemeClr>
                </a:solidFill>
              </a:ln>
            </c:spPr>
          </c:dPt>
          <c:dPt>
            <c:idx val="6"/>
            <c:spPr>
              <a:solidFill>
                <a:schemeClr val="tx2">
                  <a:lumMod val="60000"/>
                  <a:lumOff val="40000"/>
                </a:schemeClr>
              </a:solidFill>
              <a:ln>
                <a:solidFill>
                  <a:schemeClr val="tx2">
                    <a:lumMod val="60000"/>
                    <a:lumOff val="40000"/>
                  </a:schemeClr>
                </a:solidFill>
              </a:ln>
            </c:spPr>
          </c:dPt>
          <c:dLbls>
            <c:dLbl>
              <c:idx val="7"/>
              <c:tx>
                <c:rich>
                  <a:bodyPr/>
                  <a:lstStyle/>
                  <a:p>
                    <a:r>
                      <a:rPr lang="en-US" dirty="0" smtClean="0"/>
                      <a:t>127</a:t>
                    </a:r>
                    <a:endParaRPr lang="en-US" dirty="0"/>
                  </a:p>
                </c:rich>
              </c:tx>
              <c:showVal val="1"/>
              <c:extLst>
                <c:ext xmlns:c15="http://schemas.microsoft.com/office/drawing/2012/chart" uri="{CE6537A1-D6FC-4f65-9D91-7224C49458BB}"/>
              </c:extLst>
            </c:dLbl>
            <c:spPr>
              <a:noFill/>
              <a:ln>
                <a:noFill/>
              </a:ln>
              <a:effectLst/>
            </c:spPr>
            <c:txPr>
              <a:bodyPr/>
              <a:lstStyle/>
              <a:p>
                <a:pPr>
                  <a:defRPr sz="1800" b="1" i="1">
                    <a:solidFill>
                      <a:srgbClr val="5DA7AF"/>
                    </a:solidFill>
                  </a:defRPr>
                </a:pPr>
                <a:endParaRPr lang="pt-BR"/>
              </a:p>
            </c:txPr>
            <c:showVal val="1"/>
            <c:extLst>
              <c:ext xmlns:c15="http://schemas.microsoft.com/office/drawing/2012/chart" uri="{CE6537A1-D6FC-4f65-9D91-7224C49458BB}">
                <c15:showLeaderLines val="0"/>
              </c:ext>
            </c:extLst>
          </c:dLbls>
          <c:cat>
            <c:numRef>
              <c:f>Plan1!$A$2:$A$9</c:f>
              <c:numCache>
                <c:formatCode>General</c:formatCode>
                <c:ptCount val="8"/>
                <c:pt idx="0">
                  <c:v>2010</c:v>
                </c:pt>
                <c:pt idx="1">
                  <c:v>2011</c:v>
                </c:pt>
                <c:pt idx="2">
                  <c:v>2012</c:v>
                </c:pt>
                <c:pt idx="3">
                  <c:v>2013</c:v>
                </c:pt>
                <c:pt idx="4">
                  <c:v>2014</c:v>
                </c:pt>
                <c:pt idx="5">
                  <c:v>2015</c:v>
                </c:pt>
                <c:pt idx="6">
                  <c:v>2016</c:v>
                </c:pt>
                <c:pt idx="7">
                  <c:v>2017</c:v>
                </c:pt>
              </c:numCache>
            </c:numRef>
          </c:cat>
          <c:val>
            <c:numRef>
              <c:f>Plan1!$B$2:$B$9</c:f>
              <c:numCache>
                <c:formatCode>0</c:formatCode>
                <c:ptCount val="8"/>
                <c:pt idx="0">
                  <c:v>107</c:v>
                </c:pt>
                <c:pt idx="1">
                  <c:v>106</c:v>
                </c:pt>
                <c:pt idx="2">
                  <c:v>104</c:v>
                </c:pt>
                <c:pt idx="3">
                  <c:v>138</c:v>
                </c:pt>
                <c:pt idx="4">
                  <c:v>151</c:v>
                </c:pt>
                <c:pt idx="5">
                  <c:v>150</c:v>
                </c:pt>
                <c:pt idx="6">
                  <c:v>114</c:v>
                </c:pt>
                <c:pt idx="7">
                  <c:v>127</c:v>
                </c:pt>
              </c:numCache>
            </c:numRef>
          </c:val>
        </c:ser>
        <c:gapWidth val="204"/>
        <c:axId val="119825152"/>
        <c:axId val="119826688"/>
      </c:barChart>
      <c:catAx>
        <c:axId val="119825152"/>
        <c:scaling>
          <c:orientation val="minMax"/>
        </c:scaling>
        <c:axPos val="b"/>
        <c:numFmt formatCode="General" sourceLinked="0"/>
        <c:tickLblPos val="nextTo"/>
        <c:spPr>
          <a:ln w="28575">
            <a:solidFill>
              <a:schemeClr val="bg1">
                <a:lumMod val="75000"/>
              </a:schemeClr>
            </a:solidFill>
          </a:ln>
        </c:spPr>
        <c:txPr>
          <a:bodyPr/>
          <a:lstStyle/>
          <a:p>
            <a:pPr>
              <a:defRPr sz="1600" b="1" i="1" u="none">
                <a:solidFill>
                  <a:srgbClr val="60AAC4"/>
                </a:solidFill>
              </a:defRPr>
            </a:pPr>
            <a:endParaRPr lang="pt-BR"/>
          </a:p>
        </c:txPr>
        <c:crossAx val="119826688"/>
        <c:crosses val="autoZero"/>
        <c:auto val="1"/>
        <c:lblAlgn val="ctr"/>
        <c:lblOffset val="100"/>
      </c:catAx>
      <c:valAx>
        <c:axId val="119826688"/>
        <c:scaling>
          <c:orientation val="minMax"/>
        </c:scaling>
        <c:delete val="1"/>
        <c:axPos val="l"/>
        <c:numFmt formatCode="0" sourceLinked="1"/>
        <c:tickLblPos val="none"/>
        <c:crossAx val="119825152"/>
        <c:crosses val="autoZero"/>
        <c:crossBetween val="between"/>
      </c:valAx>
      <c:spPr>
        <a:noFill/>
        <a:ln w="25400">
          <a:noFill/>
        </a:ln>
      </c:spPr>
    </c:plotArea>
    <c:legend>
      <c:legendPos val="r"/>
      <c:spPr>
        <a:solidFill>
          <a:schemeClr val="bg1"/>
        </a:solidFill>
        <a:effectLst>
          <a:outerShdw blurRad="50800" dist="38100" dir="2700000" algn="tl" rotWithShape="0">
            <a:prstClr val="black">
              <a:alpha val="40000"/>
            </a:prstClr>
          </a:outerShdw>
        </a:effectLst>
      </c:spPr>
      <c:txPr>
        <a:bodyPr/>
        <a:lstStyle/>
        <a:p>
          <a:pPr>
            <a:defRPr sz="1400" i="1"/>
          </a:pPr>
          <a:endParaRPr lang="pt-BR"/>
        </a:p>
      </c:txPr>
    </c:legend>
    <c:plotVisOnly val="1"/>
    <c:dispBlanksAs val="gap"/>
  </c:chart>
  <c:txPr>
    <a:bodyPr/>
    <a:lstStyle/>
    <a:p>
      <a:pPr>
        <a:defRPr sz="1800"/>
      </a:pPr>
      <a:endParaRPr lang="pt-BR"/>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7" name="PlaceHolder 1"/>
          <p:cNvSpPr>
            <a:spLocks noGrp="1"/>
          </p:cNvSpPr>
          <p:nvPr>
            <p:ph type="body"/>
          </p:nvPr>
        </p:nvSpPr>
        <p:spPr>
          <a:xfrm>
            <a:off x="756000" y="5078520"/>
            <a:ext cx="6047640" cy="4811040"/>
          </a:xfrm>
          <a:prstGeom prst="rect">
            <a:avLst/>
          </a:prstGeom>
        </p:spPr>
        <p:txBody>
          <a:bodyPr lIns="0" tIns="0" rIns="0" bIns="0"/>
          <a:lstStyle/>
          <a:p>
            <a:r>
              <a:rPr lang="pt-BR" sz="2000" b="0" strike="noStrike" spc="-1">
                <a:solidFill>
                  <a:srgbClr val="000000"/>
                </a:solidFill>
                <a:uFill>
                  <a:solidFill>
                    <a:srgbClr val="FFFFFF"/>
                  </a:solidFill>
                </a:uFill>
                <a:latin typeface="Arial"/>
              </a:rPr>
              <a:t>Clique para editar o formato de notas</a:t>
            </a:r>
          </a:p>
        </p:txBody>
      </p:sp>
      <p:sp>
        <p:nvSpPr>
          <p:cNvPr id="928" name="PlaceHolder 2"/>
          <p:cNvSpPr>
            <a:spLocks noGrp="1"/>
          </p:cNvSpPr>
          <p:nvPr>
            <p:ph type="hdr"/>
          </p:nvPr>
        </p:nvSpPr>
        <p:spPr>
          <a:xfrm>
            <a:off x="0" y="0"/>
            <a:ext cx="3280680" cy="534240"/>
          </a:xfrm>
          <a:prstGeom prst="rect">
            <a:avLst/>
          </a:prstGeom>
        </p:spPr>
        <p:txBody>
          <a:bodyPr lIns="0" tIns="0" rIns="0" bIns="0"/>
          <a:lstStyle/>
          <a:p>
            <a:r>
              <a:rPr lang="pt-BR" sz="1400" b="0" strike="noStrike" spc="-1">
                <a:solidFill>
                  <a:srgbClr val="000000"/>
                </a:solidFill>
                <a:uFill>
                  <a:solidFill>
                    <a:srgbClr val="FFFFFF"/>
                  </a:solidFill>
                </a:uFill>
                <a:latin typeface="Times New Roman"/>
              </a:rPr>
              <a:t>&lt;cabeçalho&gt;</a:t>
            </a:r>
          </a:p>
        </p:txBody>
      </p:sp>
      <p:sp>
        <p:nvSpPr>
          <p:cNvPr id="929" name="PlaceHolder 3"/>
          <p:cNvSpPr>
            <a:spLocks noGrp="1"/>
          </p:cNvSpPr>
          <p:nvPr>
            <p:ph type="dt"/>
          </p:nvPr>
        </p:nvSpPr>
        <p:spPr>
          <a:xfrm>
            <a:off x="4278960" y="0"/>
            <a:ext cx="3280680" cy="534240"/>
          </a:xfrm>
          <a:prstGeom prst="rect">
            <a:avLst/>
          </a:prstGeom>
        </p:spPr>
        <p:txBody>
          <a:bodyPr lIns="0" tIns="0" rIns="0" bIns="0"/>
          <a:lstStyle/>
          <a:p>
            <a:pPr algn="r"/>
            <a:r>
              <a:rPr lang="pt-BR" sz="1400" b="0" strike="noStrike" spc="-1">
                <a:solidFill>
                  <a:srgbClr val="000000"/>
                </a:solidFill>
                <a:uFill>
                  <a:solidFill>
                    <a:srgbClr val="FFFFFF"/>
                  </a:solidFill>
                </a:uFill>
                <a:latin typeface="Times New Roman"/>
              </a:rPr>
              <a:t>&lt;data/hora&gt;</a:t>
            </a:r>
          </a:p>
        </p:txBody>
      </p:sp>
      <p:sp>
        <p:nvSpPr>
          <p:cNvPr id="930" name="PlaceHolder 4"/>
          <p:cNvSpPr>
            <a:spLocks noGrp="1"/>
          </p:cNvSpPr>
          <p:nvPr>
            <p:ph type="ftr"/>
          </p:nvPr>
        </p:nvSpPr>
        <p:spPr>
          <a:xfrm>
            <a:off x="0" y="10157400"/>
            <a:ext cx="3280680" cy="534240"/>
          </a:xfrm>
          <a:prstGeom prst="rect">
            <a:avLst/>
          </a:prstGeom>
        </p:spPr>
        <p:txBody>
          <a:bodyPr lIns="0" tIns="0" rIns="0" bIns="0" anchor="b"/>
          <a:lstStyle/>
          <a:p>
            <a:r>
              <a:rPr lang="pt-BR" sz="1400" b="0" strike="noStrike" spc="-1">
                <a:solidFill>
                  <a:srgbClr val="000000"/>
                </a:solidFill>
                <a:uFill>
                  <a:solidFill>
                    <a:srgbClr val="FFFFFF"/>
                  </a:solidFill>
                </a:uFill>
                <a:latin typeface="Times New Roman"/>
              </a:rPr>
              <a:t>&lt;rodapé&gt;</a:t>
            </a:r>
          </a:p>
        </p:txBody>
      </p:sp>
      <p:sp>
        <p:nvSpPr>
          <p:cNvPr id="931" name="PlaceHolder 5"/>
          <p:cNvSpPr>
            <a:spLocks noGrp="1"/>
          </p:cNvSpPr>
          <p:nvPr>
            <p:ph type="sldNum"/>
          </p:nvPr>
        </p:nvSpPr>
        <p:spPr>
          <a:xfrm>
            <a:off x="4278960" y="10157400"/>
            <a:ext cx="3280680" cy="534240"/>
          </a:xfrm>
          <a:prstGeom prst="rect">
            <a:avLst/>
          </a:prstGeom>
        </p:spPr>
        <p:txBody>
          <a:bodyPr lIns="0" tIns="0" rIns="0" bIns="0" anchor="b"/>
          <a:lstStyle/>
          <a:p>
            <a:pPr algn="r"/>
            <a:fld id="{24D6284A-02BB-44DA-8782-9F38E8E0818A}" type="slidenum">
              <a:rPr lang="pt-BR" sz="1400" b="0" strike="noStrike" spc="-1">
                <a:solidFill>
                  <a:srgbClr val="000000"/>
                </a:solidFill>
                <a:uFill>
                  <a:solidFill>
                    <a:srgbClr val="FFFFFF"/>
                  </a:solidFill>
                </a:uFill>
                <a:latin typeface="Times New Roman"/>
              </a:rPr>
              <a:pPr algn="r"/>
              <a:t>‹nº›</a:t>
            </a:fld>
            <a:endParaRPr lang="pt-BR" sz="1400" b="0" strike="noStrike" spc="-1">
              <a:solidFill>
                <a:srgbClr val="000000"/>
              </a:solidFill>
              <a:uFill>
                <a:solidFill>
                  <a:srgbClr val="FFFFFF"/>
                </a:solidFill>
              </a:uFill>
              <a:latin typeface="Times New Roman"/>
            </a:endParaRPr>
          </a:p>
        </p:txBody>
      </p:sp>
    </p:spTree>
    <p:extLst>
      <p:ext uri="{BB962C8B-B14F-4D97-AF65-F5344CB8AC3E}">
        <p14:creationId xmlns="" xmlns:p14="http://schemas.microsoft.com/office/powerpoint/2010/main" val="2833290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 name="CustomShape 1"/>
          <p:cNvSpPr/>
          <p:nvPr/>
        </p:nvSpPr>
        <p:spPr>
          <a:xfrm>
            <a:off x="3850200" y="9429480"/>
            <a:ext cx="2935800" cy="4845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302F617A-72BA-4E3F-BAFF-A1B98D8DF0DF}" type="slidenum">
              <a:rPr lang="pt-BR" sz="1300" b="0" strike="noStrike" spc="-1">
                <a:solidFill>
                  <a:srgbClr val="000000"/>
                </a:solidFill>
                <a:uFill>
                  <a:solidFill>
                    <a:srgbClr val="FFFFFF"/>
                  </a:solidFill>
                </a:uFill>
                <a:latin typeface="Franklin Gothic Book"/>
                <a:ea typeface="Microsoft YaHei"/>
              </a:rPr>
              <a:pPr algn="r">
                <a:lnSpc>
                  <a:spcPct val="100000"/>
                </a:lnSpc>
              </a:pPr>
              <a:t>1</a:t>
            </a:fld>
            <a:endParaRPr lang="pt-BR" sz="1800" b="0" strike="noStrike" spc="-1">
              <a:solidFill>
                <a:srgbClr val="000000"/>
              </a:solidFill>
              <a:uFill>
                <a:solidFill>
                  <a:srgbClr val="FFFFFF"/>
                </a:solidFill>
              </a:uFill>
              <a:latin typeface="Arial"/>
            </a:endParaRPr>
          </a:p>
        </p:txBody>
      </p:sp>
      <p:sp>
        <p:nvSpPr>
          <p:cNvPr id="1290" name="CustomShape 2"/>
          <p:cNvSpPr/>
          <p:nvPr/>
        </p:nvSpPr>
        <p:spPr>
          <a:xfrm>
            <a:off x="3850200" y="9429480"/>
            <a:ext cx="2937240" cy="4863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155B0A8C-94DA-41E6-BB72-645F30F8F5C0}" type="slidenum">
              <a:rPr lang="pt-BR" sz="1300" b="0" strike="noStrike" spc="-1">
                <a:solidFill>
                  <a:srgbClr val="000000"/>
                </a:solidFill>
                <a:uFill>
                  <a:solidFill>
                    <a:srgbClr val="FFFFFF"/>
                  </a:solidFill>
                </a:uFill>
                <a:latin typeface="Franklin Gothic Book"/>
                <a:ea typeface="Microsoft YaHei"/>
              </a:rPr>
              <a:pPr algn="r">
                <a:lnSpc>
                  <a:spcPct val="100000"/>
                </a:lnSpc>
              </a:pPr>
              <a:t>1</a:t>
            </a:fld>
            <a:endParaRPr lang="pt-BR" sz="1800" b="0" strike="noStrike" spc="-1">
              <a:solidFill>
                <a:srgbClr val="000000"/>
              </a:solidFill>
              <a:uFill>
                <a:solidFill>
                  <a:srgbClr val="FFFFFF"/>
                </a:solidFill>
              </a:uFill>
              <a:latin typeface="Arial"/>
            </a:endParaRPr>
          </a:p>
        </p:txBody>
      </p:sp>
      <p:sp>
        <p:nvSpPr>
          <p:cNvPr id="1291" name="CustomShape 3"/>
          <p:cNvSpPr/>
          <p:nvPr/>
        </p:nvSpPr>
        <p:spPr>
          <a:xfrm>
            <a:off x="3850200" y="9429480"/>
            <a:ext cx="2938680" cy="4878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16786931-CAEA-4289-8A74-4EE282FC9414}" type="slidenum">
              <a:rPr lang="pt-BR" sz="1300" b="0" strike="noStrike" spc="-1">
                <a:solidFill>
                  <a:srgbClr val="000000"/>
                </a:solidFill>
                <a:uFill>
                  <a:solidFill>
                    <a:srgbClr val="FFFFFF"/>
                  </a:solidFill>
                </a:uFill>
                <a:latin typeface="Franklin Gothic Book"/>
                <a:ea typeface="Microsoft YaHei"/>
              </a:rPr>
              <a:pPr algn="r">
                <a:lnSpc>
                  <a:spcPct val="100000"/>
                </a:lnSpc>
              </a:pPr>
              <a:t>1</a:t>
            </a:fld>
            <a:endParaRPr lang="pt-BR" sz="1800" b="0" strike="noStrike" spc="-1">
              <a:solidFill>
                <a:srgbClr val="000000"/>
              </a:solidFill>
              <a:uFill>
                <a:solidFill>
                  <a:srgbClr val="FFFFFF"/>
                </a:solidFill>
              </a:uFill>
              <a:latin typeface="Arial"/>
            </a:endParaRPr>
          </a:p>
        </p:txBody>
      </p:sp>
      <p:sp>
        <p:nvSpPr>
          <p:cNvPr id="1292" name="CustomShape 4"/>
          <p:cNvSpPr/>
          <p:nvPr/>
        </p:nvSpPr>
        <p:spPr>
          <a:xfrm>
            <a:off x="3850200" y="9429480"/>
            <a:ext cx="2940120" cy="4896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AA7868EC-9AA0-4F16-AAD8-6D1BEBA3A613}" type="slidenum">
              <a:rPr lang="pt-BR" sz="1300" b="0" strike="noStrike" spc="-1">
                <a:solidFill>
                  <a:srgbClr val="000000"/>
                </a:solidFill>
                <a:uFill>
                  <a:solidFill>
                    <a:srgbClr val="FFFFFF"/>
                  </a:solidFill>
                </a:uFill>
                <a:latin typeface="Franklin Gothic Book"/>
                <a:ea typeface="Microsoft YaHei"/>
              </a:rPr>
              <a:pPr algn="r">
                <a:lnSpc>
                  <a:spcPct val="100000"/>
                </a:lnSpc>
              </a:pPr>
              <a:t>1</a:t>
            </a:fld>
            <a:endParaRPr lang="pt-BR" sz="1800" b="0" strike="noStrike" spc="-1">
              <a:solidFill>
                <a:srgbClr val="000000"/>
              </a:solidFill>
              <a:uFill>
                <a:solidFill>
                  <a:srgbClr val="FFFFFF"/>
                </a:solidFill>
              </a:uFill>
              <a:latin typeface="Arial"/>
            </a:endParaRPr>
          </a:p>
        </p:txBody>
      </p:sp>
      <p:sp>
        <p:nvSpPr>
          <p:cNvPr id="1293" name="CustomShape 5"/>
          <p:cNvSpPr/>
          <p:nvPr/>
        </p:nvSpPr>
        <p:spPr>
          <a:xfrm>
            <a:off x="680040" y="4715640"/>
            <a:ext cx="5434560" cy="4463280"/>
          </a:xfrm>
          <a:prstGeom prst="rect">
            <a:avLst/>
          </a:prstGeom>
          <a:noFill/>
          <a:ln w="9360">
            <a:noFill/>
          </a:ln>
        </p:spPr>
        <p:style>
          <a:lnRef idx="0">
            <a:scrgbClr r="0" g="0" b="0"/>
          </a:lnRef>
          <a:fillRef idx="0">
            <a:scrgbClr r="0" g="0" b="0"/>
          </a:fillRef>
          <a:effectRef idx="0">
            <a:scrgbClr r="0" g="0" b="0"/>
          </a:effectRef>
          <a:fontRef idx="minor"/>
        </p:style>
      </p:sp>
    </p:spTree>
    <p:extLst>
      <p:ext uri="{BB962C8B-B14F-4D97-AF65-F5344CB8AC3E}">
        <p14:creationId xmlns="" xmlns:p14="http://schemas.microsoft.com/office/powerpoint/2010/main" val="1550877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 name="CustomShape 1"/>
          <p:cNvSpPr/>
          <p:nvPr/>
        </p:nvSpPr>
        <p:spPr>
          <a:xfrm>
            <a:off x="3850200" y="9429480"/>
            <a:ext cx="2935800" cy="4845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4CA09F12-87FB-459C-AD5B-694FB4A9758E}" type="slidenum">
              <a:rPr lang="pt-BR" sz="1300" b="0" strike="noStrike" spc="-1">
                <a:solidFill>
                  <a:srgbClr val="000000"/>
                </a:solidFill>
                <a:uFill>
                  <a:solidFill>
                    <a:srgbClr val="FFFFFF"/>
                  </a:solidFill>
                </a:uFill>
                <a:latin typeface="Franklin Gothic Book"/>
                <a:ea typeface="Microsoft YaHei"/>
              </a:rPr>
              <a:pPr algn="r">
                <a:lnSpc>
                  <a:spcPct val="100000"/>
                </a:lnSpc>
              </a:pPr>
              <a:t>18</a:t>
            </a:fld>
            <a:endParaRPr lang="pt-BR" sz="1800" b="0" strike="noStrike" spc="-1">
              <a:solidFill>
                <a:srgbClr val="000000"/>
              </a:solidFill>
              <a:uFill>
                <a:solidFill>
                  <a:srgbClr val="FFFFFF"/>
                </a:solidFill>
              </a:uFill>
              <a:latin typeface="Arial"/>
            </a:endParaRPr>
          </a:p>
        </p:txBody>
      </p:sp>
      <p:sp>
        <p:nvSpPr>
          <p:cNvPr id="1325" name="CustomShape 2"/>
          <p:cNvSpPr/>
          <p:nvPr/>
        </p:nvSpPr>
        <p:spPr>
          <a:xfrm>
            <a:off x="3850200" y="9429480"/>
            <a:ext cx="2937240" cy="4863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77C111A1-50CE-47FD-8F4C-0883215322F2}" type="slidenum">
              <a:rPr lang="pt-BR" sz="1300" b="0" strike="noStrike" spc="-1">
                <a:solidFill>
                  <a:srgbClr val="000000"/>
                </a:solidFill>
                <a:uFill>
                  <a:solidFill>
                    <a:srgbClr val="FFFFFF"/>
                  </a:solidFill>
                </a:uFill>
                <a:latin typeface="Franklin Gothic Book"/>
                <a:ea typeface="Microsoft YaHei"/>
              </a:rPr>
              <a:pPr algn="r">
                <a:lnSpc>
                  <a:spcPct val="100000"/>
                </a:lnSpc>
              </a:pPr>
              <a:t>18</a:t>
            </a:fld>
            <a:endParaRPr lang="pt-BR" sz="1800" b="0" strike="noStrike" spc="-1">
              <a:solidFill>
                <a:srgbClr val="000000"/>
              </a:solidFill>
              <a:uFill>
                <a:solidFill>
                  <a:srgbClr val="FFFFFF"/>
                </a:solidFill>
              </a:uFill>
              <a:latin typeface="Arial"/>
            </a:endParaRPr>
          </a:p>
        </p:txBody>
      </p:sp>
      <p:sp>
        <p:nvSpPr>
          <p:cNvPr id="1326" name="CustomShape 3"/>
          <p:cNvSpPr/>
          <p:nvPr/>
        </p:nvSpPr>
        <p:spPr>
          <a:xfrm>
            <a:off x="3850200" y="9429480"/>
            <a:ext cx="2938680" cy="4878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930A371A-4574-4561-B35E-D41EB71D0C12}" type="slidenum">
              <a:rPr lang="pt-BR" sz="1300" b="0" strike="noStrike" spc="-1">
                <a:solidFill>
                  <a:srgbClr val="000000"/>
                </a:solidFill>
                <a:uFill>
                  <a:solidFill>
                    <a:srgbClr val="FFFFFF"/>
                  </a:solidFill>
                </a:uFill>
                <a:latin typeface="Franklin Gothic Book"/>
                <a:ea typeface="Microsoft YaHei"/>
              </a:rPr>
              <a:pPr algn="r">
                <a:lnSpc>
                  <a:spcPct val="100000"/>
                </a:lnSpc>
              </a:pPr>
              <a:t>18</a:t>
            </a:fld>
            <a:endParaRPr lang="pt-BR" sz="1800" b="0" strike="noStrike" spc="-1">
              <a:solidFill>
                <a:srgbClr val="000000"/>
              </a:solidFill>
              <a:uFill>
                <a:solidFill>
                  <a:srgbClr val="FFFFFF"/>
                </a:solidFill>
              </a:uFill>
              <a:latin typeface="Arial"/>
            </a:endParaRPr>
          </a:p>
        </p:txBody>
      </p:sp>
      <p:sp>
        <p:nvSpPr>
          <p:cNvPr id="1327" name="CustomShape 4"/>
          <p:cNvSpPr/>
          <p:nvPr/>
        </p:nvSpPr>
        <p:spPr>
          <a:xfrm>
            <a:off x="3850200" y="9429480"/>
            <a:ext cx="2940120" cy="4896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EABABBAA-9956-46E8-839F-55854349F06A}" type="slidenum">
              <a:rPr lang="pt-BR" sz="1300" b="0" strike="noStrike" spc="-1">
                <a:solidFill>
                  <a:srgbClr val="000000"/>
                </a:solidFill>
                <a:uFill>
                  <a:solidFill>
                    <a:srgbClr val="FFFFFF"/>
                  </a:solidFill>
                </a:uFill>
                <a:latin typeface="Franklin Gothic Book"/>
                <a:ea typeface="Microsoft YaHei"/>
              </a:rPr>
              <a:pPr algn="r">
                <a:lnSpc>
                  <a:spcPct val="100000"/>
                </a:lnSpc>
              </a:pPr>
              <a:t>18</a:t>
            </a:fld>
            <a:endParaRPr lang="pt-BR" sz="1800" b="0" strike="noStrike" spc="-1">
              <a:solidFill>
                <a:srgbClr val="000000"/>
              </a:solidFill>
              <a:uFill>
                <a:solidFill>
                  <a:srgbClr val="FFFFFF"/>
                </a:solidFill>
              </a:uFill>
              <a:latin typeface="Arial"/>
            </a:endParaRPr>
          </a:p>
        </p:txBody>
      </p:sp>
      <p:sp>
        <p:nvSpPr>
          <p:cNvPr id="1328" name="CustomShape 5"/>
          <p:cNvSpPr/>
          <p:nvPr/>
        </p:nvSpPr>
        <p:spPr>
          <a:xfrm>
            <a:off x="680040" y="4715640"/>
            <a:ext cx="5433120" cy="4461480"/>
          </a:xfrm>
          <a:prstGeom prst="rect">
            <a:avLst/>
          </a:prstGeom>
          <a:noFill/>
          <a:ln w="9360">
            <a:noFill/>
          </a:ln>
        </p:spPr>
        <p:style>
          <a:lnRef idx="0">
            <a:scrgbClr r="0" g="0" b="0"/>
          </a:lnRef>
          <a:fillRef idx="0">
            <a:scrgbClr r="0" g="0" b="0"/>
          </a:fillRef>
          <a:effectRef idx="0">
            <a:scrgbClr r="0" g="0" b="0"/>
          </a:effectRef>
          <a:fontRef idx="minor"/>
        </p:style>
      </p:sp>
    </p:spTree>
    <p:extLst>
      <p:ext uri="{BB962C8B-B14F-4D97-AF65-F5344CB8AC3E}">
        <p14:creationId xmlns="" xmlns:p14="http://schemas.microsoft.com/office/powerpoint/2010/main" val="4238717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9" name="CustomShape 1"/>
          <p:cNvSpPr/>
          <p:nvPr/>
        </p:nvSpPr>
        <p:spPr>
          <a:xfrm>
            <a:off x="3850200" y="9429480"/>
            <a:ext cx="2935800" cy="4845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AF219B2B-0F01-4B4D-ADF9-E8B2A27F0F06}" type="slidenum">
              <a:rPr lang="pt-BR" sz="1300" b="0" strike="noStrike" spc="-1">
                <a:solidFill>
                  <a:srgbClr val="000000"/>
                </a:solidFill>
                <a:uFill>
                  <a:solidFill>
                    <a:srgbClr val="FFFFFF"/>
                  </a:solidFill>
                </a:uFill>
                <a:latin typeface="Franklin Gothic Book"/>
                <a:ea typeface="Microsoft YaHei"/>
              </a:rPr>
              <a:pPr algn="r">
                <a:lnSpc>
                  <a:spcPct val="100000"/>
                </a:lnSpc>
              </a:pPr>
              <a:t>22</a:t>
            </a:fld>
            <a:endParaRPr lang="pt-BR" sz="1800" b="0" strike="noStrike" spc="-1">
              <a:solidFill>
                <a:srgbClr val="000000"/>
              </a:solidFill>
              <a:uFill>
                <a:solidFill>
                  <a:srgbClr val="FFFFFF"/>
                </a:solidFill>
              </a:uFill>
              <a:latin typeface="Arial"/>
            </a:endParaRPr>
          </a:p>
        </p:txBody>
      </p:sp>
      <p:sp>
        <p:nvSpPr>
          <p:cNvPr id="1330" name="CustomShape 2"/>
          <p:cNvSpPr/>
          <p:nvPr/>
        </p:nvSpPr>
        <p:spPr>
          <a:xfrm>
            <a:off x="3850200" y="9429480"/>
            <a:ext cx="2937240" cy="4863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80A1CB65-D357-44A8-9D86-C05947B91DFA}" type="slidenum">
              <a:rPr lang="pt-BR" sz="1300" b="0" strike="noStrike" spc="-1">
                <a:solidFill>
                  <a:srgbClr val="000000"/>
                </a:solidFill>
                <a:uFill>
                  <a:solidFill>
                    <a:srgbClr val="FFFFFF"/>
                  </a:solidFill>
                </a:uFill>
                <a:latin typeface="Franklin Gothic Book"/>
                <a:ea typeface="Microsoft YaHei"/>
              </a:rPr>
              <a:pPr algn="r">
                <a:lnSpc>
                  <a:spcPct val="100000"/>
                </a:lnSpc>
              </a:pPr>
              <a:t>22</a:t>
            </a:fld>
            <a:endParaRPr lang="pt-BR" sz="1800" b="0" strike="noStrike" spc="-1">
              <a:solidFill>
                <a:srgbClr val="000000"/>
              </a:solidFill>
              <a:uFill>
                <a:solidFill>
                  <a:srgbClr val="FFFFFF"/>
                </a:solidFill>
              </a:uFill>
              <a:latin typeface="Arial"/>
            </a:endParaRPr>
          </a:p>
        </p:txBody>
      </p:sp>
      <p:sp>
        <p:nvSpPr>
          <p:cNvPr id="1331" name="CustomShape 3"/>
          <p:cNvSpPr/>
          <p:nvPr/>
        </p:nvSpPr>
        <p:spPr>
          <a:xfrm>
            <a:off x="3850200" y="9429480"/>
            <a:ext cx="2938680" cy="4878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82021806-B056-435A-AB9C-4E26F75D1607}" type="slidenum">
              <a:rPr lang="pt-BR" sz="1300" b="0" strike="noStrike" spc="-1">
                <a:solidFill>
                  <a:srgbClr val="000000"/>
                </a:solidFill>
                <a:uFill>
                  <a:solidFill>
                    <a:srgbClr val="FFFFFF"/>
                  </a:solidFill>
                </a:uFill>
                <a:latin typeface="Franklin Gothic Book"/>
                <a:ea typeface="Microsoft YaHei"/>
              </a:rPr>
              <a:pPr algn="r">
                <a:lnSpc>
                  <a:spcPct val="100000"/>
                </a:lnSpc>
              </a:pPr>
              <a:t>22</a:t>
            </a:fld>
            <a:endParaRPr lang="pt-BR" sz="1800" b="0" strike="noStrike" spc="-1">
              <a:solidFill>
                <a:srgbClr val="000000"/>
              </a:solidFill>
              <a:uFill>
                <a:solidFill>
                  <a:srgbClr val="FFFFFF"/>
                </a:solidFill>
              </a:uFill>
              <a:latin typeface="Arial"/>
            </a:endParaRPr>
          </a:p>
        </p:txBody>
      </p:sp>
      <p:sp>
        <p:nvSpPr>
          <p:cNvPr id="1332" name="CustomShape 4"/>
          <p:cNvSpPr/>
          <p:nvPr/>
        </p:nvSpPr>
        <p:spPr>
          <a:xfrm>
            <a:off x="3850200" y="9429480"/>
            <a:ext cx="2940120" cy="4896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4B9D61F6-642B-4F0E-9D33-7847A8C8E6FF}" type="slidenum">
              <a:rPr lang="pt-BR" sz="1300" b="0" strike="noStrike" spc="-1">
                <a:solidFill>
                  <a:srgbClr val="000000"/>
                </a:solidFill>
                <a:uFill>
                  <a:solidFill>
                    <a:srgbClr val="FFFFFF"/>
                  </a:solidFill>
                </a:uFill>
                <a:latin typeface="Franklin Gothic Book"/>
                <a:ea typeface="Microsoft YaHei"/>
              </a:rPr>
              <a:pPr algn="r">
                <a:lnSpc>
                  <a:spcPct val="100000"/>
                </a:lnSpc>
              </a:pPr>
              <a:t>22</a:t>
            </a:fld>
            <a:endParaRPr lang="pt-BR" sz="1800" b="0" strike="noStrike" spc="-1">
              <a:solidFill>
                <a:srgbClr val="000000"/>
              </a:solidFill>
              <a:uFill>
                <a:solidFill>
                  <a:srgbClr val="FFFFFF"/>
                </a:solidFill>
              </a:uFill>
              <a:latin typeface="Arial"/>
            </a:endParaRPr>
          </a:p>
        </p:txBody>
      </p:sp>
      <p:sp>
        <p:nvSpPr>
          <p:cNvPr id="1333" name="CustomShape 5"/>
          <p:cNvSpPr/>
          <p:nvPr/>
        </p:nvSpPr>
        <p:spPr>
          <a:xfrm>
            <a:off x="680040" y="4715640"/>
            <a:ext cx="5433120" cy="4461480"/>
          </a:xfrm>
          <a:prstGeom prst="rect">
            <a:avLst/>
          </a:prstGeom>
          <a:noFill/>
          <a:ln w="9360">
            <a:noFill/>
          </a:ln>
        </p:spPr>
        <p:style>
          <a:lnRef idx="0">
            <a:scrgbClr r="0" g="0" b="0"/>
          </a:lnRef>
          <a:fillRef idx="0">
            <a:scrgbClr r="0" g="0" b="0"/>
          </a:fillRef>
          <a:effectRef idx="0">
            <a:scrgbClr r="0" g="0" b="0"/>
          </a:effectRef>
          <a:fontRef idx="minor"/>
        </p:style>
      </p:sp>
    </p:spTree>
    <p:extLst>
      <p:ext uri="{BB962C8B-B14F-4D97-AF65-F5344CB8AC3E}">
        <p14:creationId xmlns="" xmlns:p14="http://schemas.microsoft.com/office/powerpoint/2010/main" val="4284121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 name="CustomShape 1"/>
          <p:cNvSpPr/>
          <p:nvPr/>
        </p:nvSpPr>
        <p:spPr>
          <a:xfrm>
            <a:off x="3850200" y="9429480"/>
            <a:ext cx="2935800" cy="4845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6C1A111D-723E-4380-84F7-D907B1090C62}" type="slidenum">
              <a:rPr lang="pt-BR" sz="1300" b="0" strike="noStrike" spc="-1">
                <a:solidFill>
                  <a:srgbClr val="000000"/>
                </a:solidFill>
                <a:uFill>
                  <a:solidFill>
                    <a:srgbClr val="FFFFFF"/>
                  </a:solidFill>
                </a:uFill>
                <a:latin typeface="Franklin Gothic Book"/>
                <a:ea typeface="Microsoft YaHei"/>
              </a:rPr>
              <a:pPr algn="r">
                <a:lnSpc>
                  <a:spcPct val="100000"/>
                </a:lnSpc>
              </a:pPr>
              <a:t>23</a:t>
            </a:fld>
            <a:endParaRPr lang="pt-BR" sz="1800" b="0" strike="noStrike" spc="-1">
              <a:solidFill>
                <a:srgbClr val="000000"/>
              </a:solidFill>
              <a:uFill>
                <a:solidFill>
                  <a:srgbClr val="FFFFFF"/>
                </a:solidFill>
              </a:uFill>
              <a:latin typeface="Arial"/>
            </a:endParaRPr>
          </a:p>
        </p:txBody>
      </p:sp>
      <p:sp>
        <p:nvSpPr>
          <p:cNvPr id="1335" name="CustomShape 2"/>
          <p:cNvSpPr/>
          <p:nvPr/>
        </p:nvSpPr>
        <p:spPr>
          <a:xfrm>
            <a:off x="3850200" y="9429480"/>
            <a:ext cx="2937240" cy="4863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8354A734-A83F-4388-871A-20D945846FFA}" type="slidenum">
              <a:rPr lang="pt-BR" sz="1300" b="0" strike="noStrike" spc="-1">
                <a:solidFill>
                  <a:srgbClr val="000000"/>
                </a:solidFill>
                <a:uFill>
                  <a:solidFill>
                    <a:srgbClr val="FFFFFF"/>
                  </a:solidFill>
                </a:uFill>
                <a:latin typeface="Franklin Gothic Book"/>
                <a:ea typeface="Microsoft YaHei"/>
              </a:rPr>
              <a:pPr algn="r">
                <a:lnSpc>
                  <a:spcPct val="100000"/>
                </a:lnSpc>
              </a:pPr>
              <a:t>23</a:t>
            </a:fld>
            <a:endParaRPr lang="pt-BR" sz="1800" b="0" strike="noStrike" spc="-1">
              <a:solidFill>
                <a:srgbClr val="000000"/>
              </a:solidFill>
              <a:uFill>
                <a:solidFill>
                  <a:srgbClr val="FFFFFF"/>
                </a:solidFill>
              </a:uFill>
              <a:latin typeface="Arial"/>
            </a:endParaRPr>
          </a:p>
        </p:txBody>
      </p:sp>
      <p:sp>
        <p:nvSpPr>
          <p:cNvPr id="1336" name="CustomShape 3"/>
          <p:cNvSpPr/>
          <p:nvPr/>
        </p:nvSpPr>
        <p:spPr>
          <a:xfrm>
            <a:off x="3850200" y="9429480"/>
            <a:ext cx="2938680" cy="4878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BF37C9D8-A3A8-4C40-BDE0-9372C437192C}" type="slidenum">
              <a:rPr lang="pt-BR" sz="1300" b="0" strike="noStrike" spc="-1">
                <a:solidFill>
                  <a:srgbClr val="000000"/>
                </a:solidFill>
                <a:uFill>
                  <a:solidFill>
                    <a:srgbClr val="FFFFFF"/>
                  </a:solidFill>
                </a:uFill>
                <a:latin typeface="Franklin Gothic Book"/>
                <a:ea typeface="Microsoft YaHei"/>
              </a:rPr>
              <a:pPr algn="r">
                <a:lnSpc>
                  <a:spcPct val="100000"/>
                </a:lnSpc>
              </a:pPr>
              <a:t>23</a:t>
            </a:fld>
            <a:endParaRPr lang="pt-BR" sz="1800" b="0" strike="noStrike" spc="-1">
              <a:solidFill>
                <a:srgbClr val="000000"/>
              </a:solidFill>
              <a:uFill>
                <a:solidFill>
                  <a:srgbClr val="FFFFFF"/>
                </a:solidFill>
              </a:uFill>
              <a:latin typeface="Arial"/>
            </a:endParaRPr>
          </a:p>
        </p:txBody>
      </p:sp>
      <p:sp>
        <p:nvSpPr>
          <p:cNvPr id="1337" name="CustomShape 4"/>
          <p:cNvSpPr/>
          <p:nvPr/>
        </p:nvSpPr>
        <p:spPr>
          <a:xfrm>
            <a:off x="3850200" y="9429480"/>
            <a:ext cx="2940120" cy="4896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0549FD2B-1177-4788-BE6F-A6619957B25C}" type="slidenum">
              <a:rPr lang="pt-BR" sz="1300" b="0" strike="noStrike" spc="-1">
                <a:solidFill>
                  <a:srgbClr val="000000"/>
                </a:solidFill>
                <a:uFill>
                  <a:solidFill>
                    <a:srgbClr val="FFFFFF"/>
                  </a:solidFill>
                </a:uFill>
                <a:latin typeface="Franklin Gothic Book"/>
                <a:ea typeface="Microsoft YaHei"/>
              </a:rPr>
              <a:pPr algn="r">
                <a:lnSpc>
                  <a:spcPct val="100000"/>
                </a:lnSpc>
              </a:pPr>
              <a:t>23</a:t>
            </a:fld>
            <a:endParaRPr lang="pt-BR" sz="1800" b="0" strike="noStrike" spc="-1">
              <a:solidFill>
                <a:srgbClr val="000000"/>
              </a:solidFill>
              <a:uFill>
                <a:solidFill>
                  <a:srgbClr val="FFFFFF"/>
                </a:solidFill>
              </a:uFill>
              <a:latin typeface="Arial"/>
            </a:endParaRPr>
          </a:p>
        </p:txBody>
      </p:sp>
      <p:sp>
        <p:nvSpPr>
          <p:cNvPr id="1338" name="CustomShape 5"/>
          <p:cNvSpPr/>
          <p:nvPr/>
        </p:nvSpPr>
        <p:spPr>
          <a:xfrm>
            <a:off x="680040" y="4715640"/>
            <a:ext cx="5433120" cy="4461480"/>
          </a:xfrm>
          <a:prstGeom prst="rect">
            <a:avLst/>
          </a:prstGeom>
          <a:noFill/>
          <a:ln w="9360">
            <a:noFill/>
          </a:ln>
        </p:spPr>
        <p:style>
          <a:lnRef idx="0">
            <a:scrgbClr r="0" g="0" b="0"/>
          </a:lnRef>
          <a:fillRef idx="0">
            <a:scrgbClr r="0" g="0" b="0"/>
          </a:fillRef>
          <a:effectRef idx="0">
            <a:scrgbClr r="0" g="0" b="0"/>
          </a:effectRef>
          <a:fontRef idx="minor"/>
        </p:style>
      </p:sp>
    </p:spTree>
    <p:extLst>
      <p:ext uri="{BB962C8B-B14F-4D97-AF65-F5344CB8AC3E}">
        <p14:creationId xmlns="" xmlns:p14="http://schemas.microsoft.com/office/powerpoint/2010/main" val="3404299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9" name="CustomShape 1"/>
          <p:cNvSpPr/>
          <p:nvPr/>
        </p:nvSpPr>
        <p:spPr>
          <a:xfrm>
            <a:off x="3850200" y="9429480"/>
            <a:ext cx="2935800" cy="4845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781899F5-D4AA-47AE-B9AB-C0355B49CB3D}" type="slidenum">
              <a:rPr lang="pt-BR" sz="1300" b="0" strike="noStrike" spc="-1">
                <a:solidFill>
                  <a:srgbClr val="000000"/>
                </a:solidFill>
                <a:uFill>
                  <a:solidFill>
                    <a:srgbClr val="FFFFFF"/>
                  </a:solidFill>
                </a:uFill>
                <a:latin typeface="Franklin Gothic Book"/>
                <a:ea typeface="Microsoft YaHei"/>
              </a:rPr>
              <a:pPr algn="r">
                <a:lnSpc>
                  <a:spcPct val="100000"/>
                </a:lnSpc>
              </a:pPr>
              <a:t>25</a:t>
            </a:fld>
            <a:endParaRPr lang="pt-BR" sz="1800" b="0" strike="noStrike" spc="-1">
              <a:solidFill>
                <a:srgbClr val="000000"/>
              </a:solidFill>
              <a:uFill>
                <a:solidFill>
                  <a:srgbClr val="FFFFFF"/>
                </a:solidFill>
              </a:uFill>
              <a:latin typeface="Arial"/>
            </a:endParaRPr>
          </a:p>
        </p:txBody>
      </p:sp>
      <p:sp>
        <p:nvSpPr>
          <p:cNvPr id="1340" name="CustomShape 2"/>
          <p:cNvSpPr/>
          <p:nvPr/>
        </p:nvSpPr>
        <p:spPr>
          <a:xfrm>
            <a:off x="3850200" y="9429480"/>
            <a:ext cx="2937240" cy="4863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A1A71DE4-01E4-4038-B763-244C1EC04D55}" type="slidenum">
              <a:rPr lang="pt-BR" sz="1300" b="0" strike="noStrike" spc="-1">
                <a:solidFill>
                  <a:srgbClr val="000000"/>
                </a:solidFill>
                <a:uFill>
                  <a:solidFill>
                    <a:srgbClr val="FFFFFF"/>
                  </a:solidFill>
                </a:uFill>
                <a:latin typeface="Franklin Gothic Book"/>
                <a:ea typeface="Microsoft YaHei"/>
              </a:rPr>
              <a:pPr algn="r">
                <a:lnSpc>
                  <a:spcPct val="100000"/>
                </a:lnSpc>
              </a:pPr>
              <a:t>25</a:t>
            </a:fld>
            <a:endParaRPr lang="pt-BR" sz="1800" b="0" strike="noStrike" spc="-1">
              <a:solidFill>
                <a:srgbClr val="000000"/>
              </a:solidFill>
              <a:uFill>
                <a:solidFill>
                  <a:srgbClr val="FFFFFF"/>
                </a:solidFill>
              </a:uFill>
              <a:latin typeface="Arial"/>
            </a:endParaRPr>
          </a:p>
        </p:txBody>
      </p:sp>
      <p:sp>
        <p:nvSpPr>
          <p:cNvPr id="1341" name="CustomShape 3"/>
          <p:cNvSpPr/>
          <p:nvPr/>
        </p:nvSpPr>
        <p:spPr>
          <a:xfrm>
            <a:off x="3850200" y="9429480"/>
            <a:ext cx="2938680" cy="4878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8C077900-2CC1-492C-8423-8C8A14F4CAEB}" type="slidenum">
              <a:rPr lang="pt-BR" sz="1300" b="0" strike="noStrike" spc="-1">
                <a:solidFill>
                  <a:srgbClr val="000000"/>
                </a:solidFill>
                <a:uFill>
                  <a:solidFill>
                    <a:srgbClr val="FFFFFF"/>
                  </a:solidFill>
                </a:uFill>
                <a:latin typeface="Franklin Gothic Book"/>
                <a:ea typeface="Microsoft YaHei"/>
              </a:rPr>
              <a:pPr algn="r">
                <a:lnSpc>
                  <a:spcPct val="100000"/>
                </a:lnSpc>
              </a:pPr>
              <a:t>25</a:t>
            </a:fld>
            <a:endParaRPr lang="pt-BR" sz="1800" b="0" strike="noStrike" spc="-1">
              <a:solidFill>
                <a:srgbClr val="000000"/>
              </a:solidFill>
              <a:uFill>
                <a:solidFill>
                  <a:srgbClr val="FFFFFF"/>
                </a:solidFill>
              </a:uFill>
              <a:latin typeface="Arial"/>
            </a:endParaRPr>
          </a:p>
        </p:txBody>
      </p:sp>
      <p:sp>
        <p:nvSpPr>
          <p:cNvPr id="1342" name="CustomShape 4"/>
          <p:cNvSpPr/>
          <p:nvPr/>
        </p:nvSpPr>
        <p:spPr>
          <a:xfrm>
            <a:off x="3850200" y="9429480"/>
            <a:ext cx="2940120" cy="4896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E6FF3182-A9B9-4433-94B1-1C2C815ED6CD}" type="slidenum">
              <a:rPr lang="pt-BR" sz="1300" b="0" strike="noStrike" spc="-1">
                <a:solidFill>
                  <a:srgbClr val="000000"/>
                </a:solidFill>
                <a:uFill>
                  <a:solidFill>
                    <a:srgbClr val="FFFFFF"/>
                  </a:solidFill>
                </a:uFill>
                <a:latin typeface="Franklin Gothic Book"/>
                <a:ea typeface="Microsoft YaHei"/>
              </a:rPr>
              <a:pPr algn="r">
                <a:lnSpc>
                  <a:spcPct val="100000"/>
                </a:lnSpc>
              </a:pPr>
              <a:t>25</a:t>
            </a:fld>
            <a:endParaRPr lang="pt-BR" sz="1800" b="0" strike="noStrike" spc="-1">
              <a:solidFill>
                <a:srgbClr val="000000"/>
              </a:solidFill>
              <a:uFill>
                <a:solidFill>
                  <a:srgbClr val="FFFFFF"/>
                </a:solidFill>
              </a:uFill>
              <a:latin typeface="Arial"/>
            </a:endParaRPr>
          </a:p>
        </p:txBody>
      </p:sp>
      <p:sp>
        <p:nvSpPr>
          <p:cNvPr id="1343" name="CustomShape 5"/>
          <p:cNvSpPr/>
          <p:nvPr/>
        </p:nvSpPr>
        <p:spPr>
          <a:xfrm>
            <a:off x="680040" y="4715640"/>
            <a:ext cx="5433120" cy="4461480"/>
          </a:xfrm>
          <a:prstGeom prst="rect">
            <a:avLst/>
          </a:prstGeom>
          <a:noFill/>
          <a:ln w="9360">
            <a:noFill/>
          </a:ln>
        </p:spPr>
        <p:style>
          <a:lnRef idx="0">
            <a:scrgbClr r="0" g="0" b="0"/>
          </a:lnRef>
          <a:fillRef idx="0">
            <a:scrgbClr r="0" g="0" b="0"/>
          </a:fillRef>
          <a:effectRef idx="0">
            <a:scrgbClr r="0" g="0" b="0"/>
          </a:effectRef>
          <a:fontRef idx="minor"/>
        </p:style>
      </p:sp>
    </p:spTree>
    <p:extLst>
      <p:ext uri="{BB962C8B-B14F-4D97-AF65-F5344CB8AC3E}">
        <p14:creationId xmlns="" xmlns:p14="http://schemas.microsoft.com/office/powerpoint/2010/main" val="831768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4" name="CustomShape 1"/>
          <p:cNvSpPr/>
          <p:nvPr/>
        </p:nvSpPr>
        <p:spPr>
          <a:xfrm>
            <a:off x="3850200" y="9429480"/>
            <a:ext cx="2935800" cy="4845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5EFE8B57-681F-49EB-9ACE-558F048A16C5}" type="slidenum">
              <a:rPr lang="pt-BR" sz="1300" b="0" strike="noStrike" spc="-1">
                <a:solidFill>
                  <a:srgbClr val="000000"/>
                </a:solidFill>
                <a:uFill>
                  <a:solidFill>
                    <a:srgbClr val="FFFFFF"/>
                  </a:solidFill>
                </a:uFill>
                <a:latin typeface="Franklin Gothic Book"/>
                <a:ea typeface="Microsoft YaHei"/>
              </a:rPr>
              <a:pPr algn="r">
                <a:lnSpc>
                  <a:spcPct val="100000"/>
                </a:lnSpc>
              </a:pPr>
              <a:t>26</a:t>
            </a:fld>
            <a:endParaRPr lang="pt-BR" sz="1800" b="0" strike="noStrike" spc="-1">
              <a:solidFill>
                <a:srgbClr val="000000"/>
              </a:solidFill>
              <a:uFill>
                <a:solidFill>
                  <a:srgbClr val="FFFFFF"/>
                </a:solidFill>
              </a:uFill>
              <a:latin typeface="Arial"/>
            </a:endParaRPr>
          </a:p>
        </p:txBody>
      </p:sp>
      <p:sp>
        <p:nvSpPr>
          <p:cNvPr id="1345" name="CustomShape 2"/>
          <p:cNvSpPr/>
          <p:nvPr/>
        </p:nvSpPr>
        <p:spPr>
          <a:xfrm>
            <a:off x="3850200" y="9429480"/>
            <a:ext cx="2937240" cy="4863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1DE34AF9-749F-44F9-A8EC-3F00B92C7C8F}" type="slidenum">
              <a:rPr lang="pt-BR" sz="1300" b="0" strike="noStrike" spc="-1">
                <a:solidFill>
                  <a:srgbClr val="000000"/>
                </a:solidFill>
                <a:uFill>
                  <a:solidFill>
                    <a:srgbClr val="FFFFFF"/>
                  </a:solidFill>
                </a:uFill>
                <a:latin typeface="Franklin Gothic Book"/>
                <a:ea typeface="Microsoft YaHei"/>
              </a:rPr>
              <a:pPr algn="r">
                <a:lnSpc>
                  <a:spcPct val="100000"/>
                </a:lnSpc>
              </a:pPr>
              <a:t>26</a:t>
            </a:fld>
            <a:endParaRPr lang="pt-BR" sz="1800" b="0" strike="noStrike" spc="-1">
              <a:solidFill>
                <a:srgbClr val="000000"/>
              </a:solidFill>
              <a:uFill>
                <a:solidFill>
                  <a:srgbClr val="FFFFFF"/>
                </a:solidFill>
              </a:uFill>
              <a:latin typeface="Arial"/>
            </a:endParaRPr>
          </a:p>
        </p:txBody>
      </p:sp>
      <p:sp>
        <p:nvSpPr>
          <p:cNvPr id="1346" name="CustomShape 3"/>
          <p:cNvSpPr/>
          <p:nvPr/>
        </p:nvSpPr>
        <p:spPr>
          <a:xfrm>
            <a:off x="3850200" y="9429480"/>
            <a:ext cx="2938680" cy="4878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C5963746-E0EF-46BD-9C12-2168C68257FC}" type="slidenum">
              <a:rPr lang="pt-BR" sz="1300" b="0" strike="noStrike" spc="-1">
                <a:solidFill>
                  <a:srgbClr val="000000"/>
                </a:solidFill>
                <a:uFill>
                  <a:solidFill>
                    <a:srgbClr val="FFFFFF"/>
                  </a:solidFill>
                </a:uFill>
                <a:latin typeface="Franklin Gothic Book"/>
                <a:ea typeface="Microsoft YaHei"/>
              </a:rPr>
              <a:pPr algn="r">
                <a:lnSpc>
                  <a:spcPct val="100000"/>
                </a:lnSpc>
              </a:pPr>
              <a:t>26</a:t>
            </a:fld>
            <a:endParaRPr lang="pt-BR" sz="1800" b="0" strike="noStrike" spc="-1">
              <a:solidFill>
                <a:srgbClr val="000000"/>
              </a:solidFill>
              <a:uFill>
                <a:solidFill>
                  <a:srgbClr val="FFFFFF"/>
                </a:solidFill>
              </a:uFill>
              <a:latin typeface="Arial"/>
            </a:endParaRPr>
          </a:p>
        </p:txBody>
      </p:sp>
      <p:sp>
        <p:nvSpPr>
          <p:cNvPr id="1347" name="CustomShape 4"/>
          <p:cNvSpPr/>
          <p:nvPr/>
        </p:nvSpPr>
        <p:spPr>
          <a:xfrm>
            <a:off x="3850200" y="9429480"/>
            <a:ext cx="2940120" cy="4896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78C0C4F8-3844-446C-A2E4-7F8BE9BDD531}" type="slidenum">
              <a:rPr lang="pt-BR" sz="1300" b="0" strike="noStrike" spc="-1">
                <a:solidFill>
                  <a:srgbClr val="000000"/>
                </a:solidFill>
                <a:uFill>
                  <a:solidFill>
                    <a:srgbClr val="FFFFFF"/>
                  </a:solidFill>
                </a:uFill>
                <a:latin typeface="Franklin Gothic Book"/>
                <a:ea typeface="Microsoft YaHei"/>
              </a:rPr>
              <a:pPr algn="r">
                <a:lnSpc>
                  <a:spcPct val="100000"/>
                </a:lnSpc>
              </a:pPr>
              <a:t>26</a:t>
            </a:fld>
            <a:endParaRPr lang="pt-BR" sz="1800" b="0" strike="noStrike" spc="-1">
              <a:solidFill>
                <a:srgbClr val="000000"/>
              </a:solidFill>
              <a:uFill>
                <a:solidFill>
                  <a:srgbClr val="FFFFFF"/>
                </a:solidFill>
              </a:uFill>
              <a:latin typeface="Arial"/>
            </a:endParaRPr>
          </a:p>
        </p:txBody>
      </p:sp>
      <p:sp>
        <p:nvSpPr>
          <p:cNvPr id="1348" name="CustomShape 5"/>
          <p:cNvSpPr/>
          <p:nvPr/>
        </p:nvSpPr>
        <p:spPr>
          <a:xfrm>
            <a:off x="680040" y="4715640"/>
            <a:ext cx="5433120" cy="4461480"/>
          </a:xfrm>
          <a:prstGeom prst="rect">
            <a:avLst/>
          </a:prstGeom>
          <a:noFill/>
          <a:ln w="9360">
            <a:noFill/>
          </a:ln>
        </p:spPr>
        <p:style>
          <a:lnRef idx="0">
            <a:scrgbClr r="0" g="0" b="0"/>
          </a:lnRef>
          <a:fillRef idx="0">
            <a:scrgbClr r="0" g="0" b="0"/>
          </a:fillRef>
          <a:effectRef idx="0">
            <a:scrgbClr r="0" g="0" b="0"/>
          </a:effectRef>
          <a:fontRef idx="minor"/>
        </p:style>
      </p:sp>
    </p:spTree>
    <p:extLst>
      <p:ext uri="{BB962C8B-B14F-4D97-AF65-F5344CB8AC3E}">
        <p14:creationId xmlns="" xmlns:p14="http://schemas.microsoft.com/office/powerpoint/2010/main" val="3843669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9" name="CustomShape 1"/>
          <p:cNvSpPr/>
          <p:nvPr/>
        </p:nvSpPr>
        <p:spPr>
          <a:xfrm>
            <a:off x="3850200" y="9429480"/>
            <a:ext cx="2935800" cy="4845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B9AB4BF6-5777-42B9-8C9B-84EBA8E02856}" type="slidenum">
              <a:rPr lang="pt-BR" sz="1300" b="0" strike="noStrike" spc="-1">
                <a:solidFill>
                  <a:srgbClr val="000000"/>
                </a:solidFill>
                <a:uFill>
                  <a:solidFill>
                    <a:srgbClr val="FFFFFF"/>
                  </a:solidFill>
                </a:uFill>
                <a:latin typeface="Franklin Gothic Book"/>
                <a:ea typeface="Microsoft YaHei"/>
              </a:rPr>
              <a:pPr algn="r">
                <a:lnSpc>
                  <a:spcPct val="100000"/>
                </a:lnSpc>
              </a:pPr>
              <a:t>28</a:t>
            </a:fld>
            <a:endParaRPr lang="pt-BR" sz="1800" b="0" strike="noStrike" spc="-1">
              <a:solidFill>
                <a:srgbClr val="000000"/>
              </a:solidFill>
              <a:uFill>
                <a:solidFill>
                  <a:srgbClr val="FFFFFF"/>
                </a:solidFill>
              </a:uFill>
              <a:latin typeface="Arial"/>
            </a:endParaRPr>
          </a:p>
        </p:txBody>
      </p:sp>
      <p:sp>
        <p:nvSpPr>
          <p:cNvPr id="1350" name="CustomShape 2"/>
          <p:cNvSpPr/>
          <p:nvPr/>
        </p:nvSpPr>
        <p:spPr>
          <a:xfrm>
            <a:off x="3850200" y="9429480"/>
            <a:ext cx="2937240" cy="4863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2026D65A-BB6D-4644-A3A6-ED96938EDE0A}" type="slidenum">
              <a:rPr lang="pt-BR" sz="1300" b="0" strike="noStrike" spc="-1">
                <a:solidFill>
                  <a:srgbClr val="000000"/>
                </a:solidFill>
                <a:uFill>
                  <a:solidFill>
                    <a:srgbClr val="FFFFFF"/>
                  </a:solidFill>
                </a:uFill>
                <a:latin typeface="Franklin Gothic Book"/>
                <a:ea typeface="Microsoft YaHei"/>
              </a:rPr>
              <a:pPr algn="r">
                <a:lnSpc>
                  <a:spcPct val="100000"/>
                </a:lnSpc>
              </a:pPr>
              <a:t>28</a:t>
            </a:fld>
            <a:endParaRPr lang="pt-BR" sz="1800" b="0" strike="noStrike" spc="-1">
              <a:solidFill>
                <a:srgbClr val="000000"/>
              </a:solidFill>
              <a:uFill>
                <a:solidFill>
                  <a:srgbClr val="FFFFFF"/>
                </a:solidFill>
              </a:uFill>
              <a:latin typeface="Arial"/>
            </a:endParaRPr>
          </a:p>
        </p:txBody>
      </p:sp>
      <p:sp>
        <p:nvSpPr>
          <p:cNvPr id="1351" name="CustomShape 3"/>
          <p:cNvSpPr/>
          <p:nvPr/>
        </p:nvSpPr>
        <p:spPr>
          <a:xfrm>
            <a:off x="3850200" y="9429480"/>
            <a:ext cx="2938680" cy="4878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15D8F0E4-6F21-435D-A2E5-45739D77AB95}" type="slidenum">
              <a:rPr lang="pt-BR" sz="1300" b="0" strike="noStrike" spc="-1">
                <a:solidFill>
                  <a:srgbClr val="000000"/>
                </a:solidFill>
                <a:uFill>
                  <a:solidFill>
                    <a:srgbClr val="FFFFFF"/>
                  </a:solidFill>
                </a:uFill>
                <a:latin typeface="Franklin Gothic Book"/>
                <a:ea typeface="Microsoft YaHei"/>
              </a:rPr>
              <a:pPr algn="r">
                <a:lnSpc>
                  <a:spcPct val="100000"/>
                </a:lnSpc>
              </a:pPr>
              <a:t>28</a:t>
            </a:fld>
            <a:endParaRPr lang="pt-BR" sz="1800" b="0" strike="noStrike" spc="-1">
              <a:solidFill>
                <a:srgbClr val="000000"/>
              </a:solidFill>
              <a:uFill>
                <a:solidFill>
                  <a:srgbClr val="FFFFFF"/>
                </a:solidFill>
              </a:uFill>
              <a:latin typeface="Arial"/>
            </a:endParaRPr>
          </a:p>
        </p:txBody>
      </p:sp>
      <p:sp>
        <p:nvSpPr>
          <p:cNvPr id="1352" name="CustomShape 4"/>
          <p:cNvSpPr/>
          <p:nvPr/>
        </p:nvSpPr>
        <p:spPr>
          <a:xfrm>
            <a:off x="3850200" y="9429480"/>
            <a:ext cx="2940120" cy="4896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7FAB5EEF-07DE-4531-A88C-E64FF20E6C1F}" type="slidenum">
              <a:rPr lang="pt-BR" sz="1300" b="0" strike="noStrike" spc="-1">
                <a:solidFill>
                  <a:srgbClr val="000000"/>
                </a:solidFill>
                <a:uFill>
                  <a:solidFill>
                    <a:srgbClr val="FFFFFF"/>
                  </a:solidFill>
                </a:uFill>
                <a:latin typeface="Franklin Gothic Book"/>
                <a:ea typeface="Microsoft YaHei"/>
              </a:rPr>
              <a:pPr algn="r">
                <a:lnSpc>
                  <a:spcPct val="100000"/>
                </a:lnSpc>
              </a:pPr>
              <a:t>28</a:t>
            </a:fld>
            <a:endParaRPr lang="pt-BR" sz="1800" b="0" strike="noStrike" spc="-1">
              <a:solidFill>
                <a:srgbClr val="000000"/>
              </a:solidFill>
              <a:uFill>
                <a:solidFill>
                  <a:srgbClr val="FFFFFF"/>
                </a:solidFill>
              </a:uFill>
              <a:latin typeface="Arial"/>
            </a:endParaRPr>
          </a:p>
        </p:txBody>
      </p:sp>
      <p:sp>
        <p:nvSpPr>
          <p:cNvPr id="1353" name="CustomShape 5"/>
          <p:cNvSpPr/>
          <p:nvPr/>
        </p:nvSpPr>
        <p:spPr>
          <a:xfrm>
            <a:off x="680040" y="4715640"/>
            <a:ext cx="5433120" cy="4461480"/>
          </a:xfrm>
          <a:prstGeom prst="rect">
            <a:avLst/>
          </a:prstGeom>
          <a:noFill/>
          <a:ln w="9360">
            <a:noFill/>
          </a:ln>
        </p:spPr>
        <p:style>
          <a:lnRef idx="0">
            <a:scrgbClr r="0" g="0" b="0"/>
          </a:lnRef>
          <a:fillRef idx="0">
            <a:scrgbClr r="0" g="0" b="0"/>
          </a:fillRef>
          <a:effectRef idx="0">
            <a:scrgbClr r="0" g="0" b="0"/>
          </a:effectRef>
          <a:fontRef idx="minor"/>
        </p:style>
      </p:sp>
    </p:spTree>
    <p:extLst>
      <p:ext uri="{BB962C8B-B14F-4D97-AF65-F5344CB8AC3E}">
        <p14:creationId xmlns="" xmlns:p14="http://schemas.microsoft.com/office/powerpoint/2010/main" val="2753883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4" name="CustomShape 1"/>
          <p:cNvSpPr/>
          <p:nvPr/>
        </p:nvSpPr>
        <p:spPr>
          <a:xfrm>
            <a:off x="3850200" y="9429480"/>
            <a:ext cx="2935800" cy="4845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9B0679FD-9EF5-4190-8786-E65BB9206827}" type="slidenum">
              <a:rPr lang="pt-BR" sz="1300" b="0" strike="noStrike" spc="-1">
                <a:solidFill>
                  <a:srgbClr val="000000"/>
                </a:solidFill>
                <a:uFill>
                  <a:solidFill>
                    <a:srgbClr val="FFFFFF"/>
                  </a:solidFill>
                </a:uFill>
                <a:latin typeface="Franklin Gothic Book"/>
                <a:ea typeface="Microsoft YaHei"/>
              </a:rPr>
              <a:pPr algn="r">
                <a:lnSpc>
                  <a:spcPct val="100000"/>
                </a:lnSpc>
              </a:pPr>
              <a:t>29</a:t>
            </a:fld>
            <a:endParaRPr lang="pt-BR" sz="1800" b="0" strike="noStrike" spc="-1">
              <a:solidFill>
                <a:srgbClr val="000000"/>
              </a:solidFill>
              <a:uFill>
                <a:solidFill>
                  <a:srgbClr val="FFFFFF"/>
                </a:solidFill>
              </a:uFill>
              <a:latin typeface="Arial"/>
            </a:endParaRPr>
          </a:p>
        </p:txBody>
      </p:sp>
      <p:sp>
        <p:nvSpPr>
          <p:cNvPr id="1355" name="CustomShape 2"/>
          <p:cNvSpPr/>
          <p:nvPr/>
        </p:nvSpPr>
        <p:spPr>
          <a:xfrm>
            <a:off x="3850200" y="9429480"/>
            <a:ext cx="2937240" cy="4863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465F7118-19DF-4ED2-8096-51405DED209E}" type="slidenum">
              <a:rPr lang="pt-BR" sz="1300" b="0" strike="noStrike" spc="-1">
                <a:solidFill>
                  <a:srgbClr val="000000"/>
                </a:solidFill>
                <a:uFill>
                  <a:solidFill>
                    <a:srgbClr val="FFFFFF"/>
                  </a:solidFill>
                </a:uFill>
                <a:latin typeface="Franklin Gothic Book"/>
                <a:ea typeface="Microsoft YaHei"/>
              </a:rPr>
              <a:pPr algn="r">
                <a:lnSpc>
                  <a:spcPct val="100000"/>
                </a:lnSpc>
              </a:pPr>
              <a:t>29</a:t>
            </a:fld>
            <a:endParaRPr lang="pt-BR" sz="1800" b="0" strike="noStrike" spc="-1">
              <a:solidFill>
                <a:srgbClr val="000000"/>
              </a:solidFill>
              <a:uFill>
                <a:solidFill>
                  <a:srgbClr val="FFFFFF"/>
                </a:solidFill>
              </a:uFill>
              <a:latin typeface="Arial"/>
            </a:endParaRPr>
          </a:p>
        </p:txBody>
      </p:sp>
      <p:sp>
        <p:nvSpPr>
          <p:cNvPr id="1356" name="CustomShape 3"/>
          <p:cNvSpPr/>
          <p:nvPr/>
        </p:nvSpPr>
        <p:spPr>
          <a:xfrm>
            <a:off x="3850200" y="9429480"/>
            <a:ext cx="2938680" cy="4878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243C6C87-806C-436F-8D26-4606491165AE}" type="slidenum">
              <a:rPr lang="pt-BR" sz="1300" b="0" strike="noStrike" spc="-1">
                <a:solidFill>
                  <a:srgbClr val="000000"/>
                </a:solidFill>
                <a:uFill>
                  <a:solidFill>
                    <a:srgbClr val="FFFFFF"/>
                  </a:solidFill>
                </a:uFill>
                <a:latin typeface="Franklin Gothic Book"/>
                <a:ea typeface="Microsoft YaHei"/>
              </a:rPr>
              <a:pPr algn="r">
                <a:lnSpc>
                  <a:spcPct val="100000"/>
                </a:lnSpc>
              </a:pPr>
              <a:t>29</a:t>
            </a:fld>
            <a:endParaRPr lang="pt-BR" sz="1800" b="0" strike="noStrike" spc="-1">
              <a:solidFill>
                <a:srgbClr val="000000"/>
              </a:solidFill>
              <a:uFill>
                <a:solidFill>
                  <a:srgbClr val="FFFFFF"/>
                </a:solidFill>
              </a:uFill>
              <a:latin typeface="Arial"/>
            </a:endParaRPr>
          </a:p>
        </p:txBody>
      </p:sp>
      <p:sp>
        <p:nvSpPr>
          <p:cNvPr id="1357" name="CustomShape 4"/>
          <p:cNvSpPr/>
          <p:nvPr/>
        </p:nvSpPr>
        <p:spPr>
          <a:xfrm>
            <a:off x="3850200" y="9429480"/>
            <a:ext cx="2940120" cy="4896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75A8C32F-0912-4434-9717-15E9AA1CB0AB}" type="slidenum">
              <a:rPr lang="pt-BR" sz="1300" b="0" strike="noStrike" spc="-1">
                <a:solidFill>
                  <a:srgbClr val="000000"/>
                </a:solidFill>
                <a:uFill>
                  <a:solidFill>
                    <a:srgbClr val="FFFFFF"/>
                  </a:solidFill>
                </a:uFill>
                <a:latin typeface="Franklin Gothic Book"/>
                <a:ea typeface="Microsoft YaHei"/>
              </a:rPr>
              <a:pPr algn="r">
                <a:lnSpc>
                  <a:spcPct val="100000"/>
                </a:lnSpc>
              </a:pPr>
              <a:t>29</a:t>
            </a:fld>
            <a:endParaRPr lang="pt-BR" sz="1800" b="0" strike="noStrike" spc="-1">
              <a:solidFill>
                <a:srgbClr val="000000"/>
              </a:solidFill>
              <a:uFill>
                <a:solidFill>
                  <a:srgbClr val="FFFFFF"/>
                </a:solidFill>
              </a:uFill>
              <a:latin typeface="Arial"/>
            </a:endParaRPr>
          </a:p>
        </p:txBody>
      </p:sp>
      <p:sp>
        <p:nvSpPr>
          <p:cNvPr id="1358" name="CustomShape 5"/>
          <p:cNvSpPr/>
          <p:nvPr/>
        </p:nvSpPr>
        <p:spPr>
          <a:xfrm>
            <a:off x="680040" y="4715640"/>
            <a:ext cx="5433120" cy="4461480"/>
          </a:xfrm>
          <a:prstGeom prst="rect">
            <a:avLst/>
          </a:prstGeom>
          <a:noFill/>
          <a:ln w="9360">
            <a:noFill/>
          </a:ln>
        </p:spPr>
        <p:style>
          <a:lnRef idx="0">
            <a:scrgbClr r="0" g="0" b="0"/>
          </a:lnRef>
          <a:fillRef idx="0">
            <a:scrgbClr r="0" g="0" b="0"/>
          </a:fillRef>
          <a:effectRef idx="0">
            <a:scrgbClr r="0" g="0" b="0"/>
          </a:effectRef>
          <a:fontRef idx="minor"/>
        </p:style>
      </p:sp>
    </p:spTree>
    <p:extLst>
      <p:ext uri="{BB962C8B-B14F-4D97-AF65-F5344CB8AC3E}">
        <p14:creationId xmlns="" xmlns:p14="http://schemas.microsoft.com/office/powerpoint/2010/main" val="1522756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9" name="CustomShape 1"/>
          <p:cNvSpPr/>
          <p:nvPr/>
        </p:nvSpPr>
        <p:spPr>
          <a:xfrm>
            <a:off x="3850200" y="9429480"/>
            <a:ext cx="2935800" cy="4845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8F245A26-F354-4280-9BBF-6E59A6942D18}" type="slidenum">
              <a:rPr lang="pt-BR" sz="1300" b="0" strike="noStrike" spc="-1">
                <a:solidFill>
                  <a:srgbClr val="000000"/>
                </a:solidFill>
                <a:uFill>
                  <a:solidFill>
                    <a:srgbClr val="FFFFFF"/>
                  </a:solidFill>
                </a:uFill>
                <a:latin typeface="Franklin Gothic Book"/>
                <a:ea typeface="Microsoft YaHei"/>
              </a:rPr>
              <a:pPr algn="r">
                <a:lnSpc>
                  <a:spcPct val="100000"/>
                </a:lnSpc>
              </a:pPr>
              <a:t>31</a:t>
            </a:fld>
            <a:endParaRPr lang="pt-BR" sz="1800" b="0" strike="noStrike" spc="-1">
              <a:solidFill>
                <a:srgbClr val="000000"/>
              </a:solidFill>
              <a:uFill>
                <a:solidFill>
                  <a:srgbClr val="FFFFFF"/>
                </a:solidFill>
              </a:uFill>
              <a:latin typeface="Arial"/>
            </a:endParaRPr>
          </a:p>
        </p:txBody>
      </p:sp>
      <p:sp>
        <p:nvSpPr>
          <p:cNvPr id="1360" name="CustomShape 2"/>
          <p:cNvSpPr/>
          <p:nvPr/>
        </p:nvSpPr>
        <p:spPr>
          <a:xfrm>
            <a:off x="3850200" y="9429480"/>
            <a:ext cx="2937240" cy="4863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CCFE8E41-117E-4636-B03C-E57FCD766135}" type="slidenum">
              <a:rPr lang="pt-BR" sz="1300" b="0" strike="noStrike" spc="-1">
                <a:solidFill>
                  <a:srgbClr val="000000"/>
                </a:solidFill>
                <a:uFill>
                  <a:solidFill>
                    <a:srgbClr val="FFFFFF"/>
                  </a:solidFill>
                </a:uFill>
                <a:latin typeface="Franklin Gothic Book"/>
                <a:ea typeface="Microsoft YaHei"/>
              </a:rPr>
              <a:pPr algn="r">
                <a:lnSpc>
                  <a:spcPct val="100000"/>
                </a:lnSpc>
              </a:pPr>
              <a:t>31</a:t>
            </a:fld>
            <a:endParaRPr lang="pt-BR" sz="1800" b="0" strike="noStrike" spc="-1">
              <a:solidFill>
                <a:srgbClr val="000000"/>
              </a:solidFill>
              <a:uFill>
                <a:solidFill>
                  <a:srgbClr val="FFFFFF"/>
                </a:solidFill>
              </a:uFill>
              <a:latin typeface="Arial"/>
            </a:endParaRPr>
          </a:p>
        </p:txBody>
      </p:sp>
      <p:sp>
        <p:nvSpPr>
          <p:cNvPr id="1361" name="CustomShape 3"/>
          <p:cNvSpPr/>
          <p:nvPr/>
        </p:nvSpPr>
        <p:spPr>
          <a:xfrm>
            <a:off x="3850200" y="9429480"/>
            <a:ext cx="2938680" cy="4878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0D16A55D-69D7-4579-A7C6-A16E63190C03}" type="slidenum">
              <a:rPr lang="pt-BR" sz="1300" b="0" strike="noStrike" spc="-1">
                <a:solidFill>
                  <a:srgbClr val="000000"/>
                </a:solidFill>
                <a:uFill>
                  <a:solidFill>
                    <a:srgbClr val="FFFFFF"/>
                  </a:solidFill>
                </a:uFill>
                <a:latin typeface="Franklin Gothic Book"/>
                <a:ea typeface="Microsoft YaHei"/>
              </a:rPr>
              <a:pPr algn="r">
                <a:lnSpc>
                  <a:spcPct val="100000"/>
                </a:lnSpc>
              </a:pPr>
              <a:t>31</a:t>
            </a:fld>
            <a:endParaRPr lang="pt-BR" sz="1800" b="0" strike="noStrike" spc="-1">
              <a:solidFill>
                <a:srgbClr val="000000"/>
              </a:solidFill>
              <a:uFill>
                <a:solidFill>
                  <a:srgbClr val="FFFFFF"/>
                </a:solidFill>
              </a:uFill>
              <a:latin typeface="Arial"/>
            </a:endParaRPr>
          </a:p>
        </p:txBody>
      </p:sp>
      <p:sp>
        <p:nvSpPr>
          <p:cNvPr id="1362" name="CustomShape 4"/>
          <p:cNvSpPr/>
          <p:nvPr/>
        </p:nvSpPr>
        <p:spPr>
          <a:xfrm>
            <a:off x="3850200" y="9429480"/>
            <a:ext cx="2940120" cy="4896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762D11AD-1553-459E-895B-70374BB35CF8}" type="slidenum">
              <a:rPr lang="pt-BR" sz="1300" b="0" strike="noStrike" spc="-1">
                <a:solidFill>
                  <a:srgbClr val="000000"/>
                </a:solidFill>
                <a:uFill>
                  <a:solidFill>
                    <a:srgbClr val="FFFFFF"/>
                  </a:solidFill>
                </a:uFill>
                <a:latin typeface="Franklin Gothic Book"/>
                <a:ea typeface="Microsoft YaHei"/>
              </a:rPr>
              <a:pPr algn="r">
                <a:lnSpc>
                  <a:spcPct val="100000"/>
                </a:lnSpc>
              </a:pPr>
              <a:t>31</a:t>
            </a:fld>
            <a:endParaRPr lang="pt-BR" sz="1800" b="0" strike="noStrike" spc="-1">
              <a:solidFill>
                <a:srgbClr val="000000"/>
              </a:solidFill>
              <a:uFill>
                <a:solidFill>
                  <a:srgbClr val="FFFFFF"/>
                </a:solidFill>
              </a:uFill>
              <a:latin typeface="Arial"/>
            </a:endParaRPr>
          </a:p>
        </p:txBody>
      </p:sp>
      <p:sp>
        <p:nvSpPr>
          <p:cNvPr id="1363" name="CustomShape 5"/>
          <p:cNvSpPr/>
          <p:nvPr/>
        </p:nvSpPr>
        <p:spPr>
          <a:xfrm>
            <a:off x="680040" y="4715640"/>
            <a:ext cx="5433120" cy="4461480"/>
          </a:xfrm>
          <a:prstGeom prst="rect">
            <a:avLst/>
          </a:prstGeom>
          <a:noFill/>
          <a:ln w="9360">
            <a:noFill/>
          </a:ln>
        </p:spPr>
        <p:style>
          <a:lnRef idx="0">
            <a:scrgbClr r="0" g="0" b="0"/>
          </a:lnRef>
          <a:fillRef idx="0">
            <a:scrgbClr r="0" g="0" b="0"/>
          </a:fillRef>
          <a:effectRef idx="0">
            <a:scrgbClr r="0" g="0" b="0"/>
          </a:effectRef>
          <a:fontRef idx="minor"/>
        </p:style>
      </p:sp>
    </p:spTree>
    <p:extLst>
      <p:ext uri="{BB962C8B-B14F-4D97-AF65-F5344CB8AC3E}">
        <p14:creationId xmlns="" xmlns:p14="http://schemas.microsoft.com/office/powerpoint/2010/main" val="307050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4" name="CustomShape 1"/>
          <p:cNvSpPr/>
          <p:nvPr/>
        </p:nvSpPr>
        <p:spPr>
          <a:xfrm>
            <a:off x="3850200" y="9429480"/>
            <a:ext cx="2935800" cy="4845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85F59807-4421-42CE-9ABD-DAAE108CE668}" type="slidenum">
              <a:rPr lang="pt-BR" sz="1300" b="0" strike="noStrike" spc="-1">
                <a:solidFill>
                  <a:srgbClr val="000000"/>
                </a:solidFill>
                <a:uFill>
                  <a:solidFill>
                    <a:srgbClr val="FFFFFF"/>
                  </a:solidFill>
                </a:uFill>
                <a:latin typeface="Franklin Gothic Book"/>
                <a:ea typeface="Microsoft YaHei"/>
              </a:rPr>
              <a:pPr algn="r">
                <a:lnSpc>
                  <a:spcPct val="100000"/>
                </a:lnSpc>
              </a:pPr>
              <a:t>34</a:t>
            </a:fld>
            <a:endParaRPr lang="pt-BR" sz="1800" b="0" strike="noStrike" spc="-1">
              <a:solidFill>
                <a:srgbClr val="000000"/>
              </a:solidFill>
              <a:uFill>
                <a:solidFill>
                  <a:srgbClr val="FFFFFF"/>
                </a:solidFill>
              </a:uFill>
              <a:latin typeface="Arial"/>
            </a:endParaRPr>
          </a:p>
        </p:txBody>
      </p:sp>
      <p:sp>
        <p:nvSpPr>
          <p:cNvPr id="1365" name="CustomShape 2"/>
          <p:cNvSpPr/>
          <p:nvPr/>
        </p:nvSpPr>
        <p:spPr>
          <a:xfrm>
            <a:off x="3850200" y="9429480"/>
            <a:ext cx="2937240" cy="4863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4DE3A577-3965-47F8-A526-5AC0CB7B3D79}" type="slidenum">
              <a:rPr lang="pt-BR" sz="1300" b="0" strike="noStrike" spc="-1">
                <a:solidFill>
                  <a:srgbClr val="000000"/>
                </a:solidFill>
                <a:uFill>
                  <a:solidFill>
                    <a:srgbClr val="FFFFFF"/>
                  </a:solidFill>
                </a:uFill>
                <a:latin typeface="Franklin Gothic Book"/>
                <a:ea typeface="Microsoft YaHei"/>
              </a:rPr>
              <a:pPr algn="r">
                <a:lnSpc>
                  <a:spcPct val="100000"/>
                </a:lnSpc>
              </a:pPr>
              <a:t>34</a:t>
            </a:fld>
            <a:endParaRPr lang="pt-BR" sz="1800" b="0" strike="noStrike" spc="-1">
              <a:solidFill>
                <a:srgbClr val="000000"/>
              </a:solidFill>
              <a:uFill>
                <a:solidFill>
                  <a:srgbClr val="FFFFFF"/>
                </a:solidFill>
              </a:uFill>
              <a:latin typeface="Arial"/>
            </a:endParaRPr>
          </a:p>
        </p:txBody>
      </p:sp>
      <p:sp>
        <p:nvSpPr>
          <p:cNvPr id="1366" name="CustomShape 3"/>
          <p:cNvSpPr/>
          <p:nvPr/>
        </p:nvSpPr>
        <p:spPr>
          <a:xfrm>
            <a:off x="3850200" y="9429480"/>
            <a:ext cx="2938680" cy="4878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241A9CE9-1578-4F02-9067-CB50FD219EAB}" type="slidenum">
              <a:rPr lang="pt-BR" sz="1300" b="0" strike="noStrike" spc="-1">
                <a:solidFill>
                  <a:srgbClr val="000000"/>
                </a:solidFill>
                <a:uFill>
                  <a:solidFill>
                    <a:srgbClr val="FFFFFF"/>
                  </a:solidFill>
                </a:uFill>
                <a:latin typeface="Franklin Gothic Book"/>
                <a:ea typeface="Microsoft YaHei"/>
              </a:rPr>
              <a:pPr algn="r">
                <a:lnSpc>
                  <a:spcPct val="100000"/>
                </a:lnSpc>
              </a:pPr>
              <a:t>34</a:t>
            </a:fld>
            <a:endParaRPr lang="pt-BR" sz="1800" b="0" strike="noStrike" spc="-1">
              <a:solidFill>
                <a:srgbClr val="000000"/>
              </a:solidFill>
              <a:uFill>
                <a:solidFill>
                  <a:srgbClr val="FFFFFF"/>
                </a:solidFill>
              </a:uFill>
              <a:latin typeface="Arial"/>
            </a:endParaRPr>
          </a:p>
        </p:txBody>
      </p:sp>
      <p:sp>
        <p:nvSpPr>
          <p:cNvPr id="1367" name="CustomShape 4"/>
          <p:cNvSpPr/>
          <p:nvPr/>
        </p:nvSpPr>
        <p:spPr>
          <a:xfrm>
            <a:off x="3850200" y="9429480"/>
            <a:ext cx="2940120" cy="4896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344BE5B4-0C88-42A5-BD0B-185FDC5FFAA6}" type="slidenum">
              <a:rPr lang="pt-BR" sz="1300" b="0" strike="noStrike" spc="-1">
                <a:solidFill>
                  <a:srgbClr val="000000"/>
                </a:solidFill>
                <a:uFill>
                  <a:solidFill>
                    <a:srgbClr val="FFFFFF"/>
                  </a:solidFill>
                </a:uFill>
                <a:latin typeface="Franklin Gothic Book"/>
                <a:ea typeface="Microsoft YaHei"/>
              </a:rPr>
              <a:pPr algn="r">
                <a:lnSpc>
                  <a:spcPct val="100000"/>
                </a:lnSpc>
              </a:pPr>
              <a:t>34</a:t>
            </a:fld>
            <a:endParaRPr lang="pt-BR" sz="1800" b="0" strike="noStrike" spc="-1">
              <a:solidFill>
                <a:srgbClr val="000000"/>
              </a:solidFill>
              <a:uFill>
                <a:solidFill>
                  <a:srgbClr val="FFFFFF"/>
                </a:solidFill>
              </a:uFill>
              <a:latin typeface="Arial"/>
            </a:endParaRPr>
          </a:p>
        </p:txBody>
      </p:sp>
      <p:sp>
        <p:nvSpPr>
          <p:cNvPr id="1368" name="CustomShape 5"/>
          <p:cNvSpPr/>
          <p:nvPr/>
        </p:nvSpPr>
        <p:spPr>
          <a:xfrm>
            <a:off x="680040" y="4715640"/>
            <a:ext cx="5433120" cy="4461480"/>
          </a:xfrm>
          <a:prstGeom prst="rect">
            <a:avLst/>
          </a:prstGeom>
          <a:noFill/>
          <a:ln w="9360">
            <a:noFill/>
          </a:ln>
        </p:spPr>
        <p:style>
          <a:lnRef idx="0">
            <a:scrgbClr r="0" g="0" b="0"/>
          </a:lnRef>
          <a:fillRef idx="0">
            <a:scrgbClr r="0" g="0" b="0"/>
          </a:fillRef>
          <a:effectRef idx="0">
            <a:scrgbClr r="0" g="0" b="0"/>
          </a:effectRef>
          <a:fontRef idx="minor"/>
        </p:style>
      </p:sp>
    </p:spTree>
    <p:extLst>
      <p:ext uri="{BB962C8B-B14F-4D97-AF65-F5344CB8AC3E}">
        <p14:creationId xmlns="" xmlns:p14="http://schemas.microsoft.com/office/powerpoint/2010/main" val="979665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9" name="CustomShape 1"/>
          <p:cNvSpPr/>
          <p:nvPr/>
        </p:nvSpPr>
        <p:spPr>
          <a:xfrm>
            <a:off x="3850200" y="9429480"/>
            <a:ext cx="2935800" cy="4845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AD334C98-E86B-4142-B818-B80C12A7CEA8}" type="slidenum">
              <a:rPr lang="pt-BR" sz="1300" b="0" strike="noStrike" spc="-1">
                <a:solidFill>
                  <a:srgbClr val="000000"/>
                </a:solidFill>
                <a:uFill>
                  <a:solidFill>
                    <a:srgbClr val="FFFFFF"/>
                  </a:solidFill>
                </a:uFill>
                <a:latin typeface="Franklin Gothic Book"/>
                <a:ea typeface="Microsoft YaHei"/>
              </a:rPr>
              <a:pPr algn="r">
                <a:lnSpc>
                  <a:spcPct val="100000"/>
                </a:lnSpc>
              </a:pPr>
              <a:t>35</a:t>
            </a:fld>
            <a:endParaRPr lang="pt-BR" sz="1800" b="0" strike="noStrike" spc="-1">
              <a:solidFill>
                <a:srgbClr val="000000"/>
              </a:solidFill>
              <a:uFill>
                <a:solidFill>
                  <a:srgbClr val="FFFFFF"/>
                </a:solidFill>
              </a:uFill>
              <a:latin typeface="Arial"/>
            </a:endParaRPr>
          </a:p>
        </p:txBody>
      </p:sp>
      <p:sp>
        <p:nvSpPr>
          <p:cNvPr id="1370" name="CustomShape 2"/>
          <p:cNvSpPr/>
          <p:nvPr/>
        </p:nvSpPr>
        <p:spPr>
          <a:xfrm>
            <a:off x="3850200" y="9429480"/>
            <a:ext cx="2937240" cy="4863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9CED0DCA-A56D-4B55-B414-A148FD42B160}" type="slidenum">
              <a:rPr lang="pt-BR" sz="1300" b="0" strike="noStrike" spc="-1">
                <a:solidFill>
                  <a:srgbClr val="000000"/>
                </a:solidFill>
                <a:uFill>
                  <a:solidFill>
                    <a:srgbClr val="FFFFFF"/>
                  </a:solidFill>
                </a:uFill>
                <a:latin typeface="Franklin Gothic Book"/>
                <a:ea typeface="Microsoft YaHei"/>
              </a:rPr>
              <a:pPr algn="r">
                <a:lnSpc>
                  <a:spcPct val="100000"/>
                </a:lnSpc>
              </a:pPr>
              <a:t>35</a:t>
            </a:fld>
            <a:endParaRPr lang="pt-BR" sz="1800" b="0" strike="noStrike" spc="-1">
              <a:solidFill>
                <a:srgbClr val="000000"/>
              </a:solidFill>
              <a:uFill>
                <a:solidFill>
                  <a:srgbClr val="FFFFFF"/>
                </a:solidFill>
              </a:uFill>
              <a:latin typeface="Arial"/>
            </a:endParaRPr>
          </a:p>
        </p:txBody>
      </p:sp>
      <p:sp>
        <p:nvSpPr>
          <p:cNvPr id="1371" name="CustomShape 3"/>
          <p:cNvSpPr/>
          <p:nvPr/>
        </p:nvSpPr>
        <p:spPr>
          <a:xfrm>
            <a:off x="3850200" y="9429480"/>
            <a:ext cx="2938680" cy="4878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A0801C19-F6DF-4E3B-9485-BB4CAD1BD995}" type="slidenum">
              <a:rPr lang="pt-BR" sz="1300" b="0" strike="noStrike" spc="-1">
                <a:solidFill>
                  <a:srgbClr val="000000"/>
                </a:solidFill>
                <a:uFill>
                  <a:solidFill>
                    <a:srgbClr val="FFFFFF"/>
                  </a:solidFill>
                </a:uFill>
                <a:latin typeface="Franklin Gothic Book"/>
                <a:ea typeface="Microsoft YaHei"/>
              </a:rPr>
              <a:pPr algn="r">
                <a:lnSpc>
                  <a:spcPct val="100000"/>
                </a:lnSpc>
              </a:pPr>
              <a:t>35</a:t>
            </a:fld>
            <a:endParaRPr lang="pt-BR" sz="1800" b="0" strike="noStrike" spc="-1">
              <a:solidFill>
                <a:srgbClr val="000000"/>
              </a:solidFill>
              <a:uFill>
                <a:solidFill>
                  <a:srgbClr val="FFFFFF"/>
                </a:solidFill>
              </a:uFill>
              <a:latin typeface="Arial"/>
            </a:endParaRPr>
          </a:p>
        </p:txBody>
      </p:sp>
      <p:sp>
        <p:nvSpPr>
          <p:cNvPr id="1372" name="CustomShape 4"/>
          <p:cNvSpPr/>
          <p:nvPr/>
        </p:nvSpPr>
        <p:spPr>
          <a:xfrm>
            <a:off x="3850200" y="9429480"/>
            <a:ext cx="2940120" cy="4896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DEB9325E-DC81-4CC7-92F3-411EF189C0ED}" type="slidenum">
              <a:rPr lang="pt-BR" sz="1300" b="0" strike="noStrike" spc="-1">
                <a:solidFill>
                  <a:srgbClr val="000000"/>
                </a:solidFill>
                <a:uFill>
                  <a:solidFill>
                    <a:srgbClr val="FFFFFF"/>
                  </a:solidFill>
                </a:uFill>
                <a:latin typeface="Franklin Gothic Book"/>
                <a:ea typeface="Microsoft YaHei"/>
              </a:rPr>
              <a:pPr algn="r">
                <a:lnSpc>
                  <a:spcPct val="100000"/>
                </a:lnSpc>
              </a:pPr>
              <a:t>35</a:t>
            </a:fld>
            <a:endParaRPr lang="pt-BR" sz="1800" b="0" strike="noStrike" spc="-1">
              <a:solidFill>
                <a:srgbClr val="000000"/>
              </a:solidFill>
              <a:uFill>
                <a:solidFill>
                  <a:srgbClr val="FFFFFF"/>
                </a:solidFill>
              </a:uFill>
              <a:latin typeface="Arial"/>
            </a:endParaRPr>
          </a:p>
        </p:txBody>
      </p:sp>
      <p:sp>
        <p:nvSpPr>
          <p:cNvPr id="1373" name="CustomShape 5"/>
          <p:cNvSpPr/>
          <p:nvPr/>
        </p:nvSpPr>
        <p:spPr>
          <a:xfrm>
            <a:off x="680040" y="4715640"/>
            <a:ext cx="5433120" cy="4461480"/>
          </a:xfrm>
          <a:prstGeom prst="rect">
            <a:avLst/>
          </a:prstGeom>
          <a:noFill/>
          <a:ln w="9360">
            <a:noFill/>
          </a:ln>
        </p:spPr>
        <p:style>
          <a:lnRef idx="0">
            <a:scrgbClr r="0" g="0" b="0"/>
          </a:lnRef>
          <a:fillRef idx="0">
            <a:scrgbClr r="0" g="0" b="0"/>
          </a:fillRef>
          <a:effectRef idx="0">
            <a:scrgbClr r="0" g="0" b="0"/>
          </a:effectRef>
          <a:fontRef idx="minor"/>
        </p:style>
      </p:sp>
    </p:spTree>
    <p:extLst>
      <p:ext uri="{BB962C8B-B14F-4D97-AF65-F5344CB8AC3E}">
        <p14:creationId xmlns="" xmlns:p14="http://schemas.microsoft.com/office/powerpoint/2010/main" val="2166279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 name="CustomShape 1"/>
          <p:cNvSpPr/>
          <p:nvPr/>
        </p:nvSpPr>
        <p:spPr>
          <a:xfrm>
            <a:off x="3850200" y="9429480"/>
            <a:ext cx="2935800" cy="4845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302F617A-72BA-4E3F-BAFF-A1B98D8DF0DF}" type="slidenum">
              <a:rPr lang="pt-BR" sz="1300" b="0" strike="noStrike" spc="-1">
                <a:solidFill>
                  <a:srgbClr val="000000"/>
                </a:solidFill>
                <a:uFill>
                  <a:solidFill>
                    <a:srgbClr val="FFFFFF"/>
                  </a:solidFill>
                </a:uFill>
                <a:latin typeface="Franklin Gothic Book"/>
                <a:ea typeface="Microsoft YaHei"/>
              </a:rPr>
              <a:pPr algn="r">
                <a:lnSpc>
                  <a:spcPct val="100000"/>
                </a:lnSpc>
              </a:pPr>
              <a:t>2</a:t>
            </a:fld>
            <a:endParaRPr lang="pt-BR" sz="1800" b="0" strike="noStrike" spc="-1">
              <a:solidFill>
                <a:srgbClr val="000000"/>
              </a:solidFill>
              <a:uFill>
                <a:solidFill>
                  <a:srgbClr val="FFFFFF"/>
                </a:solidFill>
              </a:uFill>
              <a:latin typeface="Arial"/>
            </a:endParaRPr>
          </a:p>
        </p:txBody>
      </p:sp>
      <p:sp>
        <p:nvSpPr>
          <p:cNvPr id="1290" name="CustomShape 2"/>
          <p:cNvSpPr/>
          <p:nvPr/>
        </p:nvSpPr>
        <p:spPr>
          <a:xfrm>
            <a:off x="3850200" y="9429480"/>
            <a:ext cx="2937240" cy="4863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155B0A8C-94DA-41E6-BB72-645F30F8F5C0}" type="slidenum">
              <a:rPr lang="pt-BR" sz="1300" b="0" strike="noStrike" spc="-1">
                <a:solidFill>
                  <a:srgbClr val="000000"/>
                </a:solidFill>
                <a:uFill>
                  <a:solidFill>
                    <a:srgbClr val="FFFFFF"/>
                  </a:solidFill>
                </a:uFill>
                <a:latin typeface="Franklin Gothic Book"/>
                <a:ea typeface="Microsoft YaHei"/>
              </a:rPr>
              <a:pPr algn="r">
                <a:lnSpc>
                  <a:spcPct val="100000"/>
                </a:lnSpc>
              </a:pPr>
              <a:t>2</a:t>
            </a:fld>
            <a:endParaRPr lang="pt-BR" sz="1800" b="0" strike="noStrike" spc="-1">
              <a:solidFill>
                <a:srgbClr val="000000"/>
              </a:solidFill>
              <a:uFill>
                <a:solidFill>
                  <a:srgbClr val="FFFFFF"/>
                </a:solidFill>
              </a:uFill>
              <a:latin typeface="Arial"/>
            </a:endParaRPr>
          </a:p>
        </p:txBody>
      </p:sp>
      <p:sp>
        <p:nvSpPr>
          <p:cNvPr id="1291" name="CustomShape 3"/>
          <p:cNvSpPr/>
          <p:nvPr/>
        </p:nvSpPr>
        <p:spPr>
          <a:xfrm>
            <a:off x="3850200" y="9429480"/>
            <a:ext cx="2938680" cy="4878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16786931-CAEA-4289-8A74-4EE282FC9414}" type="slidenum">
              <a:rPr lang="pt-BR" sz="1300" b="0" strike="noStrike" spc="-1">
                <a:solidFill>
                  <a:srgbClr val="000000"/>
                </a:solidFill>
                <a:uFill>
                  <a:solidFill>
                    <a:srgbClr val="FFFFFF"/>
                  </a:solidFill>
                </a:uFill>
                <a:latin typeface="Franklin Gothic Book"/>
                <a:ea typeface="Microsoft YaHei"/>
              </a:rPr>
              <a:pPr algn="r">
                <a:lnSpc>
                  <a:spcPct val="100000"/>
                </a:lnSpc>
              </a:pPr>
              <a:t>2</a:t>
            </a:fld>
            <a:endParaRPr lang="pt-BR" sz="1800" b="0" strike="noStrike" spc="-1">
              <a:solidFill>
                <a:srgbClr val="000000"/>
              </a:solidFill>
              <a:uFill>
                <a:solidFill>
                  <a:srgbClr val="FFFFFF"/>
                </a:solidFill>
              </a:uFill>
              <a:latin typeface="Arial"/>
            </a:endParaRPr>
          </a:p>
        </p:txBody>
      </p:sp>
      <p:sp>
        <p:nvSpPr>
          <p:cNvPr id="1292" name="CustomShape 4"/>
          <p:cNvSpPr/>
          <p:nvPr/>
        </p:nvSpPr>
        <p:spPr>
          <a:xfrm>
            <a:off x="3850200" y="9429480"/>
            <a:ext cx="2940120" cy="4896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AA7868EC-9AA0-4F16-AAD8-6D1BEBA3A613}" type="slidenum">
              <a:rPr lang="pt-BR" sz="1300" b="0" strike="noStrike" spc="-1">
                <a:solidFill>
                  <a:srgbClr val="000000"/>
                </a:solidFill>
                <a:uFill>
                  <a:solidFill>
                    <a:srgbClr val="FFFFFF"/>
                  </a:solidFill>
                </a:uFill>
                <a:latin typeface="Franklin Gothic Book"/>
                <a:ea typeface="Microsoft YaHei"/>
              </a:rPr>
              <a:pPr algn="r">
                <a:lnSpc>
                  <a:spcPct val="100000"/>
                </a:lnSpc>
              </a:pPr>
              <a:t>2</a:t>
            </a:fld>
            <a:endParaRPr lang="pt-BR" sz="1800" b="0" strike="noStrike" spc="-1">
              <a:solidFill>
                <a:srgbClr val="000000"/>
              </a:solidFill>
              <a:uFill>
                <a:solidFill>
                  <a:srgbClr val="FFFFFF"/>
                </a:solidFill>
              </a:uFill>
              <a:latin typeface="Arial"/>
            </a:endParaRPr>
          </a:p>
        </p:txBody>
      </p:sp>
      <p:sp>
        <p:nvSpPr>
          <p:cNvPr id="1293" name="CustomShape 5"/>
          <p:cNvSpPr/>
          <p:nvPr/>
        </p:nvSpPr>
        <p:spPr>
          <a:xfrm>
            <a:off x="680040" y="4715640"/>
            <a:ext cx="5434560" cy="4463280"/>
          </a:xfrm>
          <a:prstGeom prst="rect">
            <a:avLst/>
          </a:prstGeom>
          <a:noFill/>
          <a:ln w="9360">
            <a:noFill/>
          </a:ln>
        </p:spPr>
        <p:style>
          <a:lnRef idx="0">
            <a:scrgbClr r="0" g="0" b="0"/>
          </a:lnRef>
          <a:fillRef idx="0">
            <a:scrgbClr r="0" g="0" b="0"/>
          </a:fillRef>
          <a:effectRef idx="0">
            <a:scrgbClr r="0" g="0" b="0"/>
          </a:effectRef>
          <a:fontRef idx="minor"/>
        </p:style>
      </p:sp>
    </p:spTree>
    <p:extLst>
      <p:ext uri="{BB962C8B-B14F-4D97-AF65-F5344CB8AC3E}">
        <p14:creationId xmlns="" xmlns:p14="http://schemas.microsoft.com/office/powerpoint/2010/main" val="2884533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4" name="CustomShape 1"/>
          <p:cNvSpPr/>
          <p:nvPr/>
        </p:nvSpPr>
        <p:spPr>
          <a:xfrm>
            <a:off x="3850200" y="9429480"/>
            <a:ext cx="2935800" cy="4845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09173111-49C4-44AC-9BD3-53A407B8EABB}" type="slidenum">
              <a:rPr lang="pt-BR" sz="1300" b="0" strike="noStrike" spc="-1">
                <a:solidFill>
                  <a:srgbClr val="000000"/>
                </a:solidFill>
                <a:uFill>
                  <a:solidFill>
                    <a:srgbClr val="FFFFFF"/>
                  </a:solidFill>
                </a:uFill>
                <a:latin typeface="Franklin Gothic Book"/>
                <a:ea typeface="Microsoft YaHei"/>
              </a:rPr>
              <a:pPr algn="r">
                <a:lnSpc>
                  <a:spcPct val="100000"/>
                </a:lnSpc>
              </a:pPr>
              <a:t>37</a:t>
            </a:fld>
            <a:endParaRPr lang="pt-BR" sz="1800" b="0" strike="noStrike" spc="-1">
              <a:solidFill>
                <a:srgbClr val="000000"/>
              </a:solidFill>
              <a:uFill>
                <a:solidFill>
                  <a:srgbClr val="FFFFFF"/>
                </a:solidFill>
              </a:uFill>
              <a:latin typeface="Arial"/>
            </a:endParaRPr>
          </a:p>
        </p:txBody>
      </p:sp>
      <p:sp>
        <p:nvSpPr>
          <p:cNvPr id="1375" name="CustomShape 2"/>
          <p:cNvSpPr/>
          <p:nvPr/>
        </p:nvSpPr>
        <p:spPr>
          <a:xfrm>
            <a:off x="3850200" y="9429480"/>
            <a:ext cx="2937240" cy="4863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69AE5402-DD47-40CF-B984-23B189CFEE45}" type="slidenum">
              <a:rPr lang="pt-BR" sz="1300" b="0" strike="noStrike" spc="-1">
                <a:solidFill>
                  <a:srgbClr val="000000"/>
                </a:solidFill>
                <a:uFill>
                  <a:solidFill>
                    <a:srgbClr val="FFFFFF"/>
                  </a:solidFill>
                </a:uFill>
                <a:latin typeface="Franklin Gothic Book"/>
                <a:ea typeface="Microsoft YaHei"/>
              </a:rPr>
              <a:pPr algn="r">
                <a:lnSpc>
                  <a:spcPct val="100000"/>
                </a:lnSpc>
              </a:pPr>
              <a:t>37</a:t>
            </a:fld>
            <a:endParaRPr lang="pt-BR" sz="1800" b="0" strike="noStrike" spc="-1">
              <a:solidFill>
                <a:srgbClr val="000000"/>
              </a:solidFill>
              <a:uFill>
                <a:solidFill>
                  <a:srgbClr val="FFFFFF"/>
                </a:solidFill>
              </a:uFill>
              <a:latin typeface="Arial"/>
            </a:endParaRPr>
          </a:p>
        </p:txBody>
      </p:sp>
      <p:sp>
        <p:nvSpPr>
          <p:cNvPr id="1376" name="CustomShape 3"/>
          <p:cNvSpPr/>
          <p:nvPr/>
        </p:nvSpPr>
        <p:spPr>
          <a:xfrm>
            <a:off x="3850200" y="9429480"/>
            <a:ext cx="2938680" cy="4878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C9569468-2972-4E4F-98B5-4FBA74AF3442}" type="slidenum">
              <a:rPr lang="pt-BR" sz="1300" b="0" strike="noStrike" spc="-1">
                <a:solidFill>
                  <a:srgbClr val="000000"/>
                </a:solidFill>
                <a:uFill>
                  <a:solidFill>
                    <a:srgbClr val="FFFFFF"/>
                  </a:solidFill>
                </a:uFill>
                <a:latin typeface="Franklin Gothic Book"/>
                <a:ea typeface="Microsoft YaHei"/>
              </a:rPr>
              <a:pPr algn="r">
                <a:lnSpc>
                  <a:spcPct val="100000"/>
                </a:lnSpc>
              </a:pPr>
              <a:t>37</a:t>
            </a:fld>
            <a:endParaRPr lang="pt-BR" sz="1800" b="0" strike="noStrike" spc="-1">
              <a:solidFill>
                <a:srgbClr val="000000"/>
              </a:solidFill>
              <a:uFill>
                <a:solidFill>
                  <a:srgbClr val="FFFFFF"/>
                </a:solidFill>
              </a:uFill>
              <a:latin typeface="Arial"/>
            </a:endParaRPr>
          </a:p>
        </p:txBody>
      </p:sp>
      <p:sp>
        <p:nvSpPr>
          <p:cNvPr id="1377" name="CustomShape 4"/>
          <p:cNvSpPr/>
          <p:nvPr/>
        </p:nvSpPr>
        <p:spPr>
          <a:xfrm>
            <a:off x="3850200" y="9429480"/>
            <a:ext cx="2940120" cy="4896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6291CA34-C681-447A-B459-AC51C1A98C00}" type="slidenum">
              <a:rPr lang="pt-BR" sz="1300" b="0" strike="noStrike" spc="-1">
                <a:solidFill>
                  <a:srgbClr val="000000"/>
                </a:solidFill>
                <a:uFill>
                  <a:solidFill>
                    <a:srgbClr val="FFFFFF"/>
                  </a:solidFill>
                </a:uFill>
                <a:latin typeface="Franklin Gothic Book"/>
                <a:ea typeface="Microsoft YaHei"/>
              </a:rPr>
              <a:pPr algn="r">
                <a:lnSpc>
                  <a:spcPct val="100000"/>
                </a:lnSpc>
              </a:pPr>
              <a:t>37</a:t>
            </a:fld>
            <a:endParaRPr lang="pt-BR" sz="1800" b="0" strike="noStrike" spc="-1">
              <a:solidFill>
                <a:srgbClr val="000000"/>
              </a:solidFill>
              <a:uFill>
                <a:solidFill>
                  <a:srgbClr val="FFFFFF"/>
                </a:solidFill>
              </a:uFill>
              <a:latin typeface="Arial"/>
            </a:endParaRPr>
          </a:p>
        </p:txBody>
      </p:sp>
      <p:sp>
        <p:nvSpPr>
          <p:cNvPr id="1378" name="CustomShape 5"/>
          <p:cNvSpPr/>
          <p:nvPr/>
        </p:nvSpPr>
        <p:spPr>
          <a:xfrm>
            <a:off x="680040" y="4715640"/>
            <a:ext cx="5433120" cy="4461480"/>
          </a:xfrm>
          <a:prstGeom prst="rect">
            <a:avLst/>
          </a:prstGeom>
          <a:noFill/>
          <a:ln w="9360">
            <a:noFill/>
          </a:ln>
        </p:spPr>
        <p:style>
          <a:lnRef idx="0">
            <a:scrgbClr r="0" g="0" b="0"/>
          </a:lnRef>
          <a:fillRef idx="0">
            <a:scrgbClr r="0" g="0" b="0"/>
          </a:fillRef>
          <a:effectRef idx="0">
            <a:scrgbClr r="0" g="0" b="0"/>
          </a:effectRef>
          <a:fontRef idx="minor"/>
        </p:style>
      </p:sp>
    </p:spTree>
    <p:extLst>
      <p:ext uri="{BB962C8B-B14F-4D97-AF65-F5344CB8AC3E}">
        <p14:creationId xmlns="" xmlns:p14="http://schemas.microsoft.com/office/powerpoint/2010/main" val="4193710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 name="CustomShape 1"/>
          <p:cNvSpPr/>
          <p:nvPr/>
        </p:nvSpPr>
        <p:spPr>
          <a:xfrm>
            <a:off x="3850200" y="9429480"/>
            <a:ext cx="2935800" cy="4845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872D06EA-793D-40CA-8740-5EDA842FEBFE}" type="slidenum">
              <a:rPr lang="pt-BR" sz="1300" b="0" strike="noStrike" spc="-1">
                <a:solidFill>
                  <a:srgbClr val="000000"/>
                </a:solidFill>
                <a:uFill>
                  <a:solidFill>
                    <a:srgbClr val="FFFFFF"/>
                  </a:solidFill>
                </a:uFill>
                <a:latin typeface="Franklin Gothic Book"/>
                <a:ea typeface="Microsoft YaHei"/>
              </a:rPr>
              <a:pPr algn="r">
                <a:lnSpc>
                  <a:spcPct val="100000"/>
                </a:lnSpc>
              </a:pPr>
              <a:t>38</a:t>
            </a:fld>
            <a:endParaRPr lang="pt-BR" sz="1800" b="0" strike="noStrike" spc="-1">
              <a:solidFill>
                <a:srgbClr val="000000"/>
              </a:solidFill>
              <a:uFill>
                <a:solidFill>
                  <a:srgbClr val="FFFFFF"/>
                </a:solidFill>
              </a:uFill>
              <a:latin typeface="Arial"/>
            </a:endParaRPr>
          </a:p>
        </p:txBody>
      </p:sp>
      <p:sp>
        <p:nvSpPr>
          <p:cNvPr id="1380" name="CustomShape 2"/>
          <p:cNvSpPr/>
          <p:nvPr/>
        </p:nvSpPr>
        <p:spPr>
          <a:xfrm>
            <a:off x="3850200" y="9429480"/>
            <a:ext cx="2937240" cy="4863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F9B10B10-1829-4710-BB13-1C5E8A56B808}" type="slidenum">
              <a:rPr lang="pt-BR" sz="1300" b="0" strike="noStrike" spc="-1">
                <a:solidFill>
                  <a:srgbClr val="000000"/>
                </a:solidFill>
                <a:uFill>
                  <a:solidFill>
                    <a:srgbClr val="FFFFFF"/>
                  </a:solidFill>
                </a:uFill>
                <a:latin typeface="Franklin Gothic Book"/>
                <a:ea typeface="Microsoft YaHei"/>
              </a:rPr>
              <a:pPr algn="r">
                <a:lnSpc>
                  <a:spcPct val="100000"/>
                </a:lnSpc>
              </a:pPr>
              <a:t>38</a:t>
            </a:fld>
            <a:endParaRPr lang="pt-BR" sz="1800" b="0" strike="noStrike" spc="-1">
              <a:solidFill>
                <a:srgbClr val="000000"/>
              </a:solidFill>
              <a:uFill>
                <a:solidFill>
                  <a:srgbClr val="FFFFFF"/>
                </a:solidFill>
              </a:uFill>
              <a:latin typeface="Arial"/>
            </a:endParaRPr>
          </a:p>
        </p:txBody>
      </p:sp>
      <p:sp>
        <p:nvSpPr>
          <p:cNvPr id="1381" name="CustomShape 3"/>
          <p:cNvSpPr/>
          <p:nvPr/>
        </p:nvSpPr>
        <p:spPr>
          <a:xfrm>
            <a:off x="3850200" y="9429480"/>
            <a:ext cx="2938680" cy="4878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09A4A729-1FA5-435B-A371-9D0A9914AC91}" type="slidenum">
              <a:rPr lang="pt-BR" sz="1300" b="0" strike="noStrike" spc="-1">
                <a:solidFill>
                  <a:srgbClr val="000000"/>
                </a:solidFill>
                <a:uFill>
                  <a:solidFill>
                    <a:srgbClr val="FFFFFF"/>
                  </a:solidFill>
                </a:uFill>
                <a:latin typeface="Franklin Gothic Book"/>
                <a:ea typeface="Microsoft YaHei"/>
              </a:rPr>
              <a:pPr algn="r">
                <a:lnSpc>
                  <a:spcPct val="100000"/>
                </a:lnSpc>
              </a:pPr>
              <a:t>38</a:t>
            </a:fld>
            <a:endParaRPr lang="pt-BR" sz="1800" b="0" strike="noStrike" spc="-1">
              <a:solidFill>
                <a:srgbClr val="000000"/>
              </a:solidFill>
              <a:uFill>
                <a:solidFill>
                  <a:srgbClr val="FFFFFF"/>
                </a:solidFill>
              </a:uFill>
              <a:latin typeface="Arial"/>
            </a:endParaRPr>
          </a:p>
        </p:txBody>
      </p:sp>
      <p:sp>
        <p:nvSpPr>
          <p:cNvPr id="1382" name="CustomShape 4"/>
          <p:cNvSpPr/>
          <p:nvPr/>
        </p:nvSpPr>
        <p:spPr>
          <a:xfrm>
            <a:off x="3850200" y="9429480"/>
            <a:ext cx="2940120" cy="4896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6FC73B0E-B222-4815-BB26-B0E3811E7C49}" type="slidenum">
              <a:rPr lang="pt-BR" sz="1300" b="0" strike="noStrike" spc="-1">
                <a:solidFill>
                  <a:srgbClr val="000000"/>
                </a:solidFill>
                <a:uFill>
                  <a:solidFill>
                    <a:srgbClr val="FFFFFF"/>
                  </a:solidFill>
                </a:uFill>
                <a:latin typeface="Franklin Gothic Book"/>
                <a:ea typeface="Microsoft YaHei"/>
              </a:rPr>
              <a:pPr algn="r">
                <a:lnSpc>
                  <a:spcPct val="100000"/>
                </a:lnSpc>
              </a:pPr>
              <a:t>38</a:t>
            </a:fld>
            <a:endParaRPr lang="pt-BR" sz="1800" b="0" strike="noStrike" spc="-1">
              <a:solidFill>
                <a:srgbClr val="000000"/>
              </a:solidFill>
              <a:uFill>
                <a:solidFill>
                  <a:srgbClr val="FFFFFF"/>
                </a:solidFill>
              </a:uFill>
              <a:latin typeface="Arial"/>
            </a:endParaRPr>
          </a:p>
        </p:txBody>
      </p:sp>
      <p:sp>
        <p:nvSpPr>
          <p:cNvPr id="1383" name="CustomShape 5"/>
          <p:cNvSpPr/>
          <p:nvPr/>
        </p:nvSpPr>
        <p:spPr>
          <a:xfrm>
            <a:off x="680040" y="4715640"/>
            <a:ext cx="5433120" cy="4461480"/>
          </a:xfrm>
          <a:prstGeom prst="rect">
            <a:avLst/>
          </a:prstGeom>
          <a:noFill/>
          <a:ln w="9360">
            <a:noFill/>
          </a:ln>
        </p:spPr>
        <p:style>
          <a:lnRef idx="0">
            <a:scrgbClr r="0" g="0" b="0"/>
          </a:lnRef>
          <a:fillRef idx="0">
            <a:scrgbClr r="0" g="0" b="0"/>
          </a:fillRef>
          <a:effectRef idx="0">
            <a:scrgbClr r="0" g="0" b="0"/>
          </a:effectRef>
          <a:fontRef idx="minor"/>
        </p:style>
      </p:sp>
    </p:spTree>
    <p:extLst>
      <p:ext uri="{BB962C8B-B14F-4D97-AF65-F5344CB8AC3E}">
        <p14:creationId xmlns="" xmlns:p14="http://schemas.microsoft.com/office/powerpoint/2010/main" val="1134774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6" name="CustomShape 1"/>
          <p:cNvSpPr/>
          <p:nvPr/>
        </p:nvSpPr>
        <p:spPr>
          <a:xfrm>
            <a:off x="4278960" y="10157400"/>
            <a:ext cx="3278880" cy="53244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nSpc>
                <a:spcPct val="100000"/>
              </a:lnSpc>
            </a:pPr>
            <a:fld id="{A8CE5214-CA26-4C2B-872E-EBEA176D5D4E}" type="slidenum">
              <a:rPr lang="pt-BR" sz="1800" b="0" strike="noStrike" spc="-1">
                <a:solidFill>
                  <a:srgbClr val="000000"/>
                </a:solidFill>
                <a:uFill>
                  <a:solidFill>
                    <a:srgbClr val="FFFFFF"/>
                  </a:solidFill>
                </a:uFill>
                <a:latin typeface="Calibri"/>
                <a:ea typeface="Microsoft YaHei"/>
              </a:rPr>
              <a:pPr>
                <a:lnSpc>
                  <a:spcPct val="100000"/>
                </a:lnSpc>
              </a:pPr>
              <a:t>42</a:t>
            </a:fld>
            <a:endParaRPr lang="pt-BR" sz="1800" b="0" strike="noStrike" spc="-1">
              <a:solidFill>
                <a:srgbClr val="000000"/>
              </a:solidFill>
              <a:uFill>
                <a:solidFill>
                  <a:srgbClr val="FFFFFF"/>
                </a:solidFill>
              </a:uFill>
              <a:latin typeface="Arial"/>
            </a:endParaRPr>
          </a:p>
        </p:txBody>
      </p:sp>
      <p:sp>
        <p:nvSpPr>
          <p:cNvPr id="1387" name="CustomShape 2"/>
          <p:cNvSpPr/>
          <p:nvPr/>
        </p:nvSpPr>
        <p:spPr>
          <a:xfrm>
            <a:off x="3849840" y="9428040"/>
            <a:ext cx="2920680" cy="469800"/>
          </a:xfrm>
          <a:prstGeom prst="rect">
            <a:avLst/>
          </a:prstGeom>
          <a:noFill/>
          <a:ln w="9360">
            <a:noFill/>
          </a:ln>
        </p:spPr>
        <p:style>
          <a:lnRef idx="0">
            <a:scrgbClr r="0" g="0" b="0"/>
          </a:lnRef>
          <a:fillRef idx="0">
            <a:scrgbClr r="0" g="0" b="0"/>
          </a:fillRef>
          <a:effectRef idx="0">
            <a:scrgbClr r="0" g="0" b="0"/>
          </a:effectRef>
          <a:fontRef idx="minor"/>
        </p:style>
        <p:txBody>
          <a:bodyPr lIns="90000" tIns="46800" rIns="90000" bIns="46800" anchor="b"/>
          <a:lstStyle/>
          <a:p>
            <a:pPr algn="r">
              <a:lnSpc>
                <a:spcPct val="100000"/>
              </a:lnSpc>
            </a:pPr>
            <a:fld id="{9A86A405-C6AA-472C-9292-233E814E28F2}" type="slidenum">
              <a:rPr lang="pt-BR" sz="1200" b="0" strike="noStrike" spc="-1">
                <a:solidFill>
                  <a:srgbClr val="000000"/>
                </a:solidFill>
                <a:uFill>
                  <a:solidFill>
                    <a:srgbClr val="FFFFFF"/>
                  </a:solidFill>
                </a:uFill>
                <a:latin typeface="Calibri"/>
                <a:ea typeface="+mn-ea"/>
              </a:rPr>
              <a:pPr algn="r">
                <a:lnSpc>
                  <a:spcPct val="100000"/>
                </a:lnSpc>
              </a:pPr>
              <a:t>42</a:t>
            </a:fld>
            <a:endParaRPr lang="pt-BR" sz="1800" b="0" strike="noStrike" spc="-1">
              <a:solidFill>
                <a:srgbClr val="000000"/>
              </a:solidFill>
              <a:uFill>
                <a:solidFill>
                  <a:srgbClr val="FFFFFF"/>
                </a:solidFill>
              </a:uFill>
              <a:latin typeface="Arial"/>
            </a:endParaRPr>
          </a:p>
        </p:txBody>
      </p:sp>
      <p:sp>
        <p:nvSpPr>
          <p:cNvPr id="1388" name="CustomShape 3"/>
          <p:cNvSpPr/>
          <p:nvPr/>
        </p:nvSpPr>
        <p:spPr>
          <a:xfrm>
            <a:off x="3849840" y="9428040"/>
            <a:ext cx="2922480" cy="471240"/>
          </a:xfrm>
          <a:prstGeom prst="rect">
            <a:avLst/>
          </a:prstGeom>
          <a:noFill/>
          <a:ln w="9360">
            <a:noFill/>
          </a:ln>
        </p:spPr>
        <p:style>
          <a:lnRef idx="0">
            <a:scrgbClr r="0" g="0" b="0"/>
          </a:lnRef>
          <a:fillRef idx="0">
            <a:scrgbClr r="0" g="0" b="0"/>
          </a:fillRef>
          <a:effectRef idx="0">
            <a:scrgbClr r="0" g="0" b="0"/>
          </a:effectRef>
          <a:fontRef idx="minor"/>
        </p:style>
        <p:txBody>
          <a:bodyPr lIns="90000" tIns="46800" rIns="90000" bIns="46800" anchor="b"/>
          <a:lstStyle/>
          <a:p>
            <a:pPr algn="r">
              <a:lnSpc>
                <a:spcPct val="100000"/>
              </a:lnSpc>
            </a:pPr>
            <a:fld id="{60287116-28B5-4770-AC7C-E220B8DD0D60}" type="slidenum">
              <a:rPr lang="pt-BR" sz="1200" b="0" strike="noStrike" spc="-1">
                <a:solidFill>
                  <a:srgbClr val="000000"/>
                </a:solidFill>
                <a:uFill>
                  <a:solidFill>
                    <a:srgbClr val="FFFFFF"/>
                  </a:solidFill>
                </a:uFill>
                <a:latin typeface="Calibri"/>
                <a:ea typeface="+mn-ea"/>
              </a:rPr>
              <a:pPr algn="r">
                <a:lnSpc>
                  <a:spcPct val="100000"/>
                </a:lnSpc>
              </a:pPr>
              <a:t>42</a:t>
            </a:fld>
            <a:endParaRPr lang="pt-BR" sz="1800" b="0" strike="noStrike" spc="-1">
              <a:solidFill>
                <a:srgbClr val="000000"/>
              </a:solidFill>
              <a:uFill>
                <a:solidFill>
                  <a:srgbClr val="FFFFFF"/>
                </a:solidFill>
              </a:uFill>
              <a:latin typeface="Arial"/>
            </a:endParaRPr>
          </a:p>
        </p:txBody>
      </p:sp>
      <p:sp>
        <p:nvSpPr>
          <p:cNvPr id="1389" name="CustomShape 4"/>
          <p:cNvSpPr/>
          <p:nvPr/>
        </p:nvSpPr>
        <p:spPr>
          <a:xfrm>
            <a:off x="679320" y="4714920"/>
            <a:ext cx="5422680" cy="4449600"/>
          </a:xfrm>
          <a:prstGeom prst="rect">
            <a:avLst/>
          </a:prstGeom>
          <a:noFill/>
          <a:ln w="9360">
            <a:noFill/>
          </a:ln>
        </p:spPr>
        <p:style>
          <a:lnRef idx="0">
            <a:scrgbClr r="0" g="0" b="0"/>
          </a:lnRef>
          <a:fillRef idx="0">
            <a:scrgbClr r="0" g="0" b="0"/>
          </a:fillRef>
          <a:effectRef idx="0">
            <a:scrgbClr r="0" g="0" b="0"/>
          </a:effectRef>
          <a:fontRef idx="minor"/>
        </p:style>
      </p:sp>
    </p:spTree>
    <p:extLst>
      <p:ext uri="{BB962C8B-B14F-4D97-AF65-F5344CB8AC3E}">
        <p14:creationId xmlns="" xmlns:p14="http://schemas.microsoft.com/office/powerpoint/2010/main" val="4062518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ço Reservado para Imagem de Slide 1"/>
          <p:cNvSpPr>
            <a:spLocks noGrp="1" noRot="1" noChangeAspect="1" noTextEdit="1"/>
          </p:cNvSpPr>
          <p:nvPr>
            <p:ph type="sldImg"/>
          </p:nvPr>
        </p:nvSpPr>
        <p:spPr>
          <a:xfrm>
            <a:off x="1030288" y="1241425"/>
            <a:ext cx="4737100" cy="3349625"/>
          </a:xfrm>
          <a:prstGeom prst="rect">
            <a:avLst/>
          </a:prstGeom>
          <a:ln/>
        </p:spPr>
      </p:sp>
      <p:sp>
        <p:nvSpPr>
          <p:cNvPr id="45059" name="Espaço Reservado para Anotações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pt-BR" altLang="pt-BR" smtClean="0">
              <a:latin typeface="Times New Roman" panose="02020603050405020304" pitchFamily="18" charset="0"/>
            </a:endParaRPr>
          </a:p>
        </p:txBody>
      </p:sp>
      <p:sp>
        <p:nvSpPr>
          <p:cNvPr id="45060" name="Espaço Reservado para Número de Slide 3"/>
          <p:cNvSpPr txBox="1">
            <a:spLocks noGrp="1"/>
          </p:cNvSpPr>
          <p:nvPr/>
        </p:nvSpPr>
        <p:spPr bwMode="auto">
          <a:xfrm>
            <a:off x="3852863" y="9429750"/>
            <a:ext cx="2944812" cy="496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r"/>
            <a:fld id="{D5B9539E-FC2B-465D-9AFE-F3F9DDC1CA41}" type="slidenum">
              <a:rPr lang="pt-BR" altLang="pt-BR" sz="1200" b="0">
                <a:solidFill>
                  <a:prstClr val="black"/>
                </a:solidFill>
              </a:rPr>
              <a:pPr algn="r"/>
              <a:t>70</a:t>
            </a:fld>
            <a:endParaRPr lang="pt-BR" altLang="pt-BR" sz="1200" b="0">
              <a:solidFill>
                <a:prstClr val="black"/>
              </a:solidFill>
            </a:endParaRPr>
          </a:p>
        </p:txBody>
      </p:sp>
    </p:spTree>
    <p:extLst>
      <p:ext uri="{BB962C8B-B14F-4D97-AF65-F5344CB8AC3E}">
        <p14:creationId xmlns="" xmlns:p14="http://schemas.microsoft.com/office/powerpoint/2010/main" val="2506530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31"/>
          <p:cNvSpPr>
            <a:spLocks noGrp="1" noChangeArrowheads="1"/>
          </p:cNvSpPr>
          <p:nvPr>
            <p:ph type="sldNum" sz="quarter" idx="5"/>
          </p:nvPr>
        </p:nvSpPr>
        <p:spPr>
          <a:noFill/>
        </p:spPr>
        <p:txBody>
          <a:bodyPr/>
          <a:lstStyle/>
          <a:p>
            <a:fld id="{5A11B8D0-2FF4-423A-B73A-6C790809B5BC}" type="slidenum">
              <a:rPr lang="pt-BR" smtClean="0">
                <a:solidFill>
                  <a:prstClr val="black"/>
                </a:solidFill>
              </a:rPr>
              <a:pPr/>
              <a:t>85</a:t>
            </a:fld>
            <a:endParaRPr lang="pt-BR" smtClean="0">
              <a:solidFill>
                <a:prstClr val="black"/>
              </a:solidFill>
            </a:endParaRPr>
          </a:p>
        </p:txBody>
      </p:sp>
      <p:sp>
        <p:nvSpPr>
          <p:cNvPr id="21507" name="Rectangle 2"/>
          <p:cNvSpPr>
            <a:spLocks noGrp="1" noRot="1" noChangeAspect="1" noChangeArrowheads="1" noTextEdit="1"/>
          </p:cNvSpPr>
          <p:nvPr>
            <p:ph type="sldImg"/>
          </p:nvPr>
        </p:nvSpPr>
        <p:spPr>
          <a:xfrm>
            <a:off x="1030288" y="1241425"/>
            <a:ext cx="4737100" cy="3349625"/>
          </a:xfrm>
          <a:prstGeom prst="rect">
            <a:avLst/>
          </a:prstGeom>
          <a:ln/>
        </p:spPr>
      </p:sp>
      <p:sp>
        <p:nvSpPr>
          <p:cNvPr id="21508" name="Rectangle 3"/>
          <p:cNvSpPr>
            <a:spLocks noGrp="1" noChangeArrowheads="1"/>
          </p:cNvSpPr>
          <p:nvPr>
            <p:ph type="body" idx="1"/>
          </p:nvPr>
        </p:nvSpPr>
        <p:spPr>
          <a:noFill/>
          <a:ln/>
        </p:spPr>
        <p:txBody>
          <a:bodyPr/>
          <a:lstStyle/>
          <a:p>
            <a:pPr eaLnBrk="1" hangingPunct="1"/>
            <a:endParaRPr lang="pt-BR" smtClean="0"/>
          </a:p>
        </p:txBody>
      </p:sp>
    </p:spTree>
    <p:extLst>
      <p:ext uri="{BB962C8B-B14F-4D97-AF65-F5344CB8AC3E}">
        <p14:creationId xmlns="" xmlns:p14="http://schemas.microsoft.com/office/powerpoint/2010/main" val="1809394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030288" y="1241425"/>
            <a:ext cx="4737100" cy="3349625"/>
          </a:xfrm>
          <a:prstGeom prst="rect">
            <a:avLst/>
          </a:prstGeo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33B20820-FD5B-4F69-8AFE-7EE91F45E78E}" type="slidenum">
              <a:rPr lang="pt-BR" smtClean="0">
                <a:solidFill>
                  <a:prstClr val="black"/>
                </a:solidFill>
              </a:rPr>
              <a:pPr/>
              <a:t>88</a:t>
            </a:fld>
            <a:endParaRPr lang="pt-BR">
              <a:solidFill>
                <a:prstClr val="black"/>
              </a:solidFill>
            </a:endParaRPr>
          </a:p>
        </p:txBody>
      </p:sp>
    </p:spTree>
    <p:extLst>
      <p:ext uri="{BB962C8B-B14F-4D97-AF65-F5344CB8AC3E}">
        <p14:creationId xmlns="" xmlns:p14="http://schemas.microsoft.com/office/powerpoint/2010/main" val="2922076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030288" y="1241425"/>
            <a:ext cx="4737100" cy="3349625"/>
          </a:xfrm>
          <a:prstGeom prst="rect">
            <a:avLst/>
          </a:prstGeo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767A0B74-9B9C-47C5-A2A2-9C1B5B860B81}" type="slidenum">
              <a:rPr lang="pt-BR" smtClean="0"/>
              <a:pPr/>
              <a:t>96</a:t>
            </a:fld>
            <a:endParaRPr lang="pt-BR"/>
          </a:p>
        </p:txBody>
      </p:sp>
    </p:spTree>
    <p:extLst>
      <p:ext uri="{BB962C8B-B14F-4D97-AF65-F5344CB8AC3E}">
        <p14:creationId xmlns="" xmlns:p14="http://schemas.microsoft.com/office/powerpoint/2010/main" val="1351220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31"/>
          <p:cNvSpPr>
            <a:spLocks noGrp="1" noChangeArrowheads="1"/>
          </p:cNvSpPr>
          <p:nvPr>
            <p:ph type="sldNum" sz="quarter" idx="5"/>
          </p:nvPr>
        </p:nvSpPr>
        <p:spPr>
          <a:noFill/>
        </p:spPr>
        <p:txBody>
          <a:bodyPr/>
          <a:lstStyle/>
          <a:p>
            <a:fld id="{5A11B8D0-2FF4-423A-B73A-6C790809B5BC}" type="slidenum">
              <a:rPr lang="pt-BR" smtClean="0">
                <a:solidFill>
                  <a:prstClr val="black"/>
                </a:solidFill>
              </a:rPr>
              <a:pPr/>
              <a:t>101</a:t>
            </a:fld>
            <a:endParaRPr lang="pt-BR" smtClean="0">
              <a:solidFill>
                <a:prstClr val="black"/>
              </a:solidFill>
            </a:endParaRPr>
          </a:p>
        </p:txBody>
      </p:sp>
      <p:sp>
        <p:nvSpPr>
          <p:cNvPr id="21507" name="Rectangle 2"/>
          <p:cNvSpPr>
            <a:spLocks noGrp="1" noRot="1" noChangeAspect="1" noChangeArrowheads="1" noTextEdit="1"/>
          </p:cNvSpPr>
          <p:nvPr>
            <p:ph type="sldImg"/>
          </p:nvPr>
        </p:nvSpPr>
        <p:spPr>
          <a:xfrm>
            <a:off x="1030288" y="1241425"/>
            <a:ext cx="4737100" cy="3349625"/>
          </a:xfrm>
          <a:prstGeom prst="rect">
            <a:avLst/>
          </a:prstGeom>
          <a:ln/>
        </p:spPr>
      </p:sp>
      <p:sp>
        <p:nvSpPr>
          <p:cNvPr id="21508" name="Rectangle 3"/>
          <p:cNvSpPr>
            <a:spLocks noGrp="1" noChangeArrowheads="1"/>
          </p:cNvSpPr>
          <p:nvPr>
            <p:ph type="body" idx="1"/>
          </p:nvPr>
        </p:nvSpPr>
        <p:spPr>
          <a:noFill/>
          <a:ln/>
        </p:spPr>
        <p:txBody>
          <a:bodyPr/>
          <a:lstStyle/>
          <a:p>
            <a:pPr eaLnBrk="1" hangingPunct="1"/>
            <a:endParaRPr lang="pt-BR" smtClean="0"/>
          </a:p>
        </p:txBody>
      </p:sp>
    </p:spTree>
    <p:extLst>
      <p:ext uri="{BB962C8B-B14F-4D97-AF65-F5344CB8AC3E}">
        <p14:creationId xmlns="" xmlns:p14="http://schemas.microsoft.com/office/powerpoint/2010/main" val="827444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030288" y="1241425"/>
            <a:ext cx="4737100" cy="3349625"/>
          </a:xfrm>
          <a:prstGeom prst="rect">
            <a:avLst/>
          </a:prstGeo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767A0B74-9B9C-47C5-A2A2-9C1B5B860B81}" type="slidenum">
              <a:rPr lang="pt-BR" smtClean="0"/>
              <a:pPr/>
              <a:t>106</a:t>
            </a:fld>
            <a:endParaRPr lang="pt-BR"/>
          </a:p>
        </p:txBody>
      </p:sp>
    </p:spTree>
    <p:extLst>
      <p:ext uri="{BB962C8B-B14F-4D97-AF65-F5344CB8AC3E}">
        <p14:creationId xmlns="" xmlns:p14="http://schemas.microsoft.com/office/powerpoint/2010/main" val="155334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4" name="CustomShape 1"/>
          <p:cNvSpPr/>
          <p:nvPr/>
        </p:nvSpPr>
        <p:spPr>
          <a:xfrm>
            <a:off x="3850200" y="9429480"/>
            <a:ext cx="2935800" cy="4845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616E3C78-3B4D-40FF-8B4D-93548C433A6F}" type="slidenum">
              <a:rPr lang="pt-BR" sz="1300" b="0" strike="noStrike" spc="-1">
                <a:solidFill>
                  <a:srgbClr val="000000"/>
                </a:solidFill>
                <a:uFill>
                  <a:solidFill>
                    <a:srgbClr val="FFFFFF"/>
                  </a:solidFill>
                </a:uFill>
                <a:latin typeface="Franklin Gothic Book"/>
                <a:ea typeface="Microsoft YaHei"/>
              </a:rPr>
              <a:pPr algn="r">
                <a:lnSpc>
                  <a:spcPct val="100000"/>
                </a:lnSpc>
              </a:pPr>
              <a:t>7</a:t>
            </a:fld>
            <a:endParaRPr lang="pt-BR" sz="1800" b="0" strike="noStrike" spc="-1">
              <a:solidFill>
                <a:srgbClr val="000000"/>
              </a:solidFill>
              <a:uFill>
                <a:solidFill>
                  <a:srgbClr val="FFFFFF"/>
                </a:solidFill>
              </a:uFill>
              <a:latin typeface="Arial"/>
            </a:endParaRPr>
          </a:p>
        </p:txBody>
      </p:sp>
      <p:sp>
        <p:nvSpPr>
          <p:cNvPr id="1295" name="CustomShape 2"/>
          <p:cNvSpPr/>
          <p:nvPr/>
        </p:nvSpPr>
        <p:spPr>
          <a:xfrm>
            <a:off x="3850200" y="9429480"/>
            <a:ext cx="2937240" cy="4863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BB8295C0-8EEE-42DD-B589-515C47F3AE65}" type="slidenum">
              <a:rPr lang="pt-BR" sz="1300" b="0" strike="noStrike" spc="-1">
                <a:solidFill>
                  <a:srgbClr val="000000"/>
                </a:solidFill>
                <a:uFill>
                  <a:solidFill>
                    <a:srgbClr val="FFFFFF"/>
                  </a:solidFill>
                </a:uFill>
                <a:latin typeface="Franklin Gothic Book"/>
                <a:ea typeface="Microsoft YaHei"/>
              </a:rPr>
              <a:pPr algn="r">
                <a:lnSpc>
                  <a:spcPct val="100000"/>
                </a:lnSpc>
              </a:pPr>
              <a:t>7</a:t>
            </a:fld>
            <a:endParaRPr lang="pt-BR" sz="1800" b="0" strike="noStrike" spc="-1">
              <a:solidFill>
                <a:srgbClr val="000000"/>
              </a:solidFill>
              <a:uFill>
                <a:solidFill>
                  <a:srgbClr val="FFFFFF"/>
                </a:solidFill>
              </a:uFill>
              <a:latin typeface="Arial"/>
            </a:endParaRPr>
          </a:p>
        </p:txBody>
      </p:sp>
      <p:sp>
        <p:nvSpPr>
          <p:cNvPr id="1296" name="CustomShape 3"/>
          <p:cNvSpPr/>
          <p:nvPr/>
        </p:nvSpPr>
        <p:spPr>
          <a:xfrm>
            <a:off x="3850200" y="9429480"/>
            <a:ext cx="2938680" cy="4878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B0A29330-6B60-448F-A61F-EFED46206367}" type="slidenum">
              <a:rPr lang="pt-BR" sz="1300" b="0" strike="noStrike" spc="-1">
                <a:solidFill>
                  <a:srgbClr val="000000"/>
                </a:solidFill>
                <a:uFill>
                  <a:solidFill>
                    <a:srgbClr val="FFFFFF"/>
                  </a:solidFill>
                </a:uFill>
                <a:latin typeface="Franklin Gothic Book"/>
                <a:ea typeface="Microsoft YaHei"/>
              </a:rPr>
              <a:pPr algn="r">
                <a:lnSpc>
                  <a:spcPct val="100000"/>
                </a:lnSpc>
              </a:pPr>
              <a:t>7</a:t>
            </a:fld>
            <a:endParaRPr lang="pt-BR" sz="1800" b="0" strike="noStrike" spc="-1">
              <a:solidFill>
                <a:srgbClr val="000000"/>
              </a:solidFill>
              <a:uFill>
                <a:solidFill>
                  <a:srgbClr val="FFFFFF"/>
                </a:solidFill>
              </a:uFill>
              <a:latin typeface="Arial"/>
            </a:endParaRPr>
          </a:p>
        </p:txBody>
      </p:sp>
      <p:sp>
        <p:nvSpPr>
          <p:cNvPr id="1297" name="CustomShape 4"/>
          <p:cNvSpPr/>
          <p:nvPr/>
        </p:nvSpPr>
        <p:spPr>
          <a:xfrm>
            <a:off x="3850200" y="9429480"/>
            <a:ext cx="2940120" cy="4896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E1688B3F-36E1-4F51-8933-822C35A0531D}" type="slidenum">
              <a:rPr lang="pt-BR" sz="1300" b="0" strike="noStrike" spc="-1">
                <a:solidFill>
                  <a:srgbClr val="000000"/>
                </a:solidFill>
                <a:uFill>
                  <a:solidFill>
                    <a:srgbClr val="FFFFFF"/>
                  </a:solidFill>
                </a:uFill>
                <a:latin typeface="Franklin Gothic Book"/>
                <a:ea typeface="Microsoft YaHei"/>
              </a:rPr>
              <a:pPr algn="r">
                <a:lnSpc>
                  <a:spcPct val="100000"/>
                </a:lnSpc>
              </a:pPr>
              <a:t>7</a:t>
            </a:fld>
            <a:endParaRPr lang="pt-BR" sz="1800" b="0" strike="noStrike" spc="-1">
              <a:solidFill>
                <a:srgbClr val="000000"/>
              </a:solidFill>
              <a:uFill>
                <a:solidFill>
                  <a:srgbClr val="FFFFFF"/>
                </a:solidFill>
              </a:uFill>
              <a:latin typeface="Arial"/>
            </a:endParaRPr>
          </a:p>
        </p:txBody>
      </p:sp>
      <p:sp>
        <p:nvSpPr>
          <p:cNvPr id="1298" name="CustomShape 5"/>
          <p:cNvSpPr/>
          <p:nvPr/>
        </p:nvSpPr>
        <p:spPr>
          <a:xfrm>
            <a:off x="680040" y="4715640"/>
            <a:ext cx="5433120" cy="4461480"/>
          </a:xfrm>
          <a:prstGeom prst="rect">
            <a:avLst/>
          </a:prstGeom>
          <a:noFill/>
          <a:ln w="9360">
            <a:noFill/>
          </a:ln>
        </p:spPr>
        <p:style>
          <a:lnRef idx="0">
            <a:scrgbClr r="0" g="0" b="0"/>
          </a:lnRef>
          <a:fillRef idx="0">
            <a:scrgbClr r="0" g="0" b="0"/>
          </a:fillRef>
          <a:effectRef idx="0">
            <a:scrgbClr r="0" g="0" b="0"/>
          </a:effectRef>
          <a:fontRef idx="minor"/>
        </p:style>
      </p:sp>
    </p:spTree>
    <p:extLst>
      <p:ext uri="{BB962C8B-B14F-4D97-AF65-F5344CB8AC3E}">
        <p14:creationId xmlns="" xmlns:p14="http://schemas.microsoft.com/office/powerpoint/2010/main" val="4028832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9" name="CustomShape 1"/>
          <p:cNvSpPr/>
          <p:nvPr/>
        </p:nvSpPr>
        <p:spPr>
          <a:xfrm>
            <a:off x="3850200" y="9429480"/>
            <a:ext cx="2935800" cy="4845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7FC384B1-2AE1-4507-A023-3FE819AD1985}" type="slidenum">
              <a:rPr lang="pt-BR" sz="1300" b="0" strike="noStrike" spc="-1">
                <a:solidFill>
                  <a:srgbClr val="000000"/>
                </a:solidFill>
                <a:uFill>
                  <a:solidFill>
                    <a:srgbClr val="FFFFFF"/>
                  </a:solidFill>
                </a:uFill>
                <a:latin typeface="Franklin Gothic Book"/>
                <a:ea typeface="Microsoft YaHei"/>
              </a:rPr>
              <a:pPr algn="r">
                <a:lnSpc>
                  <a:spcPct val="100000"/>
                </a:lnSpc>
              </a:pPr>
              <a:t>8</a:t>
            </a:fld>
            <a:endParaRPr lang="pt-BR" sz="1800" b="0" strike="noStrike" spc="-1">
              <a:solidFill>
                <a:srgbClr val="000000"/>
              </a:solidFill>
              <a:uFill>
                <a:solidFill>
                  <a:srgbClr val="FFFFFF"/>
                </a:solidFill>
              </a:uFill>
              <a:latin typeface="Arial"/>
            </a:endParaRPr>
          </a:p>
        </p:txBody>
      </p:sp>
      <p:sp>
        <p:nvSpPr>
          <p:cNvPr id="1300" name="CustomShape 2"/>
          <p:cNvSpPr/>
          <p:nvPr/>
        </p:nvSpPr>
        <p:spPr>
          <a:xfrm>
            <a:off x="3850200" y="9429480"/>
            <a:ext cx="2937240" cy="4863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27253D29-5482-4F88-A0C6-2BE1A16CD80F}" type="slidenum">
              <a:rPr lang="pt-BR" sz="1300" b="0" strike="noStrike" spc="-1">
                <a:solidFill>
                  <a:srgbClr val="000000"/>
                </a:solidFill>
                <a:uFill>
                  <a:solidFill>
                    <a:srgbClr val="FFFFFF"/>
                  </a:solidFill>
                </a:uFill>
                <a:latin typeface="Franklin Gothic Book"/>
                <a:ea typeface="Microsoft YaHei"/>
              </a:rPr>
              <a:pPr algn="r">
                <a:lnSpc>
                  <a:spcPct val="100000"/>
                </a:lnSpc>
              </a:pPr>
              <a:t>8</a:t>
            </a:fld>
            <a:endParaRPr lang="pt-BR" sz="1800" b="0" strike="noStrike" spc="-1">
              <a:solidFill>
                <a:srgbClr val="000000"/>
              </a:solidFill>
              <a:uFill>
                <a:solidFill>
                  <a:srgbClr val="FFFFFF"/>
                </a:solidFill>
              </a:uFill>
              <a:latin typeface="Arial"/>
            </a:endParaRPr>
          </a:p>
        </p:txBody>
      </p:sp>
      <p:sp>
        <p:nvSpPr>
          <p:cNvPr id="1301" name="CustomShape 3"/>
          <p:cNvSpPr/>
          <p:nvPr/>
        </p:nvSpPr>
        <p:spPr>
          <a:xfrm>
            <a:off x="3850200" y="9429480"/>
            <a:ext cx="2938680" cy="4878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BA599FE5-1805-4DFE-A468-8012388AAF4E}" type="slidenum">
              <a:rPr lang="pt-BR" sz="1300" b="0" strike="noStrike" spc="-1">
                <a:solidFill>
                  <a:srgbClr val="000000"/>
                </a:solidFill>
                <a:uFill>
                  <a:solidFill>
                    <a:srgbClr val="FFFFFF"/>
                  </a:solidFill>
                </a:uFill>
                <a:latin typeface="Franklin Gothic Book"/>
                <a:ea typeface="Microsoft YaHei"/>
              </a:rPr>
              <a:pPr algn="r">
                <a:lnSpc>
                  <a:spcPct val="100000"/>
                </a:lnSpc>
              </a:pPr>
              <a:t>8</a:t>
            </a:fld>
            <a:endParaRPr lang="pt-BR" sz="1800" b="0" strike="noStrike" spc="-1">
              <a:solidFill>
                <a:srgbClr val="000000"/>
              </a:solidFill>
              <a:uFill>
                <a:solidFill>
                  <a:srgbClr val="FFFFFF"/>
                </a:solidFill>
              </a:uFill>
              <a:latin typeface="Arial"/>
            </a:endParaRPr>
          </a:p>
        </p:txBody>
      </p:sp>
      <p:sp>
        <p:nvSpPr>
          <p:cNvPr id="1302" name="CustomShape 4"/>
          <p:cNvSpPr/>
          <p:nvPr/>
        </p:nvSpPr>
        <p:spPr>
          <a:xfrm>
            <a:off x="3850200" y="9429480"/>
            <a:ext cx="2940120" cy="4896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CE443379-F0A9-4721-8966-016C2FD01968}" type="slidenum">
              <a:rPr lang="pt-BR" sz="1300" b="0" strike="noStrike" spc="-1">
                <a:solidFill>
                  <a:srgbClr val="000000"/>
                </a:solidFill>
                <a:uFill>
                  <a:solidFill>
                    <a:srgbClr val="FFFFFF"/>
                  </a:solidFill>
                </a:uFill>
                <a:latin typeface="Franklin Gothic Book"/>
                <a:ea typeface="Microsoft YaHei"/>
              </a:rPr>
              <a:pPr algn="r">
                <a:lnSpc>
                  <a:spcPct val="100000"/>
                </a:lnSpc>
              </a:pPr>
              <a:t>8</a:t>
            </a:fld>
            <a:endParaRPr lang="pt-BR" sz="1800" b="0" strike="noStrike" spc="-1">
              <a:solidFill>
                <a:srgbClr val="000000"/>
              </a:solidFill>
              <a:uFill>
                <a:solidFill>
                  <a:srgbClr val="FFFFFF"/>
                </a:solidFill>
              </a:uFill>
              <a:latin typeface="Arial"/>
            </a:endParaRPr>
          </a:p>
        </p:txBody>
      </p:sp>
      <p:sp>
        <p:nvSpPr>
          <p:cNvPr id="1303" name="CustomShape 5"/>
          <p:cNvSpPr/>
          <p:nvPr/>
        </p:nvSpPr>
        <p:spPr>
          <a:xfrm>
            <a:off x="680040" y="4715640"/>
            <a:ext cx="5433120" cy="4461480"/>
          </a:xfrm>
          <a:prstGeom prst="rect">
            <a:avLst/>
          </a:prstGeom>
          <a:noFill/>
          <a:ln w="9360">
            <a:noFill/>
          </a:ln>
        </p:spPr>
        <p:style>
          <a:lnRef idx="0">
            <a:scrgbClr r="0" g="0" b="0"/>
          </a:lnRef>
          <a:fillRef idx="0">
            <a:scrgbClr r="0" g="0" b="0"/>
          </a:fillRef>
          <a:effectRef idx="0">
            <a:scrgbClr r="0" g="0" b="0"/>
          </a:effectRef>
          <a:fontRef idx="minor"/>
        </p:style>
      </p:sp>
    </p:spTree>
    <p:extLst>
      <p:ext uri="{BB962C8B-B14F-4D97-AF65-F5344CB8AC3E}">
        <p14:creationId xmlns="" xmlns:p14="http://schemas.microsoft.com/office/powerpoint/2010/main" val="3675727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 name="CustomShape 1"/>
          <p:cNvSpPr/>
          <p:nvPr/>
        </p:nvSpPr>
        <p:spPr>
          <a:xfrm>
            <a:off x="3850200" y="9429480"/>
            <a:ext cx="2935800" cy="4845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6C1A111D-723E-4380-84F7-D907B1090C62}" type="slidenum">
              <a:rPr lang="pt-BR" sz="1300" b="0" strike="noStrike" spc="-1">
                <a:solidFill>
                  <a:srgbClr val="000000"/>
                </a:solidFill>
                <a:uFill>
                  <a:solidFill>
                    <a:srgbClr val="FFFFFF"/>
                  </a:solidFill>
                </a:uFill>
                <a:latin typeface="Franklin Gothic Book"/>
                <a:ea typeface="Microsoft YaHei"/>
              </a:rPr>
              <a:pPr algn="r">
                <a:lnSpc>
                  <a:spcPct val="100000"/>
                </a:lnSpc>
              </a:pPr>
              <a:t>9</a:t>
            </a:fld>
            <a:endParaRPr lang="pt-BR" sz="1800" b="0" strike="noStrike" spc="-1">
              <a:solidFill>
                <a:srgbClr val="000000"/>
              </a:solidFill>
              <a:uFill>
                <a:solidFill>
                  <a:srgbClr val="FFFFFF"/>
                </a:solidFill>
              </a:uFill>
              <a:latin typeface="Arial"/>
            </a:endParaRPr>
          </a:p>
        </p:txBody>
      </p:sp>
      <p:sp>
        <p:nvSpPr>
          <p:cNvPr id="1335" name="CustomShape 2"/>
          <p:cNvSpPr/>
          <p:nvPr/>
        </p:nvSpPr>
        <p:spPr>
          <a:xfrm>
            <a:off x="3850200" y="9429480"/>
            <a:ext cx="2937240" cy="4863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8354A734-A83F-4388-871A-20D945846FFA}" type="slidenum">
              <a:rPr lang="pt-BR" sz="1300" b="0" strike="noStrike" spc="-1">
                <a:solidFill>
                  <a:srgbClr val="000000"/>
                </a:solidFill>
                <a:uFill>
                  <a:solidFill>
                    <a:srgbClr val="FFFFFF"/>
                  </a:solidFill>
                </a:uFill>
                <a:latin typeface="Franklin Gothic Book"/>
                <a:ea typeface="Microsoft YaHei"/>
              </a:rPr>
              <a:pPr algn="r">
                <a:lnSpc>
                  <a:spcPct val="100000"/>
                </a:lnSpc>
              </a:pPr>
              <a:t>9</a:t>
            </a:fld>
            <a:endParaRPr lang="pt-BR" sz="1800" b="0" strike="noStrike" spc="-1">
              <a:solidFill>
                <a:srgbClr val="000000"/>
              </a:solidFill>
              <a:uFill>
                <a:solidFill>
                  <a:srgbClr val="FFFFFF"/>
                </a:solidFill>
              </a:uFill>
              <a:latin typeface="Arial"/>
            </a:endParaRPr>
          </a:p>
        </p:txBody>
      </p:sp>
      <p:sp>
        <p:nvSpPr>
          <p:cNvPr id="1336" name="CustomShape 3"/>
          <p:cNvSpPr/>
          <p:nvPr/>
        </p:nvSpPr>
        <p:spPr>
          <a:xfrm>
            <a:off x="3850200" y="9429480"/>
            <a:ext cx="2938680" cy="4878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BF37C9D8-A3A8-4C40-BDE0-9372C437192C}" type="slidenum">
              <a:rPr lang="pt-BR" sz="1300" b="0" strike="noStrike" spc="-1">
                <a:solidFill>
                  <a:srgbClr val="000000"/>
                </a:solidFill>
                <a:uFill>
                  <a:solidFill>
                    <a:srgbClr val="FFFFFF"/>
                  </a:solidFill>
                </a:uFill>
                <a:latin typeface="Franklin Gothic Book"/>
                <a:ea typeface="Microsoft YaHei"/>
              </a:rPr>
              <a:pPr algn="r">
                <a:lnSpc>
                  <a:spcPct val="100000"/>
                </a:lnSpc>
              </a:pPr>
              <a:t>9</a:t>
            </a:fld>
            <a:endParaRPr lang="pt-BR" sz="1800" b="0" strike="noStrike" spc="-1">
              <a:solidFill>
                <a:srgbClr val="000000"/>
              </a:solidFill>
              <a:uFill>
                <a:solidFill>
                  <a:srgbClr val="FFFFFF"/>
                </a:solidFill>
              </a:uFill>
              <a:latin typeface="Arial"/>
            </a:endParaRPr>
          </a:p>
        </p:txBody>
      </p:sp>
      <p:sp>
        <p:nvSpPr>
          <p:cNvPr id="1337" name="CustomShape 4"/>
          <p:cNvSpPr/>
          <p:nvPr/>
        </p:nvSpPr>
        <p:spPr>
          <a:xfrm>
            <a:off x="3850200" y="9429480"/>
            <a:ext cx="2940120" cy="4896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0549FD2B-1177-4788-BE6F-A6619957B25C}" type="slidenum">
              <a:rPr lang="pt-BR" sz="1300" b="0" strike="noStrike" spc="-1">
                <a:solidFill>
                  <a:srgbClr val="000000"/>
                </a:solidFill>
                <a:uFill>
                  <a:solidFill>
                    <a:srgbClr val="FFFFFF"/>
                  </a:solidFill>
                </a:uFill>
                <a:latin typeface="Franklin Gothic Book"/>
                <a:ea typeface="Microsoft YaHei"/>
              </a:rPr>
              <a:pPr algn="r">
                <a:lnSpc>
                  <a:spcPct val="100000"/>
                </a:lnSpc>
              </a:pPr>
              <a:t>9</a:t>
            </a:fld>
            <a:endParaRPr lang="pt-BR" sz="1800" b="0" strike="noStrike" spc="-1">
              <a:solidFill>
                <a:srgbClr val="000000"/>
              </a:solidFill>
              <a:uFill>
                <a:solidFill>
                  <a:srgbClr val="FFFFFF"/>
                </a:solidFill>
              </a:uFill>
              <a:latin typeface="Arial"/>
            </a:endParaRPr>
          </a:p>
        </p:txBody>
      </p:sp>
      <p:sp>
        <p:nvSpPr>
          <p:cNvPr id="1338" name="CustomShape 5"/>
          <p:cNvSpPr/>
          <p:nvPr/>
        </p:nvSpPr>
        <p:spPr>
          <a:xfrm>
            <a:off x="680040" y="4715640"/>
            <a:ext cx="5433120" cy="4461480"/>
          </a:xfrm>
          <a:prstGeom prst="rect">
            <a:avLst/>
          </a:prstGeom>
          <a:noFill/>
          <a:ln w="9360">
            <a:noFill/>
          </a:ln>
        </p:spPr>
        <p:style>
          <a:lnRef idx="0">
            <a:scrgbClr r="0" g="0" b="0"/>
          </a:lnRef>
          <a:fillRef idx="0">
            <a:scrgbClr r="0" g="0" b="0"/>
          </a:fillRef>
          <a:effectRef idx="0">
            <a:scrgbClr r="0" g="0" b="0"/>
          </a:effectRef>
          <a:fontRef idx="minor"/>
        </p:style>
      </p:sp>
    </p:spTree>
    <p:extLst>
      <p:ext uri="{BB962C8B-B14F-4D97-AF65-F5344CB8AC3E}">
        <p14:creationId xmlns="" xmlns:p14="http://schemas.microsoft.com/office/powerpoint/2010/main" val="1703350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4" name="CustomShape 1"/>
          <p:cNvSpPr/>
          <p:nvPr/>
        </p:nvSpPr>
        <p:spPr>
          <a:xfrm>
            <a:off x="3850200" y="9429480"/>
            <a:ext cx="2935800" cy="4845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2B737F88-B636-4E8D-ACF4-7CD57F134B71}" type="slidenum">
              <a:rPr lang="pt-BR" sz="1300" b="0" strike="noStrike" spc="-1">
                <a:solidFill>
                  <a:srgbClr val="000000"/>
                </a:solidFill>
                <a:uFill>
                  <a:solidFill>
                    <a:srgbClr val="FFFFFF"/>
                  </a:solidFill>
                </a:uFill>
                <a:latin typeface="Franklin Gothic Book"/>
                <a:ea typeface="Microsoft YaHei"/>
              </a:rPr>
              <a:pPr algn="r">
                <a:lnSpc>
                  <a:spcPct val="100000"/>
                </a:lnSpc>
              </a:pPr>
              <a:t>10</a:t>
            </a:fld>
            <a:endParaRPr lang="pt-BR" sz="1800" b="0" strike="noStrike" spc="-1">
              <a:solidFill>
                <a:srgbClr val="000000"/>
              </a:solidFill>
              <a:uFill>
                <a:solidFill>
                  <a:srgbClr val="FFFFFF"/>
                </a:solidFill>
              </a:uFill>
              <a:latin typeface="Arial"/>
            </a:endParaRPr>
          </a:p>
        </p:txBody>
      </p:sp>
      <p:sp>
        <p:nvSpPr>
          <p:cNvPr id="1315" name="CustomShape 2"/>
          <p:cNvSpPr/>
          <p:nvPr/>
        </p:nvSpPr>
        <p:spPr>
          <a:xfrm>
            <a:off x="3850200" y="9429480"/>
            <a:ext cx="2937240" cy="4863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96955855-3584-4379-AA4F-55E55E04A69A}" type="slidenum">
              <a:rPr lang="pt-BR" sz="1300" b="0" strike="noStrike" spc="-1">
                <a:solidFill>
                  <a:srgbClr val="000000"/>
                </a:solidFill>
                <a:uFill>
                  <a:solidFill>
                    <a:srgbClr val="FFFFFF"/>
                  </a:solidFill>
                </a:uFill>
                <a:latin typeface="Franklin Gothic Book"/>
                <a:ea typeface="Microsoft YaHei"/>
              </a:rPr>
              <a:pPr algn="r">
                <a:lnSpc>
                  <a:spcPct val="100000"/>
                </a:lnSpc>
              </a:pPr>
              <a:t>10</a:t>
            </a:fld>
            <a:endParaRPr lang="pt-BR" sz="1800" b="0" strike="noStrike" spc="-1">
              <a:solidFill>
                <a:srgbClr val="000000"/>
              </a:solidFill>
              <a:uFill>
                <a:solidFill>
                  <a:srgbClr val="FFFFFF"/>
                </a:solidFill>
              </a:uFill>
              <a:latin typeface="Arial"/>
            </a:endParaRPr>
          </a:p>
        </p:txBody>
      </p:sp>
      <p:sp>
        <p:nvSpPr>
          <p:cNvPr id="1316" name="CustomShape 3"/>
          <p:cNvSpPr/>
          <p:nvPr/>
        </p:nvSpPr>
        <p:spPr>
          <a:xfrm>
            <a:off x="3850200" y="9429480"/>
            <a:ext cx="2938680" cy="4878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D13844A7-ED47-4362-8A97-7B4AE3B0C8DE}" type="slidenum">
              <a:rPr lang="pt-BR" sz="1300" b="0" strike="noStrike" spc="-1">
                <a:solidFill>
                  <a:srgbClr val="000000"/>
                </a:solidFill>
                <a:uFill>
                  <a:solidFill>
                    <a:srgbClr val="FFFFFF"/>
                  </a:solidFill>
                </a:uFill>
                <a:latin typeface="Franklin Gothic Book"/>
                <a:ea typeface="Microsoft YaHei"/>
              </a:rPr>
              <a:pPr algn="r">
                <a:lnSpc>
                  <a:spcPct val="100000"/>
                </a:lnSpc>
              </a:pPr>
              <a:t>10</a:t>
            </a:fld>
            <a:endParaRPr lang="pt-BR" sz="1800" b="0" strike="noStrike" spc="-1">
              <a:solidFill>
                <a:srgbClr val="000000"/>
              </a:solidFill>
              <a:uFill>
                <a:solidFill>
                  <a:srgbClr val="FFFFFF"/>
                </a:solidFill>
              </a:uFill>
              <a:latin typeface="Arial"/>
            </a:endParaRPr>
          </a:p>
        </p:txBody>
      </p:sp>
      <p:sp>
        <p:nvSpPr>
          <p:cNvPr id="1317" name="CustomShape 4"/>
          <p:cNvSpPr/>
          <p:nvPr/>
        </p:nvSpPr>
        <p:spPr>
          <a:xfrm>
            <a:off x="3850200" y="9429480"/>
            <a:ext cx="2940120" cy="4896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163EE7D6-CF3C-48EF-A1FD-63B0F3BE0FE6}" type="slidenum">
              <a:rPr lang="pt-BR" sz="1300" b="0" strike="noStrike" spc="-1">
                <a:solidFill>
                  <a:srgbClr val="000000"/>
                </a:solidFill>
                <a:uFill>
                  <a:solidFill>
                    <a:srgbClr val="FFFFFF"/>
                  </a:solidFill>
                </a:uFill>
                <a:latin typeface="Franklin Gothic Book"/>
                <a:ea typeface="Microsoft YaHei"/>
              </a:rPr>
              <a:pPr algn="r">
                <a:lnSpc>
                  <a:spcPct val="100000"/>
                </a:lnSpc>
              </a:pPr>
              <a:t>10</a:t>
            </a:fld>
            <a:endParaRPr lang="pt-BR" sz="1800" b="0" strike="noStrike" spc="-1">
              <a:solidFill>
                <a:srgbClr val="000000"/>
              </a:solidFill>
              <a:uFill>
                <a:solidFill>
                  <a:srgbClr val="FFFFFF"/>
                </a:solidFill>
              </a:uFill>
              <a:latin typeface="Arial"/>
            </a:endParaRPr>
          </a:p>
        </p:txBody>
      </p:sp>
      <p:sp>
        <p:nvSpPr>
          <p:cNvPr id="1318" name="CustomShape 5"/>
          <p:cNvSpPr/>
          <p:nvPr/>
        </p:nvSpPr>
        <p:spPr>
          <a:xfrm>
            <a:off x="680040" y="4715640"/>
            <a:ext cx="5433120" cy="4461480"/>
          </a:xfrm>
          <a:prstGeom prst="rect">
            <a:avLst/>
          </a:prstGeom>
          <a:noFill/>
          <a:ln w="9360">
            <a:noFill/>
          </a:ln>
        </p:spPr>
        <p:style>
          <a:lnRef idx="0">
            <a:scrgbClr r="0" g="0" b="0"/>
          </a:lnRef>
          <a:fillRef idx="0">
            <a:scrgbClr r="0" g="0" b="0"/>
          </a:fillRef>
          <a:effectRef idx="0">
            <a:scrgbClr r="0" g="0" b="0"/>
          </a:effectRef>
          <a:fontRef idx="minor"/>
        </p:style>
      </p:sp>
    </p:spTree>
    <p:extLst>
      <p:ext uri="{BB962C8B-B14F-4D97-AF65-F5344CB8AC3E}">
        <p14:creationId xmlns="" xmlns:p14="http://schemas.microsoft.com/office/powerpoint/2010/main" val="3678884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4" name="CustomShape 1"/>
          <p:cNvSpPr/>
          <p:nvPr/>
        </p:nvSpPr>
        <p:spPr>
          <a:xfrm>
            <a:off x="3850200" y="9429480"/>
            <a:ext cx="2935800" cy="4845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65DA8A0E-1E6C-44AE-9594-DC43998805B4}" type="slidenum">
              <a:rPr lang="pt-BR" sz="1300" b="0" strike="noStrike" spc="-1">
                <a:solidFill>
                  <a:srgbClr val="000000"/>
                </a:solidFill>
                <a:uFill>
                  <a:solidFill>
                    <a:srgbClr val="FFFFFF"/>
                  </a:solidFill>
                </a:uFill>
                <a:latin typeface="Franklin Gothic Book"/>
                <a:ea typeface="Microsoft YaHei"/>
              </a:rPr>
              <a:pPr algn="r">
                <a:lnSpc>
                  <a:spcPct val="100000"/>
                </a:lnSpc>
              </a:pPr>
              <a:t>11</a:t>
            </a:fld>
            <a:endParaRPr lang="pt-BR" sz="1800" b="0" strike="noStrike" spc="-1">
              <a:solidFill>
                <a:srgbClr val="000000"/>
              </a:solidFill>
              <a:uFill>
                <a:solidFill>
                  <a:srgbClr val="FFFFFF"/>
                </a:solidFill>
              </a:uFill>
              <a:latin typeface="Arial"/>
            </a:endParaRPr>
          </a:p>
        </p:txBody>
      </p:sp>
      <p:sp>
        <p:nvSpPr>
          <p:cNvPr id="1305" name="CustomShape 2"/>
          <p:cNvSpPr/>
          <p:nvPr/>
        </p:nvSpPr>
        <p:spPr>
          <a:xfrm>
            <a:off x="3850200" y="9429480"/>
            <a:ext cx="2937240" cy="4863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D0B9FD93-8D28-4771-ADFC-A75AAEBBF12B}" type="slidenum">
              <a:rPr lang="pt-BR" sz="1300" b="0" strike="noStrike" spc="-1">
                <a:solidFill>
                  <a:srgbClr val="000000"/>
                </a:solidFill>
                <a:uFill>
                  <a:solidFill>
                    <a:srgbClr val="FFFFFF"/>
                  </a:solidFill>
                </a:uFill>
                <a:latin typeface="Franklin Gothic Book"/>
                <a:ea typeface="Microsoft YaHei"/>
              </a:rPr>
              <a:pPr algn="r">
                <a:lnSpc>
                  <a:spcPct val="100000"/>
                </a:lnSpc>
              </a:pPr>
              <a:t>11</a:t>
            </a:fld>
            <a:endParaRPr lang="pt-BR" sz="1800" b="0" strike="noStrike" spc="-1">
              <a:solidFill>
                <a:srgbClr val="000000"/>
              </a:solidFill>
              <a:uFill>
                <a:solidFill>
                  <a:srgbClr val="FFFFFF"/>
                </a:solidFill>
              </a:uFill>
              <a:latin typeface="Arial"/>
            </a:endParaRPr>
          </a:p>
        </p:txBody>
      </p:sp>
      <p:sp>
        <p:nvSpPr>
          <p:cNvPr id="1306" name="CustomShape 3"/>
          <p:cNvSpPr/>
          <p:nvPr/>
        </p:nvSpPr>
        <p:spPr>
          <a:xfrm>
            <a:off x="3850200" y="9429480"/>
            <a:ext cx="2938680" cy="4878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8E96747B-91FE-4D4E-B278-BE069249F19E}" type="slidenum">
              <a:rPr lang="pt-BR" sz="1300" b="0" strike="noStrike" spc="-1">
                <a:solidFill>
                  <a:srgbClr val="000000"/>
                </a:solidFill>
                <a:uFill>
                  <a:solidFill>
                    <a:srgbClr val="FFFFFF"/>
                  </a:solidFill>
                </a:uFill>
                <a:latin typeface="Franklin Gothic Book"/>
                <a:ea typeface="Microsoft YaHei"/>
              </a:rPr>
              <a:pPr algn="r">
                <a:lnSpc>
                  <a:spcPct val="100000"/>
                </a:lnSpc>
              </a:pPr>
              <a:t>11</a:t>
            </a:fld>
            <a:endParaRPr lang="pt-BR" sz="1800" b="0" strike="noStrike" spc="-1">
              <a:solidFill>
                <a:srgbClr val="000000"/>
              </a:solidFill>
              <a:uFill>
                <a:solidFill>
                  <a:srgbClr val="FFFFFF"/>
                </a:solidFill>
              </a:uFill>
              <a:latin typeface="Arial"/>
            </a:endParaRPr>
          </a:p>
        </p:txBody>
      </p:sp>
      <p:sp>
        <p:nvSpPr>
          <p:cNvPr id="1307" name="CustomShape 4"/>
          <p:cNvSpPr/>
          <p:nvPr/>
        </p:nvSpPr>
        <p:spPr>
          <a:xfrm>
            <a:off x="3850200" y="9429480"/>
            <a:ext cx="2940120" cy="4896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F350731A-CC89-4E67-AC3E-37119D888869}" type="slidenum">
              <a:rPr lang="pt-BR" sz="1300" b="0" strike="noStrike" spc="-1">
                <a:solidFill>
                  <a:srgbClr val="000000"/>
                </a:solidFill>
                <a:uFill>
                  <a:solidFill>
                    <a:srgbClr val="FFFFFF"/>
                  </a:solidFill>
                </a:uFill>
                <a:latin typeface="Franklin Gothic Book"/>
                <a:ea typeface="Microsoft YaHei"/>
              </a:rPr>
              <a:pPr algn="r">
                <a:lnSpc>
                  <a:spcPct val="100000"/>
                </a:lnSpc>
              </a:pPr>
              <a:t>11</a:t>
            </a:fld>
            <a:endParaRPr lang="pt-BR" sz="1800" b="0" strike="noStrike" spc="-1">
              <a:solidFill>
                <a:srgbClr val="000000"/>
              </a:solidFill>
              <a:uFill>
                <a:solidFill>
                  <a:srgbClr val="FFFFFF"/>
                </a:solidFill>
              </a:uFill>
              <a:latin typeface="Arial"/>
            </a:endParaRPr>
          </a:p>
        </p:txBody>
      </p:sp>
      <p:sp>
        <p:nvSpPr>
          <p:cNvPr id="1308" name="CustomShape 5"/>
          <p:cNvSpPr/>
          <p:nvPr/>
        </p:nvSpPr>
        <p:spPr>
          <a:xfrm>
            <a:off x="680040" y="4715640"/>
            <a:ext cx="5433120" cy="4461480"/>
          </a:xfrm>
          <a:prstGeom prst="rect">
            <a:avLst/>
          </a:prstGeom>
          <a:noFill/>
          <a:ln w="9360">
            <a:noFill/>
          </a:ln>
        </p:spPr>
        <p:style>
          <a:lnRef idx="0">
            <a:scrgbClr r="0" g="0" b="0"/>
          </a:lnRef>
          <a:fillRef idx="0">
            <a:scrgbClr r="0" g="0" b="0"/>
          </a:fillRef>
          <a:effectRef idx="0">
            <a:scrgbClr r="0" g="0" b="0"/>
          </a:effectRef>
          <a:fontRef idx="minor"/>
        </p:style>
      </p:sp>
    </p:spTree>
    <p:extLst>
      <p:ext uri="{BB962C8B-B14F-4D97-AF65-F5344CB8AC3E}">
        <p14:creationId xmlns="" xmlns:p14="http://schemas.microsoft.com/office/powerpoint/2010/main" val="2085881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 name="CustomShape 1"/>
          <p:cNvSpPr/>
          <p:nvPr/>
        </p:nvSpPr>
        <p:spPr>
          <a:xfrm>
            <a:off x="3850200" y="9429480"/>
            <a:ext cx="2935800" cy="4845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D280F67E-2CAA-4D3F-995B-5B90739FBBBF}" type="slidenum">
              <a:rPr lang="pt-BR" sz="1300" b="0" strike="noStrike" spc="-1">
                <a:solidFill>
                  <a:srgbClr val="000000"/>
                </a:solidFill>
                <a:uFill>
                  <a:solidFill>
                    <a:srgbClr val="FFFFFF"/>
                  </a:solidFill>
                </a:uFill>
                <a:latin typeface="Franklin Gothic Book"/>
                <a:ea typeface="Microsoft YaHei"/>
              </a:rPr>
              <a:pPr algn="r">
                <a:lnSpc>
                  <a:spcPct val="100000"/>
                </a:lnSpc>
              </a:pPr>
              <a:t>13</a:t>
            </a:fld>
            <a:endParaRPr lang="pt-BR" sz="1800" b="0" strike="noStrike" spc="-1">
              <a:solidFill>
                <a:srgbClr val="000000"/>
              </a:solidFill>
              <a:uFill>
                <a:solidFill>
                  <a:srgbClr val="FFFFFF"/>
                </a:solidFill>
              </a:uFill>
              <a:latin typeface="Arial"/>
            </a:endParaRPr>
          </a:p>
        </p:txBody>
      </p:sp>
      <p:sp>
        <p:nvSpPr>
          <p:cNvPr id="1310" name="CustomShape 2"/>
          <p:cNvSpPr/>
          <p:nvPr/>
        </p:nvSpPr>
        <p:spPr>
          <a:xfrm>
            <a:off x="3850200" y="9429480"/>
            <a:ext cx="2937240" cy="4863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0E4893A4-A24A-4A1C-8BFF-AB0380E3ECA0}" type="slidenum">
              <a:rPr lang="pt-BR" sz="1300" b="0" strike="noStrike" spc="-1">
                <a:solidFill>
                  <a:srgbClr val="000000"/>
                </a:solidFill>
                <a:uFill>
                  <a:solidFill>
                    <a:srgbClr val="FFFFFF"/>
                  </a:solidFill>
                </a:uFill>
                <a:latin typeface="Franklin Gothic Book"/>
                <a:ea typeface="Microsoft YaHei"/>
              </a:rPr>
              <a:pPr algn="r">
                <a:lnSpc>
                  <a:spcPct val="100000"/>
                </a:lnSpc>
              </a:pPr>
              <a:t>13</a:t>
            </a:fld>
            <a:endParaRPr lang="pt-BR" sz="1800" b="0" strike="noStrike" spc="-1">
              <a:solidFill>
                <a:srgbClr val="000000"/>
              </a:solidFill>
              <a:uFill>
                <a:solidFill>
                  <a:srgbClr val="FFFFFF"/>
                </a:solidFill>
              </a:uFill>
              <a:latin typeface="Arial"/>
            </a:endParaRPr>
          </a:p>
        </p:txBody>
      </p:sp>
      <p:sp>
        <p:nvSpPr>
          <p:cNvPr id="1311" name="CustomShape 3"/>
          <p:cNvSpPr/>
          <p:nvPr/>
        </p:nvSpPr>
        <p:spPr>
          <a:xfrm>
            <a:off x="3850200" y="9429480"/>
            <a:ext cx="2938680" cy="4878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78C1889D-B384-48EE-86B3-C03345607B60}" type="slidenum">
              <a:rPr lang="pt-BR" sz="1300" b="0" strike="noStrike" spc="-1">
                <a:solidFill>
                  <a:srgbClr val="000000"/>
                </a:solidFill>
                <a:uFill>
                  <a:solidFill>
                    <a:srgbClr val="FFFFFF"/>
                  </a:solidFill>
                </a:uFill>
                <a:latin typeface="Franklin Gothic Book"/>
                <a:ea typeface="Microsoft YaHei"/>
              </a:rPr>
              <a:pPr algn="r">
                <a:lnSpc>
                  <a:spcPct val="100000"/>
                </a:lnSpc>
              </a:pPr>
              <a:t>13</a:t>
            </a:fld>
            <a:endParaRPr lang="pt-BR" sz="1800" b="0" strike="noStrike" spc="-1">
              <a:solidFill>
                <a:srgbClr val="000000"/>
              </a:solidFill>
              <a:uFill>
                <a:solidFill>
                  <a:srgbClr val="FFFFFF"/>
                </a:solidFill>
              </a:uFill>
              <a:latin typeface="Arial"/>
            </a:endParaRPr>
          </a:p>
        </p:txBody>
      </p:sp>
      <p:sp>
        <p:nvSpPr>
          <p:cNvPr id="1312" name="CustomShape 4"/>
          <p:cNvSpPr/>
          <p:nvPr/>
        </p:nvSpPr>
        <p:spPr>
          <a:xfrm>
            <a:off x="3850200" y="9429480"/>
            <a:ext cx="2940120" cy="4896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4CF36FC8-2CDC-4EAB-B9FA-F90F5743B926}" type="slidenum">
              <a:rPr lang="pt-BR" sz="1300" b="0" strike="noStrike" spc="-1">
                <a:solidFill>
                  <a:srgbClr val="000000"/>
                </a:solidFill>
                <a:uFill>
                  <a:solidFill>
                    <a:srgbClr val="FFFFFF"/>
                  </a:solidFill>
                </a:uFill>
                <a:latin typeface="Franklin Gothic Book"/>
                <a:ea typeface="Microsoft YaHei"/>
              </a:rPr>
              <a:pPr algn="r">
                <a:lnSpc>
                  <a:spcPct val="100000"/>
                </a:lnSpc>
              </a:pPr>
              <a:t>13</a:t>
            </a:fld>
            <a:endParaRPr lang="pt-BR" sz="1800" b="0" strike="noStrike" spc="-1">
              <a:solidFill>
                <a:srgbClr val="000000"/>
              </a:solidFill>
              <a:uFill>
                <a:solidFill>
                  <a:srgbClr val="FFFFFF"/>
                </a:solidFill>
              </a:uFill>
              <a:latin typeface="Arial"/>
            </a:endParaRPr>
          </a:p>
        </p:txBody>
      </p:sp>
      <p:sp>
        <p:nvSpPr>
          <p:cNvPr id="1313" name="CustomShape 5"/>
          <p:cNvSpPr/>
          <p:nvPr/>
        </p:nvSpPr>
        <p:spPr>
          <a:xfrm>
            <a:off x="680040" y="4715640"/>
            <a:ext cx="5433120" cy="4461480"/>
          </a:xfrm>
          <a:prstGeom prst="rect">
            <a:avLst/>
          </a:prstGeom>
          <a:noFill/>
          <a:ln w="9360">
            <a:noFill/>
          </a:ln>
        </p:spPr>
        <p:style>
          <a:lnRef idx="0">
            <a:scrgbClr r="0" g="0" b="0"/>
          </a:lnRef>
          <a:fillRef idx="0">
            <a:scrgbClr r="0" g="0" b="0"/>
          </a:fillRef>
          <a:effectRef idx="0">
            <a:scrgbClr r="0" g="0" b="0"/>
          </a:effectRef>
          <a:fontRef idx="minor"/>
        </p:style>
      </p:sp>
    </p:spTree>
    <p:extLst>
      <p:ext uri="{BB962C8B-B14F-4D97-AF65-F5344CB8AC3E}">
        <p14:creationId xmlns="" xmlns:p14="http://schemas.microsoft.com/office/powerpoint/2010/main" val="1041629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9" name="CustomShape 1"/>
          <p:cNvSpPr/>
          <p:nvPr/>
        </p:nvSpPr>
        <p:spPr>
          <a:xfrm>
            <a:off x="3850200" y="9429480"/>
            <a:ext cx="2935800" cy="4845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E8E80F26-FBAF-4DA1-B15F-69ECE4BD2E13}" type="slidenum">
              <a:rPr lang="pt-BR" sz="1300" b="0" strike="noStrike" spc="-1">
                <a:solidFill>
                  <a:srgbClr val="000000"/>
                </a:solidFill>
                <a:uFill>
                  <a:solidFill>
                    <a:srgbClr val="FFFFFF"/>
                  </a:solidFill>
                </a:uFill>
                <a:latin typeface="Franklin Gothic Book"/>
                <a:ea typeface="Microsoft YaHei"/>
              </a:rPr>
              <a:pPr algn="r">
                <a:lnSpc>
                  <a:spcPct val="100000"/>
                </a:lnSpc>
              </a:pPr>
              <a:t>15</a:t>
            </a:fld>
            <a:endParaRPr lang="pt-BR" sz="1800" b="0" strike="noStrike" spc="-1">
              <a:solidFill>
                <a:srgbClr val="000000"/>
              </a:solidFill>
              <a:uFill>
                <a:solidFill>
                  <a:srgbClr val="FFFFFF"/>
                </a:solidFill>
              </a:uFill>
              <a:latin typeface="Arial"/>
            </a:endParaRPr>
          </a:p>
        </p:txBody>
      </p:sp>
      <p:sp>
        <p:nvSpPr>
          <p:cNvPr id="1320" name="CustomShape 2"/>
          <p:cNvSpPr/>
          <p:nvPr/>
        </p:nvSpPr>
        <p:spPr>
          <a:xfrm>
            <a:off x="3850200" y="9429480"/>
            <a:ext cx="2937240" cy="48636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0A67DCC1-CEF4-404D-998A-98A93E2D9E92}" type="slidenum">
              <a:rPr lang="pt-BR" sz="1300" b="0" strike="noStrike" spc="-1">
                <a:solidFill>
                  <a:srgbClr val="000000"/>
                </a:solidFill>
                <a:uFill>
                  <a:solidFill>
                    <a:srgbClr val="FFFFFF"/>
                  </a:solidFill>
                </a:uFill>
                <a:latin typeface="Franklin Gothic Book"/>
                <a:ea typeface="Microsoft YaHei"/>
              </a:rPr>
              <a:pPr algn="r">
                <a:lnSpc>
                  <a:spcPct val="100000"/>
                </a:lnSpc>
              </a:pPr>
              <a:t>15</a:t>
            </a:fld>
            <a:endParaRPr lang="pt-BR" sz="1800" b="0" strike="noStrike" spc="-1">
              <a:solidFill>
                <a:srgbClr val="000000"/>
              </a:solidFill>
              <a:uFill>
                <a:solidFill>
                  <a:srgbClr val="FFFFFF"/>
                </a:solidFill>
              </a:uFill>
              <a:latin typeface="Arial"/>
            </a:endParaRPr>
          </a:p>
        </p:txBody>
      </p:sp>
      <p:sp>
        <p:nvSpPr>
          <p:cNvPr id="1321" name="CustomShape 3"/>
          <p:cNvSpPr/>
          <p:nvPr/>
        </p:nvSpPr>
        <p:spPr>
          <a:xfrm>
            <a:off x="3850200" y="9429480"/>
            <a:ext cx="2938680" cy="4878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FD3647B2-4786-4431-944D-6130AE752307}" type="slidenum">
              <a:rPr lang="pt-BR" sz="1300" b="0" strike="noStrike" spc="-1">
                <a:solidFill>
                  <a:srgbClr val="000000"/>
                </a:solidFill>
                <a:uFill>
                  <a:solidFill>
                    <a:srgbClr val="FFFFFF"/>
                  </a:solidFill>
                </a:uFill>
                <a:latin typeface="Franklin Gothic Book"/>
                <a:ea typeface="Microsoft YaHei"/>
              </a:rPr>
              <a:pPr algn="r">
                <a:lnSpc>
                  <a:spcPct val="100000"/>
                </a:lnSpc>
              </a:pPr>
              <a:t>15</a:t>
            </a:fld>
            <a:endParaRPr lang="pt-BR" sz="1800" b="0" strike="noStrike" spc="-1">
              <a:solidFill>
                <a:srgbClr val="000000"/>
              </a:solidFill>
              <a:uFill>
                <a:solidFill>
                  <a:srgbClr val="FFFFFF"/>
                </a:solidFill>
              </a:uFill>
              <a:latin typeface="Arial"/>
            </a:endParaRPr>
          </a:p>
        </p:txBody>
      </p:sp>
      <p:sp>
        <p:nvSpPr>
          <p:cNvPr id="1322" name="CustomShape 4"/>
          <p:cNvSpPr/>
          <p:nvPr/>
        </p:nvSpPr>
        <p:spPr>
          <a:xfrm>
            <a:off x="3850200" y="9429480"/>
            <a:ext cx="2940120" cy="489600"/>
          </a:xfrm>
          <a:prstGeom prst="rect">
            <a:avLst/>
          </a:prstGeom>
          <a:noFill/>
          <a:ln w="9360">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C8E8680F-16C2-423B-A7FA-82699B38902A}" type="slidenum">
              <a:rPr lang="pt-BR" sz="1300" b="0" strike="noStrike" spc="-1">
                <a:solidFill>
                  <a:srgbClr val="000000"/>
                </a:solidFill>
                <a:uFill>
                  <a:solidFill>
                    <a:srgbClr val="FFFFFF"/>
                  </a:solidFill>
                </a:uFill>
                <a:latin typeface="Franklin Gothic Book"/>
                <a:ea typeface="Microsoft YaHei"/>
              </a:rPr>
              <a:pPr algn="r">
                <a:lnSpc>
                  <a:spcPct val="100000"/>
                </a:lnSpc>
              </a:pPr>
              <a:t>15</a:t>
            </a:fld>
            <a:endParaRPr lang="pt-BR" sz="1800" b="0" strike="noStrike" spc="-1">
              <a:solidFill>
                <a:srgbClr val="000000"/>
              </a:solidFill>
              <a:uFill>
                <a:solidFill>
                  <a:srgbClr val="FFFFFF"/>
                </a:solidFill>
              </a:uFill>
              <a:latin typeface="Arial"/>
            </a:endParaRPr>
          </a:p>
        </p:txBody>
      </p:sp>
      <p:sp>
        <p:nvSpPr>
          <p:cNvPr id="1323" name="CustomShape 5"/>
          <p:cNvSpPr/>
          <p:nvPr/>
        </p:nvSpPr>
        <p:spPr>
          <a:xfrm>
            <a:off x="680040" y="4715640"/>
            <a:ext cx="5433120" cy="4461480"/>
          </a:xfrm>
          <a:prstGeom prst="rect">
            <a:avLst/>
          </a:prstGeom>
          <a:noFill/>
          <a:ln w="9360">
            <a:noFill/>
          </a:ln>
        </p:spPr>
        <p:style>
          <a:lnRef idx="0">
            <a:scrgbClr r="0" g="0" b="0"/>
          </a:lnRef>
          <a:fillRef idx="0">
            <a:scrgbClr r="0" g="0" b="0"/>
          </a:fillRef>
          <a:effectRef idx="0">
            <a:scrgbClr r="0" g="0" b="0"/>
          </a:effectRef>
          <a:fontRef idx="minor"/>
        </p:style>
      </p:sp>
    </p:spTree>
    <p:extLst>
      <p:ext uri="{BB962C8B-B14F-4D97-AF65-F5344CB8AC3E}">
        <p14:creationId xmlns="" xmlns:p14="http://schemas.microsoft.com/office/powerpoint/2010/main" val="7509979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pic>
        <p:nvPicPr>
          <p:cNvPr id="2" name="Picture 2"/>
          <p:cNvPicPr/>
          <p:nvPr userDrawn="1"/>
        </p:nvPicPr>
        <p:blipFill>
          <a:blip r:embed="rId2" cstate="print"/>
          <a:stretch/>
        </p:blipFill>
        <p:spPr>
          <a:xfrm>
            <a:off x="317392" y="340253"/>
            <a:ext cx="1673280" cy="788040"/>
          </a:xfrm>
          <a:prstGeom prst="rect">
            <a:avLst/>
          </a:prstGeom>
          <a:ln>
            <a:noFill/>
          </a:ln>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over Content">
    <p:spTree>
      <p:nvGrpSpPr>
        <p:cNvPr id="1" name=""/>
        <p:cNvGrpSpPr/>
        <p:nvPr/>
      </p:nvGrpSpPr>
      <p:grpSpPr>
        <a:xfrm>
          <a:off x="0" y="0"/>
          <a:ext cx="0" cy="0"/>
          <a:chOff x="0" y="0"/>
          <a:chExt cx="0" cy="0"/>
        </a:xfrm>
      </p:grpSpPr>
      <p:sp>
        <p:nvSpPr>
          <p:cNvPr id="29" name="PlaceHolder 2"/>
          <p:cNvSpPr>
            <a:spLocks noGrp="1"/>
          </p:cNvSpPr>
          <p:nvPr>
            <p:ph type="body"/>
          </p:nvPr>
        </p:nvSpPr>
        <p:spPr>
          <a:xfrm>
            <a:off x="534240" y="1768680"/>
            <a:ext cx="9622080" cy="20908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30" name="PlaceHolder 3"/>
          <p:cNvSpPr>
            <a:spLocks noGrp="1"/>
          </p:cNvSpPr>
          <p:nvPr>
            <p:ph type="body"/>
          </p:nvPr>
        </p:nvSpPr>
        <p:spPr>
          <a:xfrm>
            <a:off x="534240" y="4058640"/>
            <a:ext cx="9622080" cy="20908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pic>
        <p:nvPicPr>
          <p:cNvPr id="5" name="Picture 2"/>
          <p:cNvPicPr/>
          <p:nvPr userDrawn="1"/>
        </p:nvPicPr>
        <p:blipFill>
          <a:blip r:embed="rId2" cstate="print"/>
          <a:stretch/>
        </p:blipFill>
        <p:spPr>
          <a:xfrm>
            <a:off x="317392" y="340253"/>
            <a:ext cx="1673280" cy="788040"/>
          </a:xfrm>
          <a:prstGeom prst="rect">
            <a:avLst/>
          </a:prstGeom>
          <a:ln>
            <a:noFill/>
          </a:ln>
        </p:spPr>
      </p:pic>
      <p:sp>
        <p:nvSpPr>
          <p:cNvPr id="6" name="PlaceHolder 1"/>
          <p:cNvSpPr>
            <a:spLocks noGrp="1"/>
          </p:cNvSpPr>
          <p:nvPr>
            <p:ph type="title" idx="10"/>
          </p:nvPr>
        </p:nvSpPr>
        <p:spPr>
          <a:xfrm>
            <a:off x="2123768" y="301320"/>
            <a:ext cx="7211961" cy="1261800"/>
          </a:xfrm>
          <a:prstGeom prst="rect">
            <a:avLst/>
          </a:prstGeom>
        </p:spPr>
        <p:txBody>
          <a:bodyPr lIns="0" tIns="0" rIns="0" bIns="0" anchor="ctr"/>
          <a:lstStyle/>
          <a:p>
            <a:pPr algn="ctr"/>
            <a:endParaRPr lang="pt-BR" sz="44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4 Content">
    <p:spTree>
      <p:nvGrpSpPr>
        <p:cNvPr id="1" name=""/>
        <p:cNvGrpSpPr/>
        <p:nvPr/>
      </p:nvGrpSpPr>
      <p:grpSpPr>
        <a:xfrm>
          <a:off x="0" y="0"/>
          <a:ext cx="0" cy="0"/>
          <a:chOff x="0" y="0"/>
          <a:chExt cx="0" cy="0"/>
        </a:xfrm>
      </p:grpSpPr>
      <p:sp>
        <p:nvSpPr>
          <p:cNvPr id="32" name="PlaceHolder 2"/>
          <p:cNvSpPr>
            <a:spLocks noGrp="1"/>
          </p:cNvSpPr>
          <p:nvPr>
            <p:ph type="body"/>
          </p:nvPr>
        </p:nvSpPr>
        <p:spPr>
          <a:xfrm>
            <a:off x="534240" y="1768680"/>
            <a:ext cx="4695480" cy="20908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33" name="PlaceHolder 3"/>
          <p:cNvSpPr>
            <a:spLocks noGrp="1"/>
          </p:cNvSpPr>
          <p:nvPr>
            <p:ph type="body"/>
          </p:nvPr>
        </p:nvSpPr>
        <p:spPr>
          <a:xfrm>
            <a:off x="5464800" y="1768680"/>
            <a:ext cx="4695480" cy="20908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34" name="PlaceHolder 4"/>
          <p:cNvSpPr>
            <a:spLocks noGrp="1"/>
          </p:cNvSpPr>
          <p:nvPr>
            <p:ph type="body"/>
          </p:nvPr>
        </p:nvSpPr>
        <p:spPr>
          <a:xfrm>
            <a:off x="5464800" y="4058640"/>
            <a:ext cx="4695480" cy="20908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35" name="PlaceHolder 5"/>
          <p:cNvSpPr>
            <a:spLocks noGrp="1"/>
          </p:cNvSpPr>
          <p:nvPr>
            <p:ph type="body"/>
          </p:nvPr>
        </p:nvSpPr>
        <p:spPr>
          <a:xfrm>
            <a:off x="534240" y="4058640"/>
            <a:ext cx="4695480" cy="20908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pic>
        <p:nvPicPr>
          <p:cNvPr id="7" name="Picture 2"/>
          <p:cNvPicPr/>
          <p:nvPr userDrawn="1"/>
        </p:nvPicPr>
        <p:blipFill>
          <a:blip r:embed="rId2" cstate="print"/>
          <a:stretch/>
        </p:blipFill>
        <p:spPr>
          <a:xfrm>
            <a:off x="317392" y="340253"/>
            <a:ext cx="1673280" cy="788040"/>
          </a:xfrm>
          <a:prstGeom prst="rect">
            <a:avLst/>
          </a:prstGeom>
          <a:ln>
            <a:noFill/>
          </a:ln>
        </p:spPr>
      </p:pic>
      <p:sp>
        <p:nvSpPr>
          <p:cNvPr id="8" name="PlaceHolder 1"/>
          <p:cNvSpPr>
            <a:spLocks noGrp="1"/>
          </p:cNvSpPr>
          <p:nvPr>
            <p:ph type="title" idx="10"/>
          </p:nvPr>
        </p:nvSpPr>
        <p:spPr>
          <a:xfrm>
            <a:off x="2123768" y="301320"/>
            <a:ext cx="7211961" cy="1261800"/>
          </a:xfrm>
          <a:prstGeom prst="rect">
            <a:avLst/>
          </a:prstGeom>
        </p:spPr>
        <p:txBody>
          <a:bodyPr lIns="0" tIns="0" rIns="0" bIns="0" anchor="ctr"/>
          <a:lstStyle/>
          <a:p>
            <a:pPr algn="ctr"/>
            <a:endParaRPr lang="pt-BR" sz="44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6 Content">
    <p:spTree>
      <p:nvGrpSpPr>
        <p:cNvPr id="1" name=""/>
        <p:cNvGrpSpPr/>
        <p:nvPr/>
      </p:nvGrpSpPr>
      <p:grpSpPr>
        <a:xfrm>
          <a:off x="0" y="0"/>
          <a:ext cx="0" cy="0"/>
          <a:chOff x="0" y="0"/>
          <a:chExt cx="0" cy="0"/>
        </a:xfrm>
      </p:grpSpPr>
      <p:sp>
        <p:nvSpPr>
          <p:cNvPr id="37" name="PlaceHolder 2"/>
          <p:cNvSpPr>
            <a:spLocks noGrp="1"/>
          </p:cNvSpPr>
          <p:nvPr>
            <p:ph type="body"/>
          </p:nvPr>
        </p:nvSpPr>
        <p:spPr>
          <a:xfrm>
            <a:off x="534240" y="1768680"/>
            <a:ext cx="3098160" cy="20908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38" name="PlaceHolder 3"/>
          <p:cNvSpPr>
            <a:spLocks noGrp="1"/>
          </p:cNvSpPr>
          <p:nvPr>
            <p:ph type="body"/>
          </p:nvPr>
        </p:nvSpPr>
        <p:spPr>
          <a:xfrm>
            <a:off x="3787560" y="1768680"/>
            <a:ext cx="3098160" cy="20908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39" name="PlaceHolder 4"/>
          <p:cNvSpPr>
            <a:spLocks noGrp="1"/>
          </p:cNvSpPr>
          <p:nvPr>
            <p:ph type="body"/>
          </p:nvPr>
        </p:nvSpPr>
        <p:spPr>
          <a:xfrm>
            <a:off x="7041240" y="1768680"/>
            <a:ext cx="3098160" cy="20908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40" name="PlaceHolder 5"/>
          <p:cNvSpPr>
            <a:spLocks noGrp="1"/>
          </p:cNvSpPr>
          <p:nvPr>
            <p:ph type="body"/>
          </p:nvPr>
        </p:nvSpPr>
        <p:spPr>
          <a:xfrm>
            <a:off x="7041240" y="4058640"/>
            <a:ext cx="3098160" cy="20908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41" name="PlaceHolder 6"/>
          <p:cNvSpPr>
            <a:spLocks noGrp="1"/>
          </p:cNvSpPr>
          <p:nvPr>
            <p:ph type="body"/>
          </p:nvPr>
        </p:nvSpPr>
        <p:spPr>
          <a:xfrm>
            <a:off x="3787560" y="4058640"/>
            <a:ext cx="3098160" cy="20908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42" name="PlaceHolder 7"/>
          <p:cNvSpPr>
            <a:spLocks noGrp="1"/>
          </p:cNvSpPr>
          <p:nvPr>
            <p:ph type="body"/>
          </p:nvPr>
        </p:nvSpPr>
        <p:spPr>
          <a:xfrm>
            <a:off x="534240" y="4058640"/>
            <a:ext cx="3098160" cy="20908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pic>
        <p:nvPicPr>
          <p:cNvPr id="9" name="Picture 2"/>
          <p:cNvPicPr/>
          <p:nvPr userDrawn="1"/>
        </p:nvPicPr>
        <p:blipFill>
          <a:blip r:embed="rId2" cstate="print"/>
          <a:stretch/>
        </p:blipFill>
        <p:spPr>
          <a:xfrm>
            <a:off x="317392" y="340253"/>
            <a:ext cx="1673280" cy="788040"/>
          </a:xfrm>
          <a:prstGeom prst="rect">
            <a:avLst/>
          </a:prstGeom>
          <a:ln>
            <a:noFill/>
          </a:ln>
        </p:spPr>
      </p:pic>
      <p:sp>
        <p:nvSpPr>
          <p:cNvPr id="10" name="PlaceHolder 1"/>
          <p:cNvSpPr>
            <a:spLocks noGrp="1"/>
          </p:cNvSpPr>
          <p:nvPr>
            <p:ph type="title" idx="10"/>
          </p:nvPr>
        </p:nvSpPr>
        <p:spPr>
          <a:xfrm>
            <a:off x="2123768" y="301320"/>
            <a:ext cx="7211961" cy="1261800"/>
          </a:xfrm>
          <a:prstGeom prst="rect">
            <a:avLst/>
          </a:prstGeom>
        </p:spPr>
        <p:txBody>
          <a:bodyPr lIns="0" tIns="0" rIns="0" bIns="0" anchor="ctr"/>
          <a:lstStyle/>
          <a:p>
            <a:pPr algn="ctr"/>
            <a:endParaRPr lang="pt-BR" sz="44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Layout Personalizado">
    <p:spTree>
      <p:nvGrpSpPr>
        <p:cNvPr id="1" name=""/>
        <p:cNvGrpSpPr/>
        <p:nvPr/>
      </p:nvGrpSpPr>
      <p:grpSpPr>
        <a:xfrm>
          <a:off x="0" y="0"/>
          <a:ext cx="0" cy="0"/>
          <a:chOff x="0" y="0"/>
          <a:chExt cx="0" cy="0"/>
        </a:xfrm>
      </p:grpSpPr>
      <p:sp>
        <p:nvSpPr>
          <p:cNvPr id="15" name="Espaço Reservado para Número de Slide 5"/>
          <p:cNvSpPr>
            <a:spLocks noGrp="1"/>
          </p:cNvSpPr>
          <p:nvPr>
            <p:ph type="sldNum" sz="quarter" idx="4"/>
          </p:nvPr>
        </p:nvSpPr>
        <p:spPr>
          <a:xfrm>
            <a:off x="8966372" y="7063625"/>
            <a:ext cx="1557048" cy="367485"/>
          </a:xfrm>
          <a:prstGeom prst="rect">
            <a:avLst/>
          </a:prstGeom>
        </p:spPr>
        <p:txBody>
          <a:bodyPr/>
          <a:lstStyle>
            <a:lvl1pPr algn="r">
              <a:defRPr sz="1228" b="1" baseline="0">
                <a:solidFill>
                  <a:srgbClr val="5DA7AF"/>
                </a:solidFill>
                <a:latin typeface="Trebuchet MS" pitchFamily="34" charset="0"/>
                <a:cs typeface="Arial" pitchFamily="34" charset="0"/>
              </a:defRPr>
            </a:lvl1pPr>
          </a:lstStyle>
          <a:p>
            <a:fld id="{D7D5D812-F08A-4D5A-8E23-063B40B206C4}" type="slidenum">
              <a:rPr lang="pt-BR" smtClean="0"/>
              <a:pPr/>
              <a:t>‹nº›</a:t>
            </a:fld>
            <a:endParaRPr lang="pt-BR" dirty="0"/>
          </a:p>
        </p:txBody>
      </p:sp>
      <p:sp>
        <p:nvSpPr>
          <p:cNvPr id="21" name="Espaço Reservado para Texto 20"/>
          <p:cNvSpPr>
            <a:spLocks noGrp="1"/>
          </p:cNvSpPr>
          <p:nvPr>
            <p:ph type="body" sz="quarter" idx="17"/>
          </p:nvPr>
        </p:nvSpPr>
        <p:spPr>
          <a:xfrm>
            <a:off x="883559" y="7063626"/>
            <a:ext cx="7072190" cy="377834"/>
          </a:xfrm>
        </p:spPr>
        <p:txBody>
          <a:bodyPr anchor="ctr">
            <a:normAutofit/>
          </a:bodyPr>
          <a:lstStyle>
            <a:lvl1pPr>
              <a:buNone/>
              <a:defRPr sz="877" i="1">
                <a:solidFill>
                  <a:srgbClr val="60AAC4"/>
                </a:solidFill>
              </a:defRPr>
            </a:lvl1pPr>
          </a:lstStyle>
          <a:p>
            <a:pPr lvl="0"/>
            <a:r>
              <a:rPr lang="pt-BR" dirty="0" smtClean="0"/>
              <a:t>Clique para editar os estilos do texto mestre</a:t>
            </a:r>
          </a:p>
        </p:txBody>
      </p:sp>
      <p:sp>
        <p:nvSpPr>
          <p:cNvPr id="16" name="PlaceHolder 1"/>
          <p:cNvSpPr>
            <a:spLocks noGrp="1"/>
          </p:cNvSpPr>
          <p:nvPr>
            <p:ph type="title" idx="10"/>
          </p:nvPr>
        </p:nvSpPr>
        <p:spPr>
          <a:xfrm>
            <a:off x="2123768" y="301320"/>
            <a:ext cx="7211961" cy="1261800"/>
          </a:xfrm>
          <a:prstGeom prst="rect">
            <a:avLst/>
          </a:prstGeom>
        </p:spPr>
        <p:txBody>
          <a:bodyPr lIns="0" tIns="0" rIns="0" bIns="0" anchor="ctr"/>
          <a:lstStyle/>
          <a:p>
            <a:pPr algn="ctr"/>
            <a:endParaRPr lang="pt-BR" sz="4400" b="0" strike="noStrike" spc="-1" dirty="0">
              <a:solidFill>
                <a:srgbClr val="000000"/>
              </a:solidFill>
              <a:uFill>
                <a:solidFill>
                  <a:srgbClr val="FFFFFF"/>
                </a:solidFill>
              </a:uFill>
              <a:latin typeface="Arial"/>
            </a:endParaRPr>
          </a:p>
        </p:txBody>
      </p:sp>
    </p:spTree>
    <p:extLst>
      <p:ext uri="{BB962C8B-B14F-4D97-AF65-F5344CB8AC3E}">
        <p14:creationId xmlns="" xmlns:p14="http://schemas.microsoft.com/office/powerpoint/2010/main" val="227849388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Layout Personalizado">
    <p:spTree>
      <p:nvGrpSpPr>
        <p:cNvPr id="1" name=""/>
        <p:cNvGrpSpPr/>
        <p:nvPr/>
      </p:nvGrpSpPr>
      <p:grpSpPr>
        <a:xfrm>
          <a:off x="0" y="0"/>
          <a:ext cx="0" cy="0"/>
          <a:chOff x="0" y="0"/>
          <a:chExt cx="0" cy="0"/>
        </a:xfrm>
      </p:grpSpPr>
      <p:sp>
        <p:nvSpPr>
          <p:cNvPr id="17" name="Espaço Reservado para Texto 22"/>
          <p:cNvSpPr>
            <a:spLocks noGrp="1"/>
          </p:cNvSpPr>
          <p:nvPr>
            <p:ph type="body" sz="quarter" idx="16"/>
          </p:nvPr>
        </p:nvSpPr>
        <p:spPr>
          <a:xfrm>
            <a:off x="883559" y="1795451"/>
            <a:ext cx="6651465" cy="703470"/>
          </a:xfrm>
        </p:spPr>
        <p:txBody>
          <a:bodyPr anchor="ctr">
            <a:noAutofit/>
          </a:bodyPr>
          <a:lstStyle>
            <a:lvl1pPr marL="0" indent="0">
              <a:buNone/>
              <a:defRPr kumimoji="0" lang="pt-BR" sz="1754" b="1" i="1" u="none" strike="noStrike" kern="1200" cap="none" spc="0" normalizeH="0" baseline="0" noProof="0" dirty="0" smtClean="0">
                <a:ln>
                  <a:noFill/>
                </a:ln>
                <a:solidFill>
                  <a:srgbClr val="5DA7AF"/>
                </a:solidFill>
                <a:effectLst/>
                <a:uLnTx/>
                <a:uFillTx/>
                <a:latin typeface="Trebuchet MS" pitchFamily="34" charset="0"/>
                <a:ea typeface="+mn-ea"/>
                <a:cs typeface="Arial" pitchFamily="34" charset="0"/>
              </a:defRPr>
            </a:lvl1pPr>
          </a:lstStyle>
          <a:p>
            <a:pPr marL="0" marR="0" lvl="0" indent="0" algn="l" defTabSz="801929" rtl="0" eaLnBrk="1" fontAlgn="auto" latinLnBrk="0" hangingPunct="1">
              <a:lnSpc>
                <a:spcPct val="100000"/>
              </a:lnSpc>
              <a:spcBef>
                <a:spcPct val="20000"/>
              </a:spcBef>
              <a:spcAft>
                <a:spcPts val="0"/>
              </a:spcAft>
              <a:buClr>
                <a:srgbClr val="993300"/>
              </a:buClr>
              <a:buSzPct val="130000"/>
              <a:buFontTx/>
              <a:buNone/>
              <a:tabLst/>
              <a:defRPr/>
            </a:pPr>
            <a:r>
              <a:rPr lang="pt-BR" dirty="0" smtClean="0"/>
              <a:t>Clique para editar os estilos do texto mestre</a:t>
            </a:r>
          </a:p>
        </p:txBody>
      </p:sp>
      <p:sp>
        <p:nvSpPr>
          <p:cNvPr id="11" name="Freeform 5"/>
          <p:cNvSpPr>
            <a:spLocks/>
          </p:cNvSpPr>
          <p:nvPr userDrawn="1"/>
        </p:nvSpPr>
        <p:spPr bwMode="auto">
          <a:xfrm>
            <a:off x="8347204" y="445011"/>
            <a:ext cx="311845" cy="206491"/>
          </a:xfrm>
          <a:custGeom>
            <a:avLst/>
            <a:gdLst/>
            <a:ahLst/>
            <a:cxnLst>
              <a:cxn ang="0">
                <a:pos x="168" y="118"/>
              </a:cxn>
              <a:cxn ang="0">
                <a:pos x="168" y="0"/>
              </a:cxn>
              <a:cxn ang="0">
                <a:pos x="168" y="0"/>
              </a:cxn>
              <a:cxn ang="0">
                <a:pos x="72" y="1"/>
              </a:cxn>
              <a:cxn ang="0">
                <a:pos x="72" y="1"/>
              </a:cxn>
              <a:cxn ang="0">
                <a:pos x="62" y="1"/>
              </a:cxn>
              <a:cxn ang="0">
                <a:pos x="51" y="4"/>
              </a:cxn>
              <a:cxn ang="0">
                <a:pos x="41" y="7"/>
              </a:cxn>
              <a:cxn ang="0">
                <a:pos x="30" y="13"/>
              </a:cxn>
              <a:cxn ang="0">
                <a:pos x="30" y="13"/>
              </a:cxn>
              <a:cxn ang="0">
                <a:pos x="24" y="18"/>
              </a:cxn>
              <a:cxn ang="0">
                <a:pos x="18" y="24"/>
              </a:cxn>
              <a:cxn ang="0">
                <a:pos x="14" y="30"/>
              </a:cxn>
              <a:cxn ang="0">
                <a:pos x="9" y="37"/>
              </a:cxn>
              <a:cxn ang="0">
                <a:pos x="6" y="43"/>
              </a:cxn>
              <a:cxn ang="0">
                <a:pos x="5" y="51"/>
              </a:cxn>
              <a:cxn ang="0">
                <a:pos x="2" y="67"/>
              </a:cxn>
              <a:cxn ang="0">
                <a:pos x="2" y="67"/>
              </a:cxn>
              <a:cxn ang="0">
                <a:pos x="0" y="118"/>
              </a:cxn>
              <a:cxn ang="0">
                <a:pos x="168" y="118"/>
              </a:cxn>
            </a:cxnLst>
            <a:rect l="0" t="0" r="r" b="b"/>
            <a:pathLst>
              <a:path w="168" h="118">
                <a:moveTo>
                  <a:pt x="168" y="118"/>
                </a:moveTo>
                <a:lnTo>
                  <a:pt x="168" y="0"/>
                </a:lnTo>
                <a:lnTo>
                  <a:pt x="168" y="0"/>
                </a:lnTo>
                <a:lnTo>
                  <a:pt x="72" y="1"/>
                </a:lnTo>
                <a:lnTo>
                  <a:pt x="72" y="1"/>
                </a:lnTo>
                <a:lnTo>
                  <a:pt x="62" y="1"/>
                </a:lnTo>
                <a:lnTo>
                  <a:pt x="51" y="4"/>
                </a:lnTo>
                <a:lnTo>
                  <a:pt x="41" y="7"/>
                </a:lnTo>
                <a:lnTo>
                  <a:pt x="30" y="13"/>
                </a:lnTo>
                <a:lnTo>
                  <a:pt x="30" y="13"/>
                </a:lnTo>
                <a:lnTo>
                  <a:pt x="24" y="18"/>
                </a:lnTo>
                <a:lnTo>
                  <a:pt x="18" y="24"/>
                </a:lnTo>
                <a:lnTo>
                  <a:pt x="14" y="30"/>
                </a:lnTo>
                <a:lnTo>
                  <a:pt x="9" y="37"/>
                </a:lnTo>
                <a:lnTo>
                  <a:pt x="6" y="43"/>
                </a:lnTo>
                <a:lnTo>
                  <a:pt x="5" y="51"/>
                </a:lnTo>
                <a:lnTo>
                  <a:pt x="2" y="67"/>
                </a:lnTo>
                <a:lnTo>
                  <a:pt x="2" y="67"/>
                </a:lnTo>
                <a:lnTo>
                  <a:pt x="0" y="118"/>
                </a:lnTo>
                <a:lnTo>
                  <a:pt x="168" y="118"/>
                </a:lnTo>
                <a:close/>
              </a:path>
            </a:pathLst>
          </a:custGeom>
          <a:solidFill>
            <a:schemeClr val="accent4">
              <a:lumMod val="75000"/>
            </a:schemeClr>
          </a:solidFill>
          <a:ln w="9525">
            <a:noFill/>
            <a:round/>
            <a:headEnd/>
            <a:tailEnd/>
          </a:ln>
        </p:spPr>
        <p:txBody>
          <a:bodyPr vert="horz" wrap="square" lIns="80189" tIns="40094" rIns="80189" bIns="40094" numCol="1" anchor="t" anchorCtr="0" compatLnSpc="1">
            <a:prstTxWarp prst="textNoShape">
              <a:avLst/>
            </a:prstTxWarp>
          </a:bodyPr>
          <a:lstStyle/>
          <a:p>
            <a:r>
              <a:rPr lang="pt-BR" sz="1579" dirty="0" smtClean="0"/>
              <a:t>,</a:t>
            </a:r>
            <a:endParaRPr lang="pt-BR" sz="1579" dirty="0"/>
          </a:p>
        </p:txBody>
      </p:sp>
      <p:sp>
        <p:nvSpPr>
          <p:cNvPr id="12" name="Freeform 5"/>
          <p:cNvSpPr>
            <a:spLocks/>
          </p:cNvSpPr>
          <p:nvPr userDrawn="1"/>
        </p:nvSpPr>
        <p:spPr bwMode="auto">
          <a:xfrm>
            <a:off x="8347204" y="607615"/>
            <a:ext cx="311845" cy="206491"/>
          </a:xfrm>
          <a:custGeom>
            <a:avLst/>
            <a:gdLst/>
            <a:ahLst/>
            <a:cxnLst>
              <a:cxn ang="0">
                <a:pos x="168" y="118"/>
              </a:cxn>
              <a:cxn ang="0">
                <a:pos x="168" y="0"/>
              </a:cxn>
              <a:cxn ang="0">
                <a:pos x="168" y="0"/>
              </a:cxn>
              <a:cxn ang="0">
                <a:pos x="72" y="1"/>
              </a:cxn>
              <a:cxn ang="0">
                <a:pos x="72" y="1"/>
              </a:cxn>
              <a:cxn ang="0">
                <a:pos x="62" y="1"/>
              </a:cxn>
              <a:cxn ang="0">
                <a:pos x="51" y="4"/>
              </a:cxn>
              <a:cxn ang="0">
                <a:pos x="41" y="7"/>
              </a:cxn>
              <a:cxn ang="0">
                <a:pos x="30" y="13"/>
              </a:cxn>
              <a:cxn ang="0">
                <a:pos x="30" y="13"/>
              </a:cxn>
              <a:cxn ang="0">
                <a:pos x="24" y="18"/>
              </a:cxn>
              <a:cxn ang="0">
                <a:pos x="18" y="24"/>
              </a:cxn>
              <a:cxn ang="0">
                <a:pos x="14" y="30"/>
              </a:cxn>
              <a:cxn ang="0">
                <a:pos x="9" y="37"/>
              </a:cxn>
              <a:cxn ang="0">
                <a:pos x="6" y="43"/>
              </a:cxn>
              <a:cxn ang="0">
                <a:pos x="5" y="51"/>
              </a:cxn>
              <a:cxn ang="0">
                <a:pos x="2" y="67"/>
              </a:cxn>
              <a:cxn ang="0">
                <a:pos x="2" y="67"/>
              </a:cxn>
              <a:cxn ang="0">
                <a:pos x="0" y="118"/>
              </a:cxn>
              <a:cxn ang="0">
                <a:pos x="168" y="118"/>
              </a:cxn>
            </a:cxnLst>
            <a:rect l="0" t="0" r="r" b="b"/>
            <a:pathLst>
              <a:path w="168" h="118">
                <a:moveTo>
                  <a:pt x="168" y="118"/>
                </a:moveTo>
                <a:lnTo>
                  <a:pt x="168" y="0"/>
                </a:lnTo>
                <a:lnTo>
                  <a:pt x="168" y="0"/>
                </a:lnTo>
                <a:lnTo>
                  <a:pt x="72" y="1"/>
                </a:lnTo>
                <a:lnTo>
                  <a:pt x="72" y="1"/>
                </a:lnTo>
                <a:lnTo>
                  <a:pt x="62" y="1"/>
                </a:lnTo>
                <a:lnTo>
                  <a:pt x="51" y="4"/>
                </a:lnTo>
                <a:lnTo>
                  <a:pt x="41" y="7"/>
                </a:lnTo>
                <a:lnTo>
                  <a:pt x="30" y="13"/>
                </a:lnTo>
                <a:lnTo>
                  <a:pt x="30" y="13"/>
                </a:lnTo>
                <a:lnTo>
                  <a:pt x="24" y="18"/>
                </a:lnTo>
                <a:lnTo>
                  <a:pt x="18" y="24"/>
                </a:lnTo>
                <a:lnTo>
                  <a:pt x="14" y="30"/>
                </a:lnTo>
                <a:lnTo>
                  <a:pt x="9" y="37"/>
                </a:lnTo>
                <a:lnTo>
                  <a:pt x="6" y="43"/>
                </a:lnTo>
                <a:lnTo>
                  <a:pt x="5" y="51"/>
                </a:lnTo>
                <a:lnTo>
                  <a:pt x="2" y="67"/>
                </a:lnTo>
                <a:lnTo>
                  <a:pt x="2" y="67"/>
                </a:lnTo>
                <a:lnTo>
                  <a:pt x="0" y="118"/>
                </a:lnTo>
                <a:lnTo>
                  <a:pt x="168" y="118"/>
                </a:lnTo>
                <a:close/>
              </a:path>
            </a:pathLst>
          </a:custGeom>
          <a:solidFill>
            <a:schemeClr val="accent4">
              <a:lumMod val="75000"/>
            </a:schemeClr>
          </a:solidFill>
          <a:ln w="9525">
            <a:noFill/>
            <a:round/>
            <a:headEnd/>
            <a:tailEnd/>
          </a:ln>
        </p:spPr>
        <p:txBody>
          <a:bodyPr vert="horz" wrap="square" lIns="80189" tIns="40094" rIns="80189" bIns="40094" numCol="1" anchor="t" anchorCtr="0" compatLnSpc="1">
            <a:prstTxWarp prst="textNoShape">
              <a:avLst/>
            </a:prstTxWarp>
          </a:bodyPr>
          <a:lstStyle/>
          <a:p>
            <a:endParaRPr lang="pt-BR" sz="1579"/>
          </a:p>
        </p:txBody>
      </p:sp>
      <p:sp>
        <p:nvSpPr>
          <p:cNvPr id="13" name="Freeform 10"/>
          <p:cNvSpPr>
            <a:spLocks/>
          </p:cNvSpPr>
          <p:nvPr userDrawn="1"/>
        </p:nvSpPr>
        <p:spPr bwMode="auto">
          <a:xfrm>
            <a:off x="1" y="503980"/>
            <a:ext cx="9459284" cy="1382441"/>
          </a:xfrm>
          <a:custGeom>
            <a:avLst/>
            <a:gdLst/>
            <a:ahLst/>
            <a:cxnLst>
              <a:cxn ang="0">
                <a:pos x="5024" y="0"/>
              </a:cxn>
              <a:cxn ang="0">
                <a:pos x="0" y="0"/>
              </a:cxn>
              <a:cxn ang="0">
                <a:pos x="0" y="790"/>
              </a:cxn>
              <a:cxn ang="0">
                <a:pos x="5024" y="790"/>
              </a:cxn>
              <a:cxn ang="0">
                <a:pos x="5024" y="790"/>
              </a:cxn>
              <a:cxn ang="0">
                <a:pos x="5039" y="788"/>
              </a:cxn>
              <a:cxn ang="0">
                <a:pos x="5053" y="784"/>
              </a:cxn>
              <a:cxn ang="0">
                <a:pos x="5065" y="778"/>
              </a:cxn>
              <a:cxn ang="0">
                <a:pos x="5075" y="769"/>
              </a:cxn>
              <a:cxn ang="0">
                <a:pos x="5084" y="758"/>
              </a:cxn>
              <a:cxn ang="0">
                <a:pos x="5091" y="745"/>
              </a:cxn>
              <a:cxn ang="0">
                <a:pos x="5094" y="732"/>
              </a:cxn>
              <a:cxn ang="0">
                <a:pos x="5096" y="718"/>
              </a:cxn>
              <a:cxn ang="0">
                <a:pos x="5096" y="71"/>
              </a:cxn>
              <a:cxn ang="0">
                <a:pos x="5096" y="71"/>
              </a:cxn>
              <a:cxn ang="0">
                <a:pos x="5094" y="56"/>
              </a:cxn>
              <a:cxn ang="0">
                <a:pos x="5091" y="43"/>
              </a:cxn>
              <a:cxn ang="0">
                <a:pos x="5084" y="31"/>
              </a:cxn>
              <a:cxn ang="0">
                <a:pos x="5075" y="21"/>
              </a:cxn>
              <a:cxn ang="0">
                <a:pos x="5065" y="12"/>
              </a:cxn>
              <a:cxn ang="0">
                <a:pos x="5053" y="6"/>
              </a:cxn>
              <a:cxn ang="0">
                <a:pos x="5039" y="1"/>
              </a:cxn>
              <a:cxn ang="0">
                <a:pos x="5024" y="0"/>
              </a:cxn>
              <a:cxn ang="0">
                <a:pos x="5024" y="0"/>
              </a:cxn>
            </a:cxnLst>
            <a:rect l="0" t="0" r="r" b="b"/>
            <a:pathLst>
              <a:path w="5096" h="790">
                <a:moveTo>
                  <a:pt x="5024" y="0"/>
                </a:moveTo>
                <a:lnTo>
                  <a:pt x="0" y="0"/>
                </a:lnTo>
                <a:lnTo>
                  <a:pt x="0" y="790"/>
                </a:lnTo>
                <a:lnTo>
                  <a:pt x="5024" y="790"/>
                </a:lnTo>
                <a:lnTo>
                  <a:pt x="5024" y="790"/>
                </a:lnTo>
                <a:lnTo>
                  <a:pt x="5039" y="788"/>
                </a:lnTo>
                <a:lnTo>
                  <a:pt x="5053" y="784"/>
                </a:lnTo>
                <a:lnTo>
                  <a:pt x="5065" y="778"/>
                </a:lnTo>
                <a:lnTo>
                  <a:pt x="5075" y="769"/>
                </a:lnTo>
                <a:lnTo>
                  <a:pt x="5084" y="758"/>
                </a:lnTo>
                <a:lnTo>
                  <a:pt x="5091" y="745"/>
                </a:lnTo>
                <a:lnTo>
                  <a:pt x="5094" y="732"/>
                </a:lnTo>
                <a:lnTo>
                  <a:pt x="5096" y="718"/>
                </a:lnTo>
                <a:lnTo>
                  <a:pt x="5096" y="71"/>
                </a:lnTo>
                <a:lnTo>
                  <a:pt x="5096" y="71"/>
                </a:lnTo>
                <a:lnTo>
                  <a:pt x="5094" y="56"/>
                </a:lnTo>
                <a:lnTo>
                  <a:pt x="5091" y="43"/>
                </a:lnTo>
                <a:lnTo>
                  <a:pt x="5084" y="31"/>
                </a:lnTo>
                <a:lnTo>
                  <a:pt x="5075" y="21"/>
                </a:lnTo>
                <a:lnTo>
                  <a:pt x="5065" y="12"/>
                </a:lnTo>
                <a:lnTo>
                  <a:pt x="5053" y="6"/>
                </a:lnTo>
                <a:lnTo>
                  <a:pt x="5039" y="1"/>
                </a:lnTo>
                <a:lnTo>
                  <a:pt x="5024" y="0"/>
                </a:lnTo>
                <a:lnTo>
                  <a:pt x="5024" y="0"/>
                </a:lnTo>
                <a:close/>
              </a:path>
            </a:pathLst>
          </a:custGeom>
          <a:solidFill>
            <a:schemeClr val="bg1"/>
          </a:solidFill>
          <a:ln w="9525">
            <a:noFill/>
            <a:round/>
            <a:headEnd/>
            <a:tailEnd/>
          </a:ln>
          <a:effectLst>
            <a:outerShdw blurRad="127000" dist="12700" dir="5400000" sx="101000" sy="101000" algn="t" rotWithShape="0">
              <a:prstClr val="black">
                <a:alpha val="20000"/>
              </a:prstClr>
            </a:outerShdw>
          </a:effectLst>
        </p:spPr>
        <p:txBody>
          <a:bodyPr vert="horz" wrap="square" lIns="80189" tIns="40094" rIns="80189" bIns="40094" numCol="1" anchor="t" anchorCtr="0" compatLnSpc="1">
            <a:prstTxWarp prst="textNoShape">
              <a:avLst/>
            </a:prstTxWarp>
          </a:bodyPr>
          <a:lstStyle/>
          <a:p>
            <a:endParaRPr lang="pt-BR" sz="1579"/>
          </a:p>
        </p:txBody>
      </p:sp>
      <p:sp>
        <p:nvSpPr>
          <p:cNvPr id="14" name="Freeform 11"/>
          <p:cNvSpPr>
            <a:spLocks/>
          </p:cNvSpPr>
          <p:nvPr userDrawn="1"/>
        </p:nvSpPr>
        <p:spPr bwMode="auto">
          <a:xfrm>
            <a:off x="8520805" y="445010"/>
            <a:ext cx="1948056" cy="1476100"/>
          </a:xfrm>
          <a:custGeom>
            <a:avLst/>
            <a:gdLst/>
            <a:ahLst/>
            <a:cxnLst>
              <a:cxn ang="0">
                <a:pos x="1065" y="429"/>
              </a:cxn>
              <a:cxn ang="0">
                <a:pos x="1065" y="230"/>
              </a:cxn>
              <a:cxn ang="0">
                <a:pos x="1065" y="184"/>
              </a:cxn>
              <a:cxn ang="0">
                <a:pos x="1064" y="67"/>
              </a:cxn>
              <a:cxn ang="0">
                <a:pos x="1062" y="51"/>
              </a:cxn>
              <a:cxn ang="0">
                <a:pos x="1056" y="37"/>
              </a:cxn>
              <a:cxn ang="0">
                <a:pos x="1047" y="24"/>
              </a:cxn>
              <a:cxn ang="0">
                <a:pos x="1035" y="13"/>
              </a:cxn>
              <a:cxn ang="0">
                <a:pos x="1025" y="7"/>
              </a:cxn>
              <a:cxn ang="0">
                <a:pos x="1004" y="1"/>
              </a:cxn>
              <a:cxn ang="0">
                <a:pos x="993" y="1"/>
              </a:cxn>
              <a:cxn ang="0">
                <a:pos x="775" y="0"/>
              </a:cxn>
              <a:cxn ang="0">
                <a:pos x="388" y="0"/>
              </a:cxn>
              <a:cxn ang="0">
                <a:pos x="0" y="0"/>
              </a:cxn>
              <a:cxn ang="0">
                <a:pos x="0" y="1"/>
              </a:cxn>
              <a:cxn ang="0">
                <a:pos x="0" y="1"/>
              </a:cxn>
              <a:cxn ang="0">
                <a:pos x="23" y="13"/>
              </a:cxn>
              <a:cxn ang="0">
                <a:pos x="40" y="31"/>
              </a:cxn>
              <a:cxn ang="0">
                <a:pos x="51" y="54"/>
              </a:cxn>
              <a:cxn ang="0">
                <a:pos x="55" y="78"/>
              </a:cxn>
              <a:cxn ang="0">
                <a:pos x="57" y="108"/>
              </a:cxn>
              <a:cxn ang="0">
                <a:pos x="55" y="121"/>
              </a:cxn>
              <a:cxn ang="0">
                <a:pos x="54" y="172"/>
              </a:cxn>
              <a:cxn ang="0">
                <a:pos x="54" y="429"/>
              </a:cxn>
              <a:cxn ang="0">
                <a:pos x="54" y="612"/>
              </a:cxn>
              <a:cxn ang="0">
                <a:pos x="55" y="736"/>
              </a:cxn>
              <a:cxn ang="0">
                <a:pos x="57" y="748"/>
              </a:cxn>
              <a:cxn ang="0">
                <a:pos x="55" y="778"/>
              </a:cxn>
              <a:cxn ang="0">
                <a:pos x="54" y="790"/>
              </a:cxn>
              <a:cxn ang="0">
                <a:pos x="46" y="814"/>
              </a:cxn>
              <a:cxn ang="0">
                <a:pos x="31" y="833"/>
              </a:cxn>
              <a:cxn ang="0">
                <a:pos x="12" y="850"/>
              </a:cxn>
              <a:cxn ang="0">
                <a:pos x="0" y="854"/>
              </a:cxn>
              <a:cxn ang="0">
                <a:pos x="0" y="856"/>
              </a:cxn>
              <a:cxn ang="0">
                <a:pos x="0" y="856"/>
              </a:cxn>
              <a:cxn ang="0">
                <a:pos x="775" y="856"/>
              </a:cxn>
              <a:cxn ang="0">
                <a:pos x="884" y="856"/>
              </a:cxn>
              <a:cxn ang="0">
                <a:pos x="993" y="856"/>
              </a:cxn>
              <a:cxn ang="0">
                <a:pos x="1014" y="853"/>
              </a:cxn>
              <a:cxn ang="0">
                <a:pos x="1035" y="844"/>
              </a:cxn>
              <a:cxn ang="0">
                <a:pos x="1041" y="838"/>
              </a:cxn>
              <a:cxn ang="0">
                <a:pos x="1052" y="826"/>
              </a:cxn>
              <a:cxn ang="0">
                <a:pos x="1059" y="812"/>
              </a:cxn>
              <a:cxn ang="0">
                <a:pos x="1064" y="790"/>
              </a:cxn>
              <a:cxn ang="0">
                <a:pos x="1065" y="730"/>
              </a:cxn>
              <a:cxn ang="0">
                <a:pos x="1065" y="672"/>
              </a:cxn>
              <a:cxn ang="0">
                <a:pos x="1065" y="626"/>
              </a:cxn>
              <a:cxn ang="0">
                <a:pos x="1065" y="429"/>
              </a:cxn>
            </a:cxnLst>
            <a:rect l="0" t="0" r="r" b="b"/>
            <a:pathLst>
              <a:path w="1065" h="856">
                <a:moveTo>
                  <a:pt x="1065" y="429"/>
                </a:moveTo>
                <a:lnTo>
                  <a:pt x="1065" y="429"/>
                </a:lnTo>
                <a:lnTo>
                  <a:pt x="1065" y="230"/>
                </a:lnTo>
                <a:lnTo>
                  <a:pt x="1065" y="230"/>
                </a:lnTo>
                <a:lnTo>
                  <a:pt x="1065" y="184"/>
                </a:lnTo>
                <a:lnTo>
                  <a:pt x="1065" y="184"/>
                </a:lnTo>
                <a:lnTo>
                  <a:pt x="1065" y="125"/>
                </a:lnTo>
                <a:lnTo>
                  <a:pt x="1064" y="67"/>
                </a:lnTo>
                <a:lnTo>
                  <a:pt x="1064" y="67"/>
                </a:lnTo>
                <a:lnTo>
                  <a:pt x="1062" y="51"/>
                </a:lnTo>
                <a:lnTo>
                  <a:pt x="1059" y="43"/>
                </a:lnTo>
                <a:lnTo>
                  <a:pt x="1056" y="37"/>
                </a:lnTo>
                <a:lnTo>
                  <a:pt x="1052" y="30"/>
                </a:lnTo>
                <a:lnTo>
                  <a:pt x="1047" y="24"/>
                </a:lnTo>
                <a:lnTo>
                  <a:pt x="1041" y="18"/>
                </a:lnTo>
                <a:lnTo>
                  <a:pt x="1035" y="13"/>
                </a:lnTo>
                <a:lnTo>
                  <a:pt x="1035" y="13"/>
                </a:lnTo>
                <a:lnTo>
                  <a:pt x="1025" y="7"/>
                </a:lnTo>
                <a:lnTo>
                  <a:pt x="1014" y="4"/>
                </a:lnTo>
                <a:lnTo>
                  <a:pt x="1004" y="1"/>
                </a:lnTo>
                <a:lnTo>
                  <a:pt x="993" y="1"/>
                </a:lnTo>
                <a:lnTo>
                  <a:pt x="993" y="1"/>
                </a:lnTo>
                <a:lnTo>
                  <a:pt x="884" y="0"/>
                </a:lnTo>
                <a:lnTo>
                  <a:pt x="775" y="0"/>
                </a:lnTo>
                <a:lnTo>
                  <a:pt x="775" y="0"/>
                </a:lnTo>
                <a:lnTo>
                  <a:pt x="388" y="0"/>
                </a:lnTo>
                <a:lnTo>
                  <a:pt x="0" y="0"/>
                </a:lnTo>
                <a:lnTo>
                  <a:pt x="0" y="0"/>
                </a:lnTo>
                <a:lnTo>
                  <a:pt x="0" y="1"/>
                </a:lnTo>
                <a:lnTo>
                  <a:pt x="0" y="1"/>
                </a:lnTo>
                <a:lnTo>
                  <a:pt x="0" y="1"/>
                </a:lnTo>
                <a:lnTo>
                  <a:pt x="0" y="1"/>
                </a:lnTo>
                <a:lnTo>
                  <a:pt x="12" y="7"/>
                </a:lnTo>
                <a:lnTo>
                  <a:pt x="23" y="13"/>
                </a:lnTo>
                <a:lnTo>
                  <a:pt x="31" y="22"/>
                </a:lnTo>
                <a:lnTo>
                  <a:pt x="40" y="31"/>
                </a:lnTo>
                <a:lnTo>
                  <a:pt x="46" y="42"/>
                </a:lnTo>
                <a:lnTo>
                  <a:pt x="51" y="54"/>
                </a:lnTo>
                <a:lnTo>
                  <a:pt x="54" y="66"/>
                </a:lnTo>
                <a:lnTo>
                  <a:pt x="55" y="78"/>
                </a:lnTo>
                <a:lnTo>
                  <a:pt x="55" y="78"/>
                </a:lnTo>
                <a:lnTo>
                  <a:pt x="57" y="108"/>
                </a:lnTo>
                <a:lnTo>
                  <a:pt x="57" y="108"/>
                </a:lnTo>
                <a:lnTo>
                  <a:pt x="55" y="121"/>
                </a:lnTo>
                <a:lnTo>
                  <a:pt x="55" y="121"/>
                </a:lnTo>
                <a:lnTo>
                  <a:pt x="54" y="172"/>
                </a:lnTo>
                <a:lnTo>
                  <a:pt x="54" y="245"/>
                </a:lnTo>
                <a:lnTo>
                  <a:pt x="54" y="429"/>
                </a:lnTo>
                <a:lnTo>
                  <a:pt x="54" y="429"/>
                </a:lnTo>
                <a:lnTo>
                  <a:pt x="54" y="612"/>
                </a:lnTo>
                <a:lnTo>
                  <a:pt x="54" y="686"/>
                </a:lnTo>
                <a:lnTo>
                  <a:pt x="55" y="736"/>
                </a:lnTo>
                <a:lnTo>
                  <a:pt x="55" y="736"/>
                </a:lnTo>
                <a:lnTo>
                  <a:pt x="57" y="748"/>
                </a:lnTo>
                <a:lnTo>
                  <a:pt x="57" y="748"/>
                </a:lnTo>
                <a:lnTo>
                  <a:pt x="55" y="778"/>
                </a:lnTo>
                <a:lnTo>
                  <a:pt x="55" y="778"/>
                </a:lnTo>
                <a:lnTo>
                  <a:pt x="54" y="790"/>
                </a:lnTo>
                <a:lnTo>
                  <a:pt x="51" y="802"/>
                </a:lnTo>
                <a:lnTo>
                  <a:pt x="46" y="814"/>
                </a:lnTo>
                <a:lnTo>
                  <a:pt x="40" y="824"/>
                </a:lnTo>
                <a:lnTo>
                  <a:pt x="31" y="833"/>
                </a:lnTo>
                <a:lnTo>
                  <a:pt x="23" y="842"/>
                </a:lnTo>
                <a:lnTo>
                  <a:pt x="12" y="850"/>
                </a:lnTo>
                <a:lnTo>
                  <a:pt x="0" y="854"/>
                </a:lnTo>
                <a:lnTo>
                  <a:pt x="0" y="854"/>
                </a:lnTo>
                <a:lnTo>
                  <a:pt x="0" y="856"/>
                </a:lnTo>
                <a:lnTo>
                  <a:pt x="0" y="856"/>
                </a:lnTo>
                <a:lnTo>
                  <a:pt x="0" y="856"/>
                </a:lnTo>
                <a:lnTo>
                  <a:pt x="0" y="856"/>
                </a:lnTo>
                <a:lnTo>
                  <a:pt x="388" y="856"/>
                </a:lnTo>
                <a:lnTo>
                  <a:pt x="775" y="856"/>
                </a:lnTo>
                <a:lnTo>
                  <a:pt x="775" y="856"/>
                </a:lnTo>
                <a:lnTo>
                  <a:pt x="884" y="856"/>
                </a:lnTo>
                <a:lnTo>
                  <a:pt x="993" y="856"/>
                </a:lnTo>
                <a:lnTo>
                  <a:pt x="993" y="856"/>
                </a:lnTo>
                <a:lnTo>
                  <a:pt x="1004" y="854"/>
                </a:lnTo>
                <a:lnTo>
                  <a:pt x="1014" y="853"/>
                </a:lnTo>
                <a:lnTo>
                  <a:pt x="1025" y="848"/>
                </a:lnTo>
                <a:lnTo>
                  <a:pt x="1035" y="844"/>
                </a:lnTo>
                <a:lnTo>
                  <a:pt x="1035" y="844"/>
                </a:lnTo>
                <a:lnTo>
                  <a:pt x="1041" y="838"/>
                </a:lnTo>
                <a:lnTo>
                  <a:pt x="1047" y="832"/>
                </a:lnTo>
                <a:lnTo>
                  <a:pt x="1052" y="826"/>
                </a:lnTo>
                <a:lnTo>
                  <a:pt x="1056" y="820"/>
                </a:lnTo>
                <a:lnTo>
                  <a:pt x="1059" y="812"/>
                </a:lnTo>
                <a:lnTo>
                  <a:pt x="1062" y="805"/>
                </a:lnTo>
                <a:lnTo>
                  <a:pt x="1064" y="790"/>
                </a:lnTo>
                <a:lnTo>
                  <a:pt x="1064" y="790"/>
                </a:lnTo>
                <a:lnTo>
                  <a:pt x="1065" y="730"/>
                </a:lnTo>
                <a:lnTo>
                  <a:pt x="1065" y="672"/>
                </a:lnTo>
                <a:lnTo>
                  <a:pt x="1065" y="672"/>
                </a:lnTo>
                <a:lnTo>
                  <a:pt x="1065" y="626"/>
                </a:lnTo>
                <a:lnTo>
                  <a:pt x="1065" y="626"/>
                </a:lnTo>
                <a:lnTo>
                  <a:pt x="1065" y="429"/>
                </a:lnTo>
                <a:lnTo>
                  <a:pt x="1065" y="429"/>
                </a:lnTo>
                <a:close/>
              </a:path>
            </a:pathLst>
          </a:custGeom>
          <a:solidFill>
            <a:srgbClr val="FFFFFF"/>
          </a:solidFill>
          <a:ln w="9525">
            <a:noFill/>
            <a:round/>
            <a:headEnd/>
            <a:tailEnd/>
          </a:ln>
          <a:effectLst>
            <a:outerShdw blurRad="190500" dist="12700" dir="5400000" sx="101000" sy="101000" algn="t" rotWithShape="0">
              <a:prstClr val="black">
                <a:alpha val="20000"/>
              </a:prstClr>
            </a:outerShdw>
          </a:effectLst>
        </p:spPr>
        <p:txBody>
          <a:bodyPr vert="horz" wrap="square" lIns="80189" tIns="40094" rIns="80189" bIns="40094" numCol="1" anchor="t" anchorCtr="0" compatLnSpc="1">
            <a:prstTxWarp prst="textNoShape">
              <a:avLst/>
            </a:prstTxWarp>
          </a:bodyPr>
          <a:lstStyle/>
          <a:p>
            <a:endParaRPr lang="pt-BR" sz="1579"/>
          </a:p>
        </p:txBody>
      </p:sp>
      <p:sp>
        <p:nvSpPr>
          <p:cNvPr id="6" name="Espaço Reservado para Gráfico 5"/>
          <p:cNvSpPr>
            <a:spLocks noGrp="1"/>
          </p:cNvSpPr>
          <p:nvPr>
            <p:ph type="chart" sz="quarter" idx="10"/>
          </p:nvPr>
        </p:nvSpPr>
        <p:spPr>
          <a:xfrm>
            <a:off x="883560" y="2351079"/>
            <a:ext cx="8924694" cy="4722991"/>
          </a:xfrm>
        </p:spPr>
        <p:txBody>
          <a:bodyPr/>
          <a:lstStyle/>
          <a:p>
            <a:endParaRPr lang="pt-BR"/>
          </a:p>
        </p:txBody>
      </p:sp>
      <p:sp>
        <p:nvSpPr>
          <p:cNvPr id="15" name="Espaço Reservado para Número de Slide 5"/>
          <p:cNvSpPr>
            <a:spLocks noGrp="1"/>
          </p:cNvSpPr>
          <p:nvPr>
            <p:ph type="sldNum" sz="quarter" idx="4"/>
          </p:nvPr>
        </p:nvSpPr>
        <p:spPr>
          <a:xfrm>
            <a:off x="8966372" y="7063625"/>
            <a:ext cx="1557048" cy="367485"/>
          </a:xfrm>
          <a:prstGeom prst="rect">
            <a:avLst/>
          </a:prstGeom>
        </p:spPr>
        <p:txBody>
          <a:bodyPr/>
          <a:lstStyle>
            <a:lvl1pPr algn="r">
              <a:defRPr sz="1228" b="1" baseline="0">
                <a:solidFill>
                  <a:srgbClr val="5DA7AF"/>
                </a:solidFill>
                <a:latin typeface="Trebuchet MS" pitchFamily="34" charset="0"/>
                <a:cs typeface="Arial" pitchFamily="34" charset="0"/>
              </a:defRPr>
            </a:lvl1pPr>
          </a:lstStyle>
          <a:p>
            <a:fld id="{D7D5D812-F08A-4D5A-8E23-063B40B206C4}" type="slidenum">
              <a:rPr lang="pt-BR" smtClean="0"/>
              <a:pPr/>
              <a:t>‹nº›</a:t>
            </a:fld>
            <a:endParaRPr lang="pt-BR" dirty="0"/>
          </a:p>
        </p:txBody>
      </p:sp>
      <p:sp>
        <p:nvSpPr>
          <p:cNvPr id="19" name="Título 18"/>
          <p:cNvSpPr>
            <a:spLocks noGrp="1"/>
          </p:cNvSpPr>
          <p:nvPr>
            <p:ph type="title"/>
          </p:nvPr>
        </p:nvSpPr>
        <p:spPr>
          <a:xfrm>
            <a:off x="534240" y="276656"/>
            <a:ext cx="9622080" cy="1311128"/>
          </a:xfrm>
          <a:noFill/>
        </p:spPr>
        <p:txBody>
          <a:bodyPr vert="horz" wrap="square" lIns="91440" tIns="45720" rIns="91440" bIns="45720" rtlCol="0" anchor="ctr">
            <a:spAutoFit/>
          </a:bodyPr>
          <a:lstStyle>
            <a:lvl1pPr>
              <a:defRPr lang="pt-BR">
                <a:ln w="19050">
                  <a:noFill/>
                </a:ln>
                <a:solidFill>
                  <a:schemeClr val="accent4">
                    <a:lumMod val="75000"/>
                  </a:schemeClr>
                </a:solidFill>
              </a:defRPr>
            </a:lvl1pPr>
          </a:lstStyle>
          <a:p>
            <a:pPr lvl="0"/>
            <a:r>
              <a:rPr lang="pt-BR" smtClean="0"/>
              <a:t>Clique para editar o estilo do título mestre</a:t>
            </a:r>
            <a:endParaRPr lang="pt-BR"/>
          </a:p>
        </p:txBody>
      </p:sp>
      <p:sp>
        <p:nvSpPr>
          <p:cNvPr id="21" name="Espaço Reservado para Texto 20"/>
          <p:cNvSpPr>
            <a:spLocks noGrp="1"/>
          </p:cNvSpPr>
          <p:nvPr>
            <p:ph type="body" sz="quarter" idx="17"/>
          </p:nvPr>
        </p:nvSpPr>
        <p:spPr>
          <a:xfrm>
            <a:off x="883559" y="7063626"/>
            <a:ext cx="7072190" cy="377834"/>
          </a:xfrm>
        </p:spPr>
        <p:txBody>
          <a:bodyPr anchor="ctr">
            <a:normAutofit/>
          </a:bodyPr>
          <a:lstStyle>
            <a:lvl1pPr>
              <a:buNone/>
              <a:defRPr sz="877" i="1">
                <a:solidFill>
                  <a:srgbClr val="60AAC4"/>
                </a:solidFill>
              </a:defRPr>
            </a:lvl1pPr>
          </a:lstStyle>
          <a:p>
            <a:pPr lvl="0"/>
            <a:r>
              <a:rPr lang="pt-BR" dirty="0" smtClean="0"/>
              <a:t>Clique para editar os estilos do texto mestre</a:t>
            </a:r>
          </a:p>
        </p:txBody>
      </p:sp>
    </p:spTree>
    <p:extLst>
      <p:ext uri="{BB962C8B-B14F-4D97-AF65-F5344CB8AC3E}">
        <p14:creationId xmlns="" xmlns:p14="http://schemas.microsoft.com/office/powerpoint/2010/main" val="111197041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534591" y="302737"/>
            <a:ext cx="9622632" cy="1259946"/>
          </a:xfrm>
          <a:prstGeom prst="rect">
            <a:avLst/>
          </a:prstGeom>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a:xfrm>
            <a:off x="534591" y="1763926"/>
            <a:ext cx="9622632" cy="4989036"/>
          </a:xfrm>
          <a:prstGeom prst="rect">
            <a:avLst/>
          </a:prstGeo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xfrm>
            <a:off x="534591" y="6884204"/>
            <a:ext cx="2494756" cy="524977"/>
          </a:xfrm>
          <a:prstGeom prst="rect">
            <a:avLst/>
          </a:prstGeom>
          <a:ln/>
        </p:spPr>
        <p:txBody>
          <a:bodyPr/>
          <a:lstStyle>
            <a:lvl1pPr>
              <a:defRPr/>
            </a:lvl1pPr>
          </a:lstStyle>
          <a:p>
            <a:pPr>
              <a:defRPr/>
            </a:pPr>
            <a:fld id="{43F7AB2B-801D-4768-B962-F4CCB89A9897}" type="datetimeFigureOut">
              <a:rPr lang="pt-BR">
                <a:solidFill>
                  <a:srgbClr val="000000"/>
                </a:solidFill>
              </a:rPr>
              <a:pPr>
                <a:defRPr/>
              </a:pPr>
              <a:t>13/03/2018</a:t>
            </a:fld>
            <a:endParaRPr lang="pt-BR">
              <a:solidFill>
                <a:srgbClr val="000000"/>
              </a:solidFill>
            </a:endParaRPr>
          </a:p>
        </p:txBody>
      </p:sp>
      <p:sp>
        <p:nvSpPr>
          <p:cNvPr id="5" name="Rectangle 5"/>
          <p:cNvSpPr>
            <a:spLocks noGrp="1" noChangeArrowheads="1"/>
          </p:cNvSpPr>
          <p:nvPr>
            <p:ph type="ftr" sz="quarter" idx="11"/>
          </p:nvPr>
        </p:nvSpPr>
        <p:spPr>
          <a:xfrm>
            <a:off x="3653036" y="6884204"/>
            <a:ext cx="3385741" cy="524977"/>
          </a:xfrm>
          <a:prstGeom prst="rect">
            <a:avLst/>
          </a:prstGeom>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xfrm>
            <a:off x="7662466" y="6884204"/>
            <a:ext cx="2494756" cy="524977"/>
          </a:xfrm>
          <a:prstGeom prst="rect">
            <a:avLst/>
          </a:prstGeom>
          <a:ln/>
        </p:spPr>
        <p:txBody>
          <a:bodyPr/>
          <a:lstStyle>
            <a:lvl1pPr>
              <a:defRPr/>
            </a:lvl1pPr>
          </a:lstStyle>
          <a:p>
            <a:pPr>
              <a:defRPr/>
            </a:pPr>
            <a:fld id="{5750B641-F396-46EC-9DCE-1C44CA1332DC}"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4051542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801886" y="2348401"/>
            <a:ext cx="9088041" cy="1620430"/>
          </a:xfrm>
          <a:prstGeom prst="rect">
            <a:avLst/>
          </a:prstGeo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603772" y="4283816"/>
            <a:ext cx="7484269" cy="1931917"/>
          </a:xfrm>
          <a:prstGeom prst="rect">
            <a:avLst/>
          </a:prstGeom>
        </p:spPr>
        <p:txBody>
          <a:bodyPr/>
          <a:lstStyle>
            <a:lvl1pPr marL="0" indent="0" algn="ctr">
              <a:buNone/>
              <a:defRPr/>
            </a:lvl1pPr>
            <a:lvl2pPr marL="400964" indent="0" algn="ctr">
              <a:buNone/>
              <a:defRPr/>
            </a:lvl2pPr>
            <a:lvl3pPr marL="801929" indent="0" algn="ctr">
              <a:buNone/>
              <a:defRPr/>
            </a:lvl3pPr>
            <a:lvl4pPr marL="1202893" indent="0" algn="ctr">
              <a:buNone/>
              <a:defRPr/>
            </a:lvl4pPr>
            <a:lvl5pPr marL="1603858" indent="0" algn="ctr">
              <a:buNone/>
              <a:defRPr/>
            </a:lvl5pPr>
            <a:lvl6pPr marL="2004822" indent="0" algn="ctr">
              <a:buNone/>
              <a:defRPr/>
            </a:lvl6pPr>
            <a:lvl7pPr marL="2405786" indent="0" algn="ctr">
              <a:buNone/>
              <a:defRPr/>
            </a:lvl7pPr>
            <a:lvl8pPr marL="2806751" indent="0" algn="ctr">
              <a:buNone/>
              <a:defRPr/>
            </a:lvl8pPr>
            <a:lvl9pPr marL="3207715"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xfrm>
            <a:off x="534591" y="6884204"/>
            <a:ext cx="2494756" cy="524977"/>
          </a:xfrm>
          <a:prstGeom prst="rect">
            <a:avLst/>
          </a:prstGeom>
          <a:ln/>
        </p:spPr>
        <p:txBody>
          <a:bodyPr/>
          <a:lstStyle>
            <a:lvl1pPr>
              <a:defRPr/>
            </a:lvl1pPr>
          </a:lstStyle>
          <a:p>
            <a:pPr>
              <a:defRPr/>
            </a:pPr>
            <a:fld id="{E0F3A067-2882-4D3E-B99A-C195C9ED324A}" type="datetimeFigureOut">
              <a:rPr lang="pt-BR">
                <a:solidFill>
                  <a:srgbClr val="000000"/>
                </a:solidFill>
              </a:rPr>
              <a:pPr>
                <a:defRPr/>
              </a:pPr>
              <a:t>13/03/2018</a:t>
            </a:fld>
            <a:endParaRPr lang="pt-BR">
              <a:solidFill>
                <a:srgbClr val="000000"/>
              </a:solidFill>
            </a:endParaRPr>
          </a:p>
        </p:txBody>
      </p:sp>
      <p:sp>
        <p:nvSpPr>
          <p:cNvPr id="5" name="Rectangle 5"/>
          <p:cNvSpPr>
            <a:spLocks noGrp="1" noChangeArrowheads="1"/>
          </p:cNvSpPr>
          <p:nvPr>
            <p:ph type="ftr" sz="quarter" idx="11"/>
          </p:nvPr>
        </p:nvSpPr>
        <p:spPr>
          <a:xfrm>
            <a:off x="3653036" y="6884204"/>
            <a:ext cx="3385741" cy="524977"/>
          </a:xfrm>
          <a:prstGeom prst="rect">
            <a:avLst/>
          </a:prstGeom>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xfrm>
            <a:off x="7662466" y="6884204"/>
            <a:ext cx="2494756" cy="524977"/>
          </a:xfrm>
          <a:prstGeom prst="rect">
            <a:avLst/>
          </a:prstGeom>
          <a:ln/>
        </p:spPr>
        <p:txBody>
          <a:bodyPr/>
          <a:lstStyle>
            <a:lvl1pPr>
              <a:defRPr/>
            </a:lvl1pPr>
          </a:lstStyle>
          <a:p>
            <a:pPr>
              <a:defRPr/>
            </a:pPr>
            <a:fld id="{545F4956-B610-4CB4-9C83-A2D13B1BBCBB}"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913734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44580" y="4857793"/>
            <a:ext cx="9088041" cy="1501435"/>
          </a:xfrm>
          <a:prstGeom prst="rect">
            <a:avLst/>
          </a:prstGeom>
        </p:spPr>
        <p:txBody>
          <a:bodyPr anchor="t"/>
          <a:lstStyle>
            <a:lvl1pPr algn="l">
              <a:defRPr sz="3508"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844580" y="3204114"/>
            <a:ext cx="9088041" cy="1653678"/>
          </a:xfrm>
          <a:prstGeom prst="rect">
            <a:avLst/>
          </a:prstGeom>
        </p:spPr>
        <p:txBody>
          <a:bodyPr anchor="b"/>
          <a:lstStyle>
            <a:lvl1pPr marL="0" indent="0">
              <a:buNone/>
              <a:defRPr sz="1754"/>
            </a:lvl1pPr>
            <a:lvl2pPr marL="400964" indent="0">
              <a:buNone/>
              <a:defRPr sz="1579"/>
            </a:lvl2pPr>
            <a:lvl3pPr marL="801929" indent="0">
              <a:buNone/>
              <a:defRPr sz="1403"/>
            </a:lvl3pPr>
            <a:lvl4pPr marL="1202893" indent="0">
              <a:buNone/>
              <a:defRPr sz="1228"/>
            </a:lvl4pPr>
            <a:lvl5pPr marL="1603858" indent="0">
              <a:buNone/>
              <a:defRPr sz="1228"/>
            </a:lvl5pPr>
            <a:lvl6pPr marL="2004822" indent="0">
              <a:buNone/>
              <a:defRPr sz="1228"/>
            </a:lvl6pPr>
            <a:lvl7pPr marL="2405786" indent="0">
              <a:buNone/>
              <a:defRPr sz="1228"/>
            </a:lvl7pPr>
            <a:lvl8pPr marL="2806751" indent="0">
              <a:buNone/>
              <a:defRPr sz="1228"/>
            </a:lvl8pPr>
            <a:lvl9pPr marL="3207715" indent="0">
              <a:buNone/>
              <a:defRPr sz="1228"/>
            </a:lvl9pPr>
          </a:lstStyle>
          <a:p>
            <a:pPr lvl="0"/>
            <a:r>
              <a:rPr lang="pt-BR" smtClean="0"/>
              <a:t>Clique para editar os estilos do texto mestre</a:t>
            </a:r>
          </a:p>
        </p:txBody>
      </p:sp>
      <p:sp>
        <p:nvSpPr>
          <p:cNvPr id="4" name="Rectangle 4"/>
          <p:cNvSpPr>
            <a:spLocks noGrp="1" noChangeArrowheads="1"/>
          </p:cNvSpPr>
          <p:nvPr>
            <p:ph type="dt" sz="half" idx="10"/>
          </p:nvPr>
        </p:nvSpPr>
        <p:spPr>
          <a:xfrm>
            <a:off x="534591" y="6884204"/>
            <a:ext cx="2494756" cy="524977"/>
          </a:xfrm>
          <a:prstGeom prst="rect">
            <a:avLst/>
          </a:prstGeom>
          <a:ln/>
        </p:spPr>
        <p:txBody>
          <a:bodyPr/>
          <a:lstStyle>
            <a:lvl1pPr>
              <a:defRPr/>
            </a:lvl1pPr>
          </a:lstStyle>
          <a:p>
            <a:pPr>
              <a:defRPr/>
            </a:pPr>
            <a:fld id="{1A04B2C4-D852-4DBD-BE15-0BDCF7780EF8}" type="datetimeFigureOut">
              <a:rPr lang="pt-BR">
                <a:solidFill>
                  <a:srgbClr val="000000"/>
                </a:solidFill>
              </a:rPr>
              <a:pPr>
                <a:defRPr/>
              </a:pPr>
              <a:t>13/03/2018</a:t>
            </a:fld>
            <a:endParaRPr lang="pt-BR">
              <a:solidFill>
                <a:srgbClr val="000000"/>
              </a:solidFill>
            </a:endParaRPr>
          </a:p>
        </p:txBody>
      </p:sp>
      <p:sp>
        <p:nvSpPr>
          <p:cNvPr id="5" name="Rectangle 5"/>
          <p:cNvSpPr>
            <a:spLocks noGrp="1" noChangeArrowheads="1"/>
          </p:cNvSpPr>
          <p:nvPr>
            <p:ph type="ftr" sz="quarter" idx="11"/>
          </p:nvPr>
        </p:nvSpPr>
        <p:spPr>
          <a:xfrm>
            <a:off x="3653036" y="6884204"/>
            <a:ext cx="3385741" cy="524977"/>
          </a:xfrm>
          <a:prstGeom prst="rect">
            <a:avLst/>
          </a:prstGeom>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xfrm>
            <a:off x="7662466" y="6884204"/>
            <a:ext cx="2494756" cy="524977"/>
          </a:xfrm>
          <a:prstGeom prst="rect">
            <a:avLst/>
          </a:prstGeom>
          <a:ln/>
        </p:spPr>
        <p:txBody>
          <a:bodyPr/>
          <a:lstStyle>
            <a:lvl1pPr>
              <a:defRPr/>
            </a:lvl1pPr>
          </a:lstStyle>
          <a:p>
            <a:pPr>
              <a:defRPr/>
            </a:pPr>
            <a:fld id="{4BBDA3E5-12BC-4EA5-9C38-7D605A8B77A5}"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1877842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2123768" y="301320"/>
            <a:ext cx="7211961" cy="1261800"/>
          </a:xfrm>
          <a:prstGeom prst="rect">
            <a:avLst/>
          </a:prstGeom>
        </p:spPr>
        <p:txBody>
          <a:bodyPr lIns="0" tIns="0" rIns="0" bIns="0" anchor="ctr"/>
          <a:lstStyle/>
          <a:p>
            <a:pPr algn="ctr"/>
            <a:endParaRPr lang="pt-BR" sz="4400" b="0" strike="noStrike" spc="-1" dirty="0">
              <a:solidFill>
                <a:srgbClr val="000000"/>
              </a:solidFill>
              <a:uFill>
                <a:solidFill>
                  <a:srgbClr val="FFFFFF"/>
                </a:solidFill>
              </a:uFill>
              <a:latin typeface="Arial"/>
            </a:endParaRPr>
          </a:p>
        </p:txBody>
      </p:sp>
      <p:sp>
        <p:nvSpPr>
          <p:cNvPr id="8" name="PlaceHolder 2"/>
          <p:cNvSpPr>
            <a:spLocks noGrp="1"/>
          </p:cNvSpPr>
          <p:nvPr>
            <p:ph type="subTitle"/>
          </p:nvPr>
        </p:nvSpPr>
        <p:spPr>
          <a:xfrm>
            <a:off x="534240" y="1768680"/>
            <a:ext cx="9622080" cy="4384080"/>
          </a:xfrm>
          <a:prstGeom prst="rect">
            <a:avLst/>
          </a:prstGeom>
        </p:spPr>
        <p:txBody>
          <a:bodyPr lIns="0" tIns="0" rIns="0" bIns="0" anchor="ctr"/>
          <a:lstStyle/>
          <a:p>
            <a:pPr algn="ctr"/>
            <a:endParaRPr lang="pt-BR" sz="3200" b="0" strike="noStrike" spc="-1">
              <a:solidFill>
                <a:srgbClr val="000000"/>
              </a:solidFill>
              <a:uFill>
                <a:solidFill>
                  <a:srgbClr val="FFFFFF"/>
                </a:solidFill>
              </a:uFill>
              <a:latin typeface="Arial"/>
            </a:endParaRPr>
          </a:p>
        </p:txBody>
      </p:sp>
      <p:pic>
        <p:nvPicPr>
          <p:cNvPr id="4" name="Picture 2"/>
          <p:cNvPicPr/>
          <p:nvPr userDrawn="1"/>
        </p:nvPicPr>
        <p:blipFill>
          <a:blip r:embed="rId2" cstate="print"/>
          <a:stretch/>
        </p:blipFill>
        <p:spPr>
          <a:xfrm>
            <a:off x="317392" y="340253"/>
            <a:ext cx="1673280" cy="788040"/>
          </a:xfrm>
          <a:prstGeom prst="rect">
            <a:avLst/>
          </a:prstGeom>
          <a:ln>
            <a:noFill/>
          </a:ln>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10" name="PlaceHolder 2"/>
          <p:cNvSpPr>
            <a:spLocks noGrp="1"/>
          </p:cNvSpPr>
          <p:nvPr>
            <p:ph type="body"/>
          </p:nvPr>
        </p:nvSpPr>
        <p:spPr>
          <a:xfrm>
            <a:off x="534240" y="1768680"/>
            <a:ext cx="9622080" cy="43840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pic>
        <p:nvPicPr>
          <p:cNvPr id="4" name="Picture 2"/>
          <p:cNvPicPr/>
          <p:nvPr userDrawn="1"/>
        </p:nvPicPr>
        <p:blipFill>
          <a:blip r:embed="rId2" cstate="print"/>
          <a:stretch/>
        </p:blipFill>
        <p:spPr>
          <a:xfrm>
            <a:off x="317392" y="340253"/>
            <a:ext cx="1673280" cy="788040"/>
          </a:xfrm>
          <a:prstGeom prst="rect">
            <a:avLst/>
          </a:prstGeom>
          <a:ln>
            <a:noFill/>
          </a:ln>
        </p:spPr>
      </p:pic>
      <p:sp>
        <p:nvSpPr>
          <p:cNvPr id="5" name="PlaceHolder 1"/>
          <p:cNvSpPr>
            <a:spLocks noGrp="1"/>
          </p:cNvSpPr>
          <p:nvPr>
            <p:ph type="title" idx="10"/>
          </p:nvPr>
        </p:nvSpPr>
        <p:spPr>
          <a:xfrm>
            <a:off x="2123768" y="301320"/>
            <a:ext cx="7211961" cy="1261800"/>
          </a:xfrm>
          <a:prstGeom prst="rect">
            <a:avLst/>
          </a:prstGeom>
        </p:spPr>
        <p:txBody>
          <a:bodyPr lIns="0" tIns="0" rIns="0" bIns="0" anchor="ctr"/>
          <a:lstStyle/>
          <a:p>
            <a:pPr algn="ctr"/>
            <a:endParaRPr lang="pt-BR" sz="44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Content">
    <p:spTree>
      <p:nvGrpSpPr>
        <p:cNvPr id="1" name=""/>
        <p:cNvGrpSpPr/>
        <p:nvPr/>
      </p:nvGrpSpPr>
      <p:grpSpPr>
        <a:xfrm>
          <a:off x="0" y="0"/>
          <a:ext cx="0" cy="0"/>
          <a:chOff x="0" y="0"/>
          <a:chExt cx="0" cy="0"/>
        </a:xfrm>
      </p:grpSpPr>
      <p:sp>
        <p:nvSpPr>
          <p:cNvPr id="12" name="PlaceHolder 2"/>
          <p:cNvSpPr>
            <a:spLocks noGrp="1"/>
          </p:cNvSpPr>
          <p:nvPr>
            <p:ph type="body"/>
          </p:nvPr>
        </p:nvSpPr>
        <p:spPr>
          <a:xfrm>
            <a:off x="534240" y="1768680"/>
            <a:ext cx="4695480" cy="43840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13" name="PlaceHolder 3"/>
          <p:cNvSpPr>
            <a:spLocks noGrp="1"/>
          </p:cNvSpPr>
          <p:nvPr>
            <p:ph type="body"/>
          </p:nvPr>
        </p:nvSpPr>
        <p:spPr>
          <a:xfrm>
            <a:off x="5464800" y="1768680"/>
            <a:ext cx="4695480" cy="43840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pic>
        <p:nvPicPr>
          <p:cNvPr id="5" name="Picture 2"/>
          <p:cNvPicPr/>
          <p:nvPr userDrawn="1"/>
        </p:nvPicPr>
        <p:blipFill>
          <a:blip r:embed="rId2" cstate="print"/>
          <a:stretch/>
        </p:blipFill>
        <p:spPr>
          <a:xfrm>
            <a:off x="317392" y="340253"/>
            <a:ext cx="1673280" cy="788040"/>
          </a:xfrm>
          <a:prstGeom prst="rect">
            <a:avLst/>
          </a:prstGeom>
          <a:ln>
            <a:noFill/>
          </a:ln>
        </p:spPr>
      </p:pic>
      <p:sp>
        <p:nvSpPr>
          <p:cNvPr id="6" name="PlaceHolder 1"/>
          <p:cNvSpPr>
            <a:spLocks noGrp="1"/>
          </p:cNvSpPr>
          <p:nvPr>
            <p:ph type="title" idx="10"/>
          </p:nvPr>
        </p:nvSpPr>
        <p:spPr>
          <a:xfrm>
            <a:off x="2123768" y="301320"/>
            <a:ext cx="7211961" cy="1261800"/>
          </a:xfrm>
          <a:prstGeom prst="rect">
            <a:avLst/>
          </a:prstGeom>
        </p:spPr>
        <p:txBody>
          <a:bodyPr lIns="0" tIns="0" rIns="0" bIns="0" anchor="ctr"/>
          <a:lstStyle/>
          <a:p>
            <a:pPr algn="ctr"/>
            <a:endParaRPr lang="pt-BR" sz="44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p:cNvPicPr/>
          <p:nvPr userDrawn="1"/>
        </p:nvPicPr>
        <p:blipFill>
          <a:blip r:embed="rId2" cstate="print"/>
          <a:stretch/>
        </p:blipFill>
        <p:spPr>
          <a:xfrm>
            <a:off x="317392" y="340253"/>
            <a:ext cx="1673280" cy="788040"/>
          </a:xfrm>
          <a:prstGeom prst="rect">
            <a:avLst/>
          </a:prstGeom>
          <a:ln>
            <a:noFill/>
          </a:ln>
        </p:spPr>
      </p:pic>
      <p:sp>
        <p:nvSpPr>
          <p:cNvPr id="4" name="PlaceHolder 1"/>
          <p:cNvSpPr>
            <a:spLocks noGrp="1"/>
          </p:cNvSpPr>
          <p:nvPr>
            <p:ph type="title"/>
          </p:nvPr>
        </p:nvSpPr>
        <p:spPr>
          <a:xfrm>
            <a:off x="2123768" y="301320"/>
            <a:ext cx="7211961" cy="1261800"/>
          </a:xfrm>
          <a:prstGeom prst="rect">
            <a:avLst/>
          </a:prstGeom>
        </p:spPr>
        <p:txBody>
          <a:bodyPr lIns="0" tIns="0" rIns="0" bIns="0" anchor="ctr"/>
          <a:lstStyle/>
          <a:p>
            <a:pPr algn="ctr"/>
            <a:endParaRPr lang="pt-BR" sz="44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534240" y="1592826"/>
            <a:ext cx="9622080" cy="4558854"/>
          </a:xfrm>
          <a:prstGeom prst="rect">
            <a:avLst/>
          </a:prstGeom>
        </p:spPr>
        <p:txBody>
          <a:bodyPr lIns="0" tIns="0" rIns="0" bIns="0" anchor="ctr"/>
          <a:lstStyle/>
          <a:p>
            <a:pPr algn="ctr"/>
            <a:endParaRPr lang="pt-BR" sz="3200" b="0" strike="noStrike" spc="-1">
              <a:solidFill>
                <a:srgbClr val="000000"/>
              </a:solidFill>
              <a:uFill>
                <a:solidFill>
                  <a:srgbClr val="FFFFFF"/>
                </a:solidFill>
              </a:uFill>
              <a:latin typeface="Arial"/>
            </a:endParaRPr>
          </a:p>
        </p:txBody>
      </p:sp>
      <p:pic>
        <p:nvPicPr>
          <p:cNvPr id="3" name="Picture 2"/>
          <p:cNvPicPr/>
          <p:nvPr userDrawn="1"/>
        </p:nvPicPr>
        <p:blipFill>
          <a:blip r:embed="rId2" cstate="print"/>
          <a:stretch/>
        </p:blipFill>
        <p:spPr>
          <a:xfrm>
            <a:off x="317392" y="340253"/>
            <a:ext cx="1673280" cy="788040"/>
          </a:xfrm>
          <a:prstGeom prst="rect">
            <a:avLst/>
          </a:prstGeom>
          <a:ln>
            <a:noFill/>
          </a:ln>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2 Content and Content">
    <p:spTree>
      <p:nvGrpSpPr>
        <p:cNvPr id="1" name=""/>
        <p:cNvGrpSpPr/>
        <p:nvPr/>
      </p:nvGrpSpPr>
      <p:grpSpPr>
        <a:xfrm>
          <a:off x="0" y="0"/>
          <a:ext cx="0" cy="0"/>
          <a:chOff x="0" y="0"/>
          <a:chExt cx="0" cy="0"/>
        </a:xfrm>
      </p:grpSpPr>
      <p:sp>
        <p:nvSpPr>
          <p:cNvPr id="17" name="PlaceHolder 2"/>
          <p:cNvSpPr>
            <a:spLocks noGrp="1"/>
          </p:cNvSpPr>
          <p:nvPr>
            <p:ph type="body"/>
          </p:nvPr>
        </p:nvSpPr>
        <p:spPr>
          <a:xfrm>
            <a:off x="534240" y="1768680"/>
            <a:ext cx="4695480" cy="20908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18" name="PlaceHolder 3"/>
          <p:cNvSpPr>
            <a:spLocks noGrp="1"/>
          </p:cNvSpPr>
          <p:nvPr>
            <p:ph type="body"/>
          </p:nvPr>
        </p:nvSpPr>
        <p:spPr>
          <a:xfrm>
            <a:off x="534240" y="4058640"/>
            <a:ext cx="4695480" cy="20908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19" name="PlaceHolder 4"/>
          <p:cNvSpPr>
            <a:spLocks noGrp="1"/>
          </p:cNvSpPr>
          <p:nvPr>
            <p:ph type="body"/>
          </p:nvPr>
        </p:nvSpPr>
        <p:spPr>
          <a:xfrm>
            <a:off x="5464800" y="1768680"/>
            <a:ext cx="4695480" cy="43840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pic>
        <p:nvPicPr>
          <p:cNvPr id="6" name="Picture 2"/>
          <p:cNvPicPr/>
          <p:nvPr userDrawn="1"/>
        </p:nvPicPr>
        <p:blipFill>
          <a:blip r:embed="rId2" cstate="print"/>
          <a:stretch/>
        </p:blipFill>
        <p:spPr>
          <a:xfrm>
            <a:off x="317392" y="340253"/>
            <a:ext cx="1673280" cy="788040"/>
          </a:xfrm>
          <a:prstGeom prst="rect">
            <a:avLst/>
          </a:prstGeom>
          <a:ln>
            <a:noFill/>
          </a:ln>
        </p:spPr>
      </p:pic>
      <p:sp>
        <p:nvSpPr>
          <p:cNvPr id="7" name="PlaceHolder 1"/>
          <p:cNvSpPr>
            <a:spLocks noGrp="1"/>
          </p:cNvSpPr>
          <p:nvPr>
            <p:ph type="title" idx="10"/>
          </p:nvPr>
        </p:nvSpPr>
        <p:spPr>
          <a:xfrm>
            <a:off x="2123768" y="301320"/>
            <a:ext cx="7211961" cy="1261800"/>
          </a:xfrm>
          <a:prstGeom prst="rect">
            <a:avLst/>
          </a:prstGeom>
        </p:spPr>
        <p:txBody>
          <a:bodyPr lIns="0" tIns="0" rIns="0" bIns="0" anchor="ctr"/>
          <a:lstStyle/>
          <a:p>
            <a:pPr algn="ctr"/>
            <a:endParaRPr lang="pt-BR" sz="44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ntent and 2 Content">
    <p:spTree>
      <p:nvGrpSpPr>
        <p:cNvPr id="1" name=""/>
        <p:cNvGrpSpPr/>
        <p:nvPr/>
      </p:nvGrpSpPr>
      <p:grpSpPr>
        <a:xfrm>
          <a:off x="0" y="0"/>
          <a:ext cx="0" cy="0"/>
          <a:chOff x="0" y="0"/>
          <a:chExt cx="0" cy="0"/>
        </a:xfrm>
      </p:grpSpPr>
      <p:sp>
        <p:nvSpPr>
          <p:cNvPr id="21" name="PlaceHolder 2"/>
          <p:cNvSpPr>
            <a:spLocks noGrp="1"/>
          </p:cNvSpPr>
          <p:nvPr>
            <p:ph type="body"/>
          </p:nvPr>
        </p:nvSpPr>
        <p:spPr>
          <a:xfrm>
            <a:off x="534240" y="1768680"/>
            <a:ext cx="4695480" cy="43840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22" name="PlaceHolder 3"/>
          <p:cNvSpPr>
            <a:spLocks noGrp="1"/>
          </p:cNvSpPr>
          <p:nvPr>
            <p:ph type="body"/>
          </p:nvPr>
        </p:nvSpPr>
        <p:spPr>
          <a:xfrm>
            <a:off x="5464800" y="1768680"/>
            <a:ext cx="4695480" cy="20908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23" name="PlaceHolder 4"/>
          <p:cNvSpPr>
            <a:spLocks noGrp="1"/>
          </p:cNvSpPr>
          <p:nvPr>
            <p:ph type="body"/>
          </p:nvPr>
        </p:nvSpPr>
        <p:spPr>
          <a:xfrm>
            <a:off x="5464800" y="4058640"/>
            <a:ext cx="4695480" cy="20908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pic>
        <p:nvPicPr>
          <p:cNvPr id="6" name="Picture 2"/>
          <p:cNvPicPr/>
          <p:nvPr userDrawn="1"/>
        </p:nvPicPr>
        <p:blipFill>
          <a:blip r:embed="rId2" cstate="print"/>
          <a:stretch/>
        </p:blipFill>
        <p:spPr>
          <a:xfrm>
            <a:off x="317392" y="340253"/>
            <a:ext cx="1673280" cy="788040"/>
          </a:xfrm>
          <a:prstGeom prst="rect">
            <a:avLst/>
          </a:prstGeom>
          <a:ln>
            <a:noFill/>
          </a:ln>
        </p:spPr>
      </p:pic>
      <p:sp>
        <p:nvSpPr>
          <p:cNvPr id="7" name="PlaceHolder 1"/>
          <p:cNvSpPr>
            <a:spLocks noGrp="1"/>
          </p:cNvSpPr>
          <p:nvPr>
            <p:ph type="title"/>
          </p:nvPr>
        </p:nvSpPr>
        <p:spPr>
          <a:xfrm>
            <a:off x="2123768" y="301320"/>
            <a:ext cx="7211961" cy="1261800"/>
          </a:xfrm>
          <a:prstGeom prst="rect">
            <a:avLst/>
          </a:prstGeom>
        </p:spPr>
        <p:txBody>
          <a:bodyPr lIns="0" tIns="0" rIns="0" bIns="0" anchor="ctr"/>
          <a:lstStyle/>
          <a:p>
            <a:pPr algn="ctr"/>
            <a:endParaRPr lang="pt-BR" sz="44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2 Content over Content">
    <p:spTree>
      <p:nvGrpSpPr>
        <p:cNvPr id="1" name=""/>
        <p:cNvGrpSpPr/>
        <p:nvPr/>
      </p:nvGrpSpPr>
      <p:grpSpPr>
        <a:xfrm>
          <a:off x="0" y="0"/>
          <a:ext cx="0" cy="0"/>
          <a:chOff x="0" y="0"/>
          <a:chExt cx="0" cy="0"/>
        </a:xfrm>
      </p:grpSpPr>
      <p:sp>
        <p:nvSpPr>
          <p:cNvPr id="25" name="PlaceHolder 2"/>
          <p:cNvSpPr>
            <a:spLocks noGrp="1"/>
          </p:cNvSpPr>
          <p:nvPr>
            <p:ph type="body"/>
          </p:nvPr>
        </p:nvSpPr>
        <p:spPr>
          <a:xfrm>
            <a:off x="534240" y="1768680"/>
            <a:ext cx="4695480" cy="20908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26" name="PlaceHolder 3"/>
          <p:cNvSpPr>
            <a:spLocks noGrp="1"/>
          </p:cNvSpPr>
          <p:nvPr>
            <p:ph type="body"/>
          </p:nvPr>
        </p:nvSpPr>
        <p:spPr>
          <a:xfrm>
            <a:off x="5464800" y="1768680"/>
            <a:ext cx="4695480" cy="20908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27" name="PlaceHolder 4"/>
          <p:cNvSpPr>
            <a:spLocks noGrp="1"/>
          </p:cNvSpPr>
          <p:nvPr>
            <p:ph type="body"/>
          </p:nvPr>
        </p:nvSpPr>
        <p:spPr>
          <a:xfrm>
            <a:off x="534240" y="4058640"/>
            <a:ext cx="9622080" cy="20908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pic>
        <p:nvPicPr>
          <p:cNvPr id="6" name="Picture 2"/>
          <p:cNvPicPr/>
          <p:nvPr userDrawn="1"/>
        </p:nvPicPr>
        <p:blipFill>
          <a:blip r:embed="rId2" cstate="print"/>
          <a:stretch/>
        </p:blipFill>
        <p:spPr>
          <a:xfrm>
            <a:off x="317392" y="340253"/>
            <a:ext cx="1673280" cy="788040"/>
          </a:xfrm>
          <a:prstGeom prst="rect">
            <a:avLst/>
          </a:prstGeom>
          <a:ln>
            <a:noFill/>
          </a:ln>
        </p:spPr>
      </p:pic>
      <p:sp>
        <p:nvSpPr>
          <p:cNvPr id="7" name="PlaceHolder 1"/>
          <p:cNvSpPr>
            <a:spLocks noGrp="1"/>
          </p:cNvSpPr>
          <p:nvPr>
            <p:ph type="title" idx="10"/>
          </p:nvPr>
        </p:nvSpPr>
        <p:spPr>
          <a:xfrm>
            <a:off x="2123768" y="301320"/>
            <a:ext cx="7211961" cy="1261800"/>
          </a:xfrm>
          <a:prstGeom prst="rect">
            <a:avLst/>
          </a:prstGeom>
        </p:spPr>
        <p:txBody>
          <a:bodyPr lIns="0" tIns="0" rIns="0" bIns="0" anchor="ctr"/>
          <a:lstStyle/>
          <a:p>
            <a:pPr algn="ctr"/>
            <a:endParaRPr lang="pt-BR" sz="44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CustomShape 1"/>
          <p:cNvSpPr/>
          <p:nvPr/>
        </p:nvSpPr>
        <p:spPr>
          <a:xfrm>
            <a:off x="0" y="7142040"/>
            <a:ext cx="10688760" cy="414720"/>
          </a:xfrm>
          <a:prstGeom prst="rect">
            <a:avLst/>
          </a:prstGeom>
          <a:solidFill>
            <a:srgbClr val="BE1E2E"/>
          </a:solidFill>
          <a:ln w="9360">
            <a:solidFill>
              <a:srgbClr val="BE1E2E"/>
            </a:solidFill>
            <a:round/>
          </a:ln>
        </p:spPr>
        <p:style>
          <a:lnRef idx="0">
            <a:scrgbClr r="0" g="0" b="0"/>
          </a:lnRef>
          <a:fillRef idx="0">
            <a:scrgbClr r="0" g="0" b="0"/>
          </a:fillRef>
          <a:effectRef idx="0">
            <a:scrgbClr r="0" g="0" b="0"/>
          </a:effectRef>
          <a:fontRef idx="minor"/>
        </p:style>
      </p:sp>
      <p:sp>
        <p:nvSpPr>
          <p:cNvPr id="8" name="CustomShape 2"/>
          <p:cNvSpPr/>
          <p:nvPr/>
        </p:nvSpPr>
        <p:spPr>
          <a:xfrm>
            <a:off x="0" y="6745320"/>
            <a:ext cx="10688760" cy="414720"/>
          </a:xfrm>
          <a:prstGeom prst="rect">
            <a:avLst/>
          </a:prstGeom>
          <a:solidFill>
            <a:srgbClr val="006436"/>
          </a:solidFill>
          <a:ln w="9360">
            <a:solidFill>
              <a:srgbClr val="006436"/>
            </a:solidFill>
            <a:round/>
          </a:ln>
        </p:spPr>
        <p:style>
          <a:lnRef idx="0">
            <a:scrgbClr r="0" g="0" b="0"/>
          </a:lnRef>
          <a:fillRef idx="0">
            <a:scrgbClr r="0" g="0" b="0"/>
          </a:fillRef>
          <a:effectRef idx="0">
            <a:scrgbClr r="0" g="0" b="0"/>
          </a:effectRef>
          <a:fontRef idx="minor"/>
        </p:style>
      </p:sp>
      <p:sp>
        <p:nvSpPr>
          <p:cNvPr id="2" name="CustomShape 3"/>
          <p:cNvSpPr/>
          <p:nvPr/>
        </p:nvSpPr>
        <p:spPr>
          <a:xfrm>
            <a:off x="534960" y="6885000"/>
            <a:ext cx="2487960" cy="517680"/>
          </a:xfrm>
          <a:prstGeom prst="rect">
            <a:avLst/>
          </a:prstGeom>
          <a:noFill/>
          <a:ln w="9360">
            <a:noFill/>
          </a:ln>
        </p:spPr>
        <p:style>
          <a:lnRef idx="0">
            <a:scrgbClr r="0" g="0" b="0"/>
          </a:lnRef>
          <a:fillRef idx="0">
            <a:scrgbClr r="0" g="0" b="0"/>
          </a:fillRef>
          <a:effectRef idx="0">
            <a:scrgbClr r="0" g="0" b="0"/>
          </a:effectRef>
          <a:fontRef idx="minor"/>
        </p:style>
      </p:sp>
      <p:sp>
        <p:nvSpPr>
          <p:cNvPr id="3" name="CustomShape 4"/>
          <p:cNvSpPr/>
          <p:nvPr/>
        </p:nvSpPr>
        <p:spPr>
          <a:xfrm>
            <a:off x="3652920" y="6885000"/>
            <a:ext cx="3383280" cy="522720"/>
          </a:xfrm>
          <a:prstGeom prst="rect">
            <a:avLst/>
          </a:prstGeom>
          <a:noFill/>
          <a:ln w="9360">
            <a:noFill/>
          </a:ln>
        </p:spPr>
        <p:style>
          <a:lnRef idx="0">
            <a:scrgbClr r="0" g="0" b="0"/>
          </a:lnRef>
          <a:fillRef idx="0">
            <a:scrgbClr r="0" g="0" b="0"/>
          </a:fillRef>
          <a:effectRef idx="0">
            <a:scrgbClr r="0" g="0" b="0"/>
          </a:effectRef>
          <a:fontRef idx="minor"/>
        </p:style>
      </p:sp>
      <p:pic>
        <p:nvPicPr>
          <p:cNvPr id="4" name="Picture 8"/>
          <p:cNvPicPr/>
          <p:nvPr/>
        </p:nvPicPr>
        <p:blipFill>
          <a:blip r:embed="rId19" cstate="print"/>
          <a:stretch/>
        </p:blipFill>
        <p:spPr>
          <a:xfrm>
            <a:off x="9375840" y="316080"/>
            <a:ext cx="1081440" cy="1244880"/>
          </a:xfrm>
          <a:prstGeom prst="rect">
            <a:avLst/>
          </a:prstGeom>
          <a:ln w="9360">
            <a:noFill/>
          </a:ln>
        </p:spPr>
      </p:pic>
      <p:sp>
        <p:nvSpPr>
          <p:cNvPr id="5" name="PlaceHolder 5"/>
          <p:cNvSpPr>
            <a:spLocks noGrp="1"/>
          </p:cNvSpPr>
          <p:nvPr>
            <p:ph type="title"/>
          </p:nvPr>
        </p:nvSpPr>
        <p:spPr>
          <a:xfrm>
            <a:off x="534240" y="301320"/>
            <a:ext cx="9622080" cy="1261800"/>
          </a:xfrm>
          <a:prstGeom prst="rect">
            <a:avLst/>
          </a:prstGeom>
        </p:spPr>
        <p:txBody>
          <a:bodyPr lIns="0" tIns="0" rIns="0" bIns="0" anchor="ctr"/>
          <a:lstStyle/>
          <a:p>
            <a:pPr algn="ctr"/>
            <a:r>
              <a:rPr lang="pt-BR" sz="4400" b="0" strike="noStrike" spc="-1">
                <a:solidFill>
                  <a:srgbClr val="000000"/>
                </a:solidFill>
                <a:uFill>
                  <a:solidFill>
                    <a:srgbClr val="FFFFFF"/>
                  </a:solidFill>
                </a:uFill>
                <a:latin typeface="Arial"/>
              </a:rPr>
              <a:t>Clique para editar o formato do texto do título</a:t>
            </a:r>
          </a:p>
        </p:txBody>
      </p:sp>
      <p:sp>
        <p:nvSpPr>
          <p:cNvPr id="6" name="PlaceHolder 6"/>
          <p:cNvSpPr>
            <a:spLocks noGrp="1"/>
          </p:cNvSpPr>
          <p:nvPr>
            <p:ph type="body"/>
          </p:nvPr>
        </p:nvSpPr>
        <p:spPr>
          <a:xfrm>
            <a:off x="534240" y="1768680"/>
            <a:ext cx="9622080" cy="4384080"/>
          </a:xfrm>
          <a:prstGeom prst="rect">
            <a:avLst/>
          </a:prstGeom>
        </p:spPr>
        <p:txBody>
          <a:bodyPr lIns="0" tIns="0" rIns="0" bIns="0"/>
          <a:lstStyle/>
          <a:p>
            <a:pPr marL="432000" indent="-324000">
              <a:spcBef>
                <a:spcPts val="1417"/>
              </a:spcBef>
              <a:buClr>
                <a:srgbClr val="000000"/>
              </a:buClr>
              <a:buSzPct val="45000"/>
              <a:buFont typeface="Wingdings" charset="2"/>
              <a:buChar char=""/>
            </a:pPr>
            <a:r>
              <a:rPr lang="pt-BR" sz="3200" b="0" strike="noStrike" spc="-1">
                <a:solidFill>
                  <a:srgbClr val="000000"/>
                </a:solidFill>
                <a:uFill>
                  <a:solidFill>
                    <a:srgbClr val="FFFFFF"/>
                  </a:solidFill>
                </a:u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800" b="0" strike="noStrike" spc="-1">
                <a:solidFill>
                  <a:srgbClr val="000000"/>
                </a:solidFill>
                <a:uFill>
                  <a:solidFill>
                    <a:srgbClr val="FFFFFF"/>
                  </a:solidFill>
                </a:uFill>
                <a:latin typeface="Arial"/>
              </a:rPr>
              <a:t>2.º nível da estrutura de tópicos</a:t>
            </a:r>
          </a:p>
          <a:p>
            <a:pPr marL="1296000" lvl="2" indent="-288000">
              <a:spcBef>
                <a:spcPts val="850"/>
              </a:spcBef>
              <a:buClr>
                <a:srgbClr val="000000"/>
              </a:buClr>
              <a:buSzPct val="45000"/>
              <a:buFont typeface="Wingdings" charset="2"/>
              <a:buChar char=""/>
            </a:pPr>
            <a:r>
              <a:rPr lang="pt-BR" sz="2400" b="0" strike="noStrike" spc="-1">
                <a:solidFill>
                  <a:srgbClr val="000000"/>
                </a:solidFill>
                <a:uFill>
                  <a:solidFill>
                    <a:srgbClr val="FFFFFF"/>
                  </a:solidFill>
                </a:uFill>
                <a:latin typeface="Arial"/>
              </a:rPr>
              <a:t>3.º nível da estrutura de tópicos</a:t>
            </a:r>
          </a:p>
          <a:p>
            <a:pPr marL="1728000" lvl="3" indent="-216000">
              <a:spcBef>
                <a:spcPts val="567"/>
              </a:spcBef>
              <a:buClr>
                <a:srgbClr val="000000"/>
              </a:buClr>
              <a:buSzPct val="75000"/>
              <a:buFont typeface="Symbol" charset="2"/>
              <a:buChar char=""/>
            </a:pPr>
            <a:r>
              <a:rPr lang="pt-BR" sz="2000" b="0" strike="noStrike" spc="-1">
                <a:solidFill>
                  <a:srgbClr val="000000"/>
                </a:solidFill>
                <a:uFill>
                  <a:solidFill>
                    <a:srgbClr val="FFFFFF"/>
                  </a:solidFill>
                </a:uFill>
                <a:latin typeface="Arial"/>
              </a:rPr>
              <a:t>4.º nível da estrutura de tópicos</a:t>
            </a:r>
          </a:p>
          <a:p>
            <a:pPr marL="2160000" lvl="4" indent="-216000">
              <a:spcBef>
                <a:spcPts val="283"/>
              </a:spcBef>
              <a:buClr>
                <a:srgbClr val="000000"/>
              </a:buClr>
              <a:buSzPct val="45000"/>
              <a:buFont typeface="Wingdings" charset="2"/>
              <a:buChar char=""/>
            </a:pPr>
            <a:r>
              <a:rPr lang="pt-BR" sz="2000" b="0" strike="noStrike" spc="-1">
                <a:solidFill>
                  <a:srgbClr val="000000"/>
                </a:solidFill>
                <a:uFill>
                  <a:solidFill>
                    <a:srgbClr val="FFFFFF"/>
                  </a:solidFill>
                </a:uFill>
                <a:latin typeface="Arial"/>
              </a:rPr>
              <a:t>5.º nível da estrutura de tópicos</a:t>
            </a:r>
          </a:p>
          <a:p>
            <a:pPr marL="2592000" lvl="5" indent="-216000">
              <a:spcBef>
                <a:spcPts val="283"/>
              </a:spcBef>
              <a:buClr>
                <a:srgbClr val="000000"/>
              </a:buClr>
              <a:buSzPct val="45000"/>
              <a:buFont typeface="Wingdings" charset="2"/>
              <a:buChar char=""/>
            </a:pPr>
            <a:r>
              <a:rPr lang="pt-BR" sz="2000" b="0" strike="noStrike" spc="-1">
                <a:solidFill>
                  <a:srgbClr val="000000"/>
                </a:solidFill>
                <a:uFill>
                  <a:solidFill>
                    <a:srgbClr val="FFFFFF"/>
                  </a:solidFill>
                </a:uFill>
                <a:latin typeface="Arial"/>
              </a:rPr>
              <a:t>6.º nível da estrutura de tópicos</a:t>
            </a:r>
          </a:p>
          <a:p>
            <a:pPr marL="3024000" lvl="6" indent="-216000">
              <a:spcBef>
                <a:spcPts val="283"/>
              </a:spcBef>
              <a:buClr>
                <a:srgbClr val="000000"/>
              </a:buClr>
              <a:buSzPct val="45000"/>
              <a:buFont typeface="Wingdings" charset="2"/>
              <a:buChar char=""/>
            </a:pPr>
            <a:r>
              <a:rPr lang="pt-BR" sz="2000" b="0" strike="noStrike" spc="-1">
                <a:solidFill>
                  <a:srgbClr val="000000"/>
                </a:solidFill>
                <a:uFill>
                  <a:solidFill>
                    <a:srgbClr val="FFFFFF"/>
                  </a:solidFill>
                </a:uFill>
                <a:latin typeface="Arial"/>
              </a:rPr>
              <a:t>7.º nível da estrutura de tópicos</a:t>
            </a:r>
          </a:p>
        </p:txBody>
      </p:sp>
      <p:pic>
        <p:nvPicPr>
          <p:cNvPr id="9" name="Picture 2"/>
          <p:cNvPicPr/>
          <p:nvPr userDrawn="1"/>
        </p:nvPicPr>
        <p:blipFill>
          <a:blip r:embed="rId20" cstate="print"/>
          <a:stretch/>
        </p:blipFill>
        <p:spPr>
          <a:xfrm>
            <a:off x="317392" y="340253"/>
            <a:ext cx="1673280" cy="788040"/>
          </a:xfrm>
          <a:prstGeom prst="rect">
            <a:avLst/>
          </a:prstGeom>
          <a:ln>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https://telemedicina.saude.sc.gov.br/rctm/" TargetMode="External"/><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chart" Target="../charts/chart9.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2" Type="http://schemas.openxmlformats.org/officeDocument/2006/relationships/hyperlink" Target="http://jconline.ne10.uol.com.br/canal/cidades/noticia/2016/08/15/ministro-da-saude-quer-implantar-telemedicina-para-otimizar-recursos-do-sus-248784.php" TargetMode="Externa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oleObject" Target="../embeddings/oleObject1.bin"/></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2" name="CustomShape 1"/>
          <p:cNvSpPr/>
          <p:nvPr/>
        </p:nvSpPr>
        <p:spPr>
          <a:xfrm>
            <a:off x="714240" y="3463920"/>
            <a:ext cx="8752320" cy="400320"/>
          </a:xfrm>
          <a:prstGeom prst="rect">
            <a:avLst/>
          </a:prstGeom>
          <a:noFill/>
          <a:ln w="9360">
            <a:noFill/>
          </a:ln>
        </p:spPr>
        <p:style>
          <a:lnRef idx="0">
            <a:scrgbClr r="0" g="0" b="0"/>
          </a:lnRef>
          <a:fillRef idx="0">
            <a:scrgbClr r="0" g="0" b="0"/>
          </a:fillRef>
          <a:effectRef idx="0">
            <a:scrgbClr r="0" g="0" b="0"/>
          </a:effectRef>
          <a:fontRef idx="minor"/>
        </p:style>
      </p:sp>
      <p:sp>
        <p:nvSpPr>
          <p:cNvPr id="933" name="CustomShape 2"/>
          <p:cNvSpPr/>
          <p:nvPr/>
        </p:nvSpPr>
        <p:spPr>
          <a:xfrm>
            <a:off x="3186000" y="3665520"/>
            <a:ext cx="7126560" cy="1565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30000"/>
              </a:lnSpc>
            </a:pPr>
            <a:r>
              <a:rPr lang="pt-BR" sz="3200" b="1" strike="noStrike" spc="-1">
                <a:solidFill>
                  <a:srgbClr val="000000"/>
                </a:solidFill>
                <a:uFill>
                  <a:solidFill>
                    <a:srgbClr val="FFFFFF"/>
                  </a:solidFill>
                </a:uFill>
                <a:latin typeface="Arial"/>
                <a:ea typeface="Microsoft YaHei"/>
              </a:rPr>
              <a:t>RELATÓRIO DETALHADO QUADRIMESTRAL</a:t>
            </a:r>
            <a:endParaRPr lang="pt-BR" sz="1800" b="0" strike="noStrike" spc="-1">
              <a:solidFill>
                <a:srgbClr val="000000"/>
              </a:solidFill>
              <a:uFill>
                <a:solidFill>
                  <a:srgbClr val="FFFFFF"/>
                </a:solidFill>
              </a:uFill>
              <a:latin typeface="Arial"/>
            </a:endParaRPr>
          </a:p>
          <a:p>
            <a:pPr algn="ctr">
              <a:lnSpc>
                <a:spcPct val="130000"/>
              </a:lnSpc>
            </a:pPr>
            <a:r>
              <a:rPr lang="pt-BR" sz="3200" b="1" strike="noStrike" spc="-1">
                <a:solidFill>
                  <a:srgbClr val="000000"/>
                </a:solidFill>
                <a:uFill>
                  <a:solidFill>
                    <a:srgbClr val="FFFFFF"/>
                  </a:solidFill>
                </a:uFill>
                <a:latin typeface="Arial"/>
                <a:ea typeface="Microsoft YaHei"/>
              </a:rPr>
              <a:t>3º QUADRIMESTRE 2017</a:t>
            </a:r>
            <a:endParaRPr lang="pt-BR" sz="1800" b="0" strike="noStrike" spc="-1">
              <a:solidFill>
                <a:srgbClr val="000000"/>
              </a:solidFill>
              <a:uFill>
                <a:solidFill>
                  <a:srgbClr val="FFFFFF"/>
                </a:solidFill>
              </a:uFill>
              <a:latin typeface="Arial"/>
            </a:endParaRPr>
          </a:p>
        </p:txBody>
      </p:sp>
      <p:sp>
        <p:nvSpPr>
          <p:cNvPr id="934" name="CustomShape 3"/>
          <p:cNvSpPr/>
          <p:nvPr/>
        </p:nvSpPr>
        <p:spPr>
          <a:xfrm>
            <a:off x="1962000" y="727200"/>
            <a:ext cx="7125120" cy="1411560"/>
          </a:xfrm>
          <a:prstGeom prst="rect">
            <a:avLst/>
          </a:prstGeom>
          <a:solidFill>
            <a:srgbClr val="FFFFFF"/>
          </a:solid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pt-BR" sz="4000" b="1" strike="noStrike" spc="-1">
                <a:solidFill>
                  <a:srgbClr val="000000"/>
                </a:solidFill>
                <a:uFill>
                  <a:solidFill>
                    <a:srgbClr val="FFFFFF"/>
                  </a:solidFill>
                </a:uFill>
                <a:latin typeface="Arial"/>
                <a:ea typeface="Microsoft YaHei"/>
              </a:rPr>
              <a:t>SECRETARIA DE ESTADO </a:t>
            </a:r>
            <a:endParaRPr lang="pt-BR" sz="1800" b="0" strike="noStrike" spc="-1">
              <a:solidFill>
                <a:srgbClr val="000000"/>
              </a:solidFill>
              <a:uFill>
                <a:solidFill>
                  <a:srgbClr val="FFFFFF"/>
                </a:solidFill>
              </a:uFill>
              <a:latin typeface="Arial"/>
            </a:endParaRPr>
          </a:p>
          <a:p>
            <a:pPr algn="ctr">
              <a:lnSpc>
                <a:spcPct val="100000"/>
              </a:lnSpc>
            </a:pPr>
            <a:r>
              <a:rPr lang="pt-BR" sz="4000" b="1" strike="noStrike" spc="-1">
                <a:solidFill>
                  <a:srgbClr val="000000"/>
                </a:solidFill>
                <a:uFill>
                  <a:solidFill>
                    <a:srgbClr val="FFFFFF"/>
                  </a:solidFill>
                </a:uFill>
                <a:latin typeface="Arial"/>
                <a:ea typeface="Microsoft YaHei"/>
              </a:rPr>
              <a:t>  DA SAÚDE</a:t>
            </a:r>
            <a:r>
              <a:rPr lang="pt-BR" sz="4000" b="1" strike="noStrike" spc="-1">
                <a:solidFill>
                  <a:srgbClr val="000000"/>
                </a:solidFill>
                <a:uFill>
                  <a:solidFill>
                    <a:srgbClr val="FFFFFF"/>
                  </a:solidFill>
                </a:uFill>
                <a:latin typeface="Arial"/>
                <a:ea typeface="Tahoma"/>
              </a:rPr>
              <a:t>  </a:t>
            </a:r>
            <a:endParaRPr lang="pt-BR" sz="1800" b="0" strike="noStrike" spc="-1">
              <a:solidFill>
                <a:srgbClr val="000000"/>
              </a:solidFill>
              <a:uFill>
                <a:solidFill>
                  <a:srgbClr val="FFFFFF"/>
                </a:solidFill>
              </a:uFill>
              <a:latin typeface="Arial"/>
            </a:endParaRPr>
          </a:p>
        </p:txBody>
      </p:sp>
      <p:pic>
        <p:nvPicPr>
          <p:cNvPr id="935" name="Picture 4"/>
          <p:cNvPicPr/>
          <p:nvPr/>
        </p:nvPicPr>
        <p:blipFill>
          <a:blip r:embed="rId3" cstate="print"/>
          <a:stretch/>
        </p:blipFill>
        <p:spPr>
          <a:xfrm>
            <a:off x="541800" y="1352160"/>
            <a:ext cx="1899000" cy="2082960"/>
          </a:xfrm>
          <a:prstGeom prst="rect">
            <a:avLst/>
          </a:prstGeom>
          <a:ln w="9360">
            <a:noFill/>
          </a:ln>
        </p:spPr>
      </p:pic>
      <p:pic>
        <p:nvPicPr>
          <p:cNvPr id="936" name="Picture 2"/>
          <p:cNvPicPr/>
          <p:nvPr/>
        </p:nvPicPr>
        <p:blipFill>
          <a:blip r:embed="rId4" cstate="print"/>
          <a:stretch/>
        </p:blipFill>
        <p:spPr>
          <a:xfrm>
            <a:off x="541800" y="3866040"/>
            <a:ext cx="3123360" cy="1471680"/>
          </a:xfrm>
          <a:prstGeom prst="rect">
            <a:avLst/>
          </a:prstGeom>
          <a:ln>
            <a:noFill/>
          </a:ln>
        </p:spPr>
      </p:pic>
      <p:sp>
        <p:nvSpPr>
          <p:cNvPr id="2" name="Retângulo 1"/>
          <p:cNvSpPr/>
          <p:nvPr/>
        </p:nvSpPr>
        <p:spPr>
          <a:xfrm>
            <a:off x="283779" y="157655"/>
            <a:ext cx="1828800" cy="1072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9" name="Table 2"/>
          <p:cNvGraphicFramePr/>
          <p:nvPr/>
        </p:nvGraphicFramePr>
        <p:xfrm>
          <a:off x="488160" y="1851120"/>
          <a:ext cx="9858240" cy="1202160"/>
        </p:xfrm>
        <a:graphic>
          <a:graphicData uri="http://schemas.openxmlformats.org/drawingml/2006/table">
            <a:tbl>
              <a:tblPr/>
              <a:tblGrid>
                <a:gridCol w="9858240"/>
              </a:tblGrid>
              <a:tr h="433440">
                <a:tc>
                  <a:txBody>
                    <a:bodyPr/>
                    <a:lstStyle/>
                    <a:p>
                      <a:pPr algn="ctr">
                        <a:lnSpc>
                          <a:spcPct val="100000"/>
                        </a:lnSpc>
                      </a:pPr>
                      <a:r>
                        <a:rPr lang="pt-BR" sz="1800" b="1" strike="noStrike" spc="-1">
                          <a:solidFill>
                            <a:srgbClr val="000000"/>
                          </a:solidFill>
                          <a:uFill>
                            <a:solidFill>
                              <a:srgbClr val="FFFFFF"/>
                            </a:solidFill>
                          </a:uFill>
                          <a:latin typeface="Arial"/>
                          <a:ea typeface="Microsoft YaHei"/>
                        </a:rPr>
                        <a:t>TOTAL DAS DESPESAS COM AÇÕES E SERVIÇOS</a:t>
                      </a:r>
                      <a:endParaRPr lang="pt-BR" sz="1800" b="0" strike="noStrike" spc="-1">
                        <a:solidFill>
                          <a:srgbClr val="000000"/>
                        </a:solidFill>
                        <a:uFill>
                          <a:solidFill>
                            <a:srgbClr val="FFFFFF"/>
                          </a:solidFill>
                        </a:uFill>
                        <a:latin typeface="Arial"/>
                      </a:endParaRPr>
                    </a:p>
                  </a:txBody>
                  <a:tcPr marL="5760" marR="5760">
                    <a:lnL w="6480">
                      <a:solidFill>
                        <a:srgbClr val="000000"/>
                      </a:solidFill>
                    </a:lnL>
                    <a:lnR w="6480">
                      <a:solidFill>
                        <a:srgbClr val="000000"/>
                      </a:solidFill>
                    </a:lnR>
                    <a:lnT w="6480">
                      <a:solidFill>
                        <a:srgbClr val="000000"/>
                      </a:solidFill>
                    </a:lnT>
                    <a:lnB w="12240">
                      <a:solidFill>
                        <a:srgbClr val="000000"/>
                      </a:solidFill>
                    </a:lnB>
                    <a:solidFill>
                      <a:srgbClr val="E4F0C3"/>
                    </a:solidFill>
                  </a:tcPr>
                </a:tc>
              </a:tr>
              <a:tr h="433440">
                <a:tc>
                  <a:txBody>
                    <a:bodyPr/>
                    <a:lstStyle/>
                    <a:p>
                      <a:pPr algn="ctr">
                        <a:lnSpc>
                          <a:spcPct val="100000"/>
                        </a:lnSpc>
                      </a:pPr>
                      <a:r>
                        <a:rPr lang="pt-BR" sz="1800" b="1" strike="noStrike" spc="-1">
                          <a:solidFill>
                            <a:srgbClr val="000000"/>
                          </a:solidFill>
                          <a:uFill>
                            <a:solidFill>
                              <a:srgbClr val="FFFFFF"/>
                            </a:solidFill>
                          </a:uFill>
                          <a:latin typeface="Arial"/>
                          <a:ea typeface="Microsoft YaHei"/>
                        </a:rPr>
                        <a:t> PÚBLICOS DE SAÚDE </a:t>
                      </a:r>
                      <a:endParaRPr lang="pt-BR" sz="1800" b="0" strike="noStrike" spc="-1">
                        <a:solidFill>
                          <a:srgbClr val="000000"/>
                        </a:solidFill>
                        <a:uFill>
                          <a:solidFill>
                            <a:srgbClr val="FFFFFF"/>
                          </a:solidFill>
                        </a:uFill>
                        <a:latin typeface="Arial"/>
                      </a:endParaRPr>
                    </a:p>
                  </a:txBody>
                  <a:tcPr marL="5760" marR="5760">
                    <a:lnL w="6480">
                      <a:solidFill>
                        <a:srgbClr val="000000"/>
                      </a:solidFill>
                    </a:lnL>
                    <a:lnR w="6480">
                      <a:solidFill>
                        <a:srgbClr val="000000"/>
                      </a:solidFill>
                    </a:lnR>
                    <a:lnT w="12240">
                      <a:solidFill>
                        <a:srgbClr val="000000"/>
                      </a:solidFill>
                    </a:lnT>
                    <a:lnB w="12240">
                      <a:solidFill>
                        <a:srgbClr val="000000"/>
                      </a:solidFill>
                    </a:lnB>
                    <a:solidFill>
                      <a:srgbClr val="E4F0C3"/>
                    </a:solidFill>
                  </a:tcPr>
                </a:tc>
              </a:tr>
              <a:tr h="286200">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a:t>
                      </a:r>
                      <a:r>
                        <a:rPr lang="pt-BR" sz="1600" b="1" strike="noStrike" spc="-1">
                          <a:solidFill>
                            <a:srgbClr val="000000"/>
                          </a:solidFill>
                          <a:uFill>
                            <a:solidFill>
                              <a:srgbClr val="FFFFFF"/>
                            </a:solidFill>
                          </a:uFill>
                          <a:latin typeface="Arial"/>
                          <a:ea typeface="Microsoft YaHei"/>
                        </a:rPr>
                        <a:t>Recursos Próprios – Fonte 100</a:t>
                      </a:r>
                      <a:r>
                        <a:rPr lang="pt-BR" sz="1400" b="1" strike="noStrike" spc="-1">
                          <a:solidFill>
                            <a:srgbClr val="000000"/>
                          </a:solidFill>
                          <a:uFill>
                            <a:solidFill>
                              <a:srgbClr val="FFFFFF"/>
                            </a:solidFill>
                          </a:uFill>
                          <a:latin typeface="Arial"/>
                          <a:ea typeface="Microsoft YaHei"/>
                        </a:rPr>
                        <a:t>) </a:t>
                      </a:r>
                      <a:endParaRPr lang="pt-BR" sz="1800" b="0" strike="noStrike" spc="-1">
                        <a:solidFill>
                          <a:srgbClr val="000000"/>
                        </a:solidFill>
                        <a:uFill>
                          <a:solidFill>
                            <a:srgbClr val="FFFFFF"/>
                          </a:solidFill>
                        </a:uFill>
                        <a:latin typeface="Arial"/>
                      </a:endParaRPr>
                    </a:p>
                  </a:txBody>
                  <a:tcPr marL="5760" marR="5760">
                    <a:lnL w="6480">
                      <a:solidFill>
                        <a:srgbClr val="000000"/>
                      </a:solidFill>
                    </a:lnL>
                    <a:lnR w="6480">
                      <a:solidFill>
                        <a:srgbClr val="000000"/>
                      </a:solidFill>
                    </a:lnR>
                    <a:lnT w="12240">
                      <a:solidFill>
                        <a:srgbClr val="000000"/>
                      </a:solidFill>
                    </a:lnT>
                    <a:lnB w="6480">
                      <a:solidFill>
                        <a:srgbClr val="000000"/>
                      </a:solidFill>
                    </a:lnB>
                    <a:solidFill>
                      <a:srgbClr val="E4F0C3"/>
                    </a:solidFill>
                  </a:tcPr>
                </a:tc>
              </a:tr>
            </a:tbl>
          </a:graphicData>
        </a:graphic>
      </p:graphicFrame>
      <p:graphicFrame>
        <p:nvGraphicFramePr>
          <p:cNvPr id="970" name="Table 3"/>
          <p:cNvGraphicFramePr/>
          <p:nvPr>
            <p:extLst>
              <p:ext uri="{D42A27DB-BD31-4B8C-83A1-F6EECF244321}">
                <p14:modId xmlns="" xmlns:p14="http://schemas.microsoft.com/office/powerpoint/2010/main" val="4291997553"/>
              </p:ext>
            </p:extLst>
          </p:nvPr>
        </p:nvGraphicFramePr>
        <p:xfrm>
          <a:off x="488160" y="3488400"/>
          <a:ext cx="9867600" cy="2219760"/>
        </p:xfrm>
        <a:graphic>
          <a:graphicData uri="http://schemas.openxmlformats.org/drawingml/2006/table">
            <a:tbl>
              <a:tblPr/>
              <a:tblGrid>
                <a:gridCol w="1577160"/>
                <a:gridCol w="2066040"/>
                <a:gridCol w="2143080"/>
                <a:gridCol w="2071440"/>
                <a:gridCol w="2009880"/>
              </a:tblGrid>
              <a:tr h="837000">
                <a:tc rowSpan="3">
                  <a:txBody>
                    <a:bodyPr/>
                    <a:lstStyle/>
                    <a:p>
                      <a:pPr algn="ctr">
                        <a:lnSpc>
                          <a:spcPct val="100000"/>
                        </a:lnSpc>
                      </a:pPr>
                      <a:r>
                        <a:rPr lang="pt-BR" sz="1800" b="1" strike="noStrike" spc="-1" dirty="0" smtClean="0">
                          <a:solidFill>
                            <a:srgbClr val="000000"/>
                          </a:solidFill>
                          <a:uFill>
                            <a:solidFill>
                              <a:srgbClr val="FFFFFF"/>
                            </a:solidFill>
                          </a:uFill>
                          <a:latin typeface="Arial"/>
                          <a:ea typeface="Microsoft YaHei"/>
                        </a:rPr>
                        <a:t>DESPESAS</a:t>
                      </a:r>
                      <a:endParaRPr lang="pt-BR" sz="1800" b="0" strike="noStrike" spc="-1" dirty="0">
                        <a:solidFill>
                          <a:srgbClr val="000000"/>
                        </a:solidFill>
                        <a:uFill>
                          <a:solidFill>
                            <a:srgbClr val="FFFFFF"/>
                          </a:solidFill>
                        </a:uFill>
                        <a:latin typeface="Arial"/>
                      </a:endParaRPr>
                    </a:p>
                  </a:txBody>
                  <a:tcPr marL="3960" marR="3960" anchor="ctr">
                    <a:lnL w="6480">
                      <a:solidFill>
                        <a:srgbClr val="000000"/>
                      </a:solidFill>
                    </a:lnL>
                    <a:lnR w="6480">
                      <a:solidFill>
                        <a:srgbClr val="000000"/>
                      </a:solidFill>
                    </a:lnR>
                    <a:lnT w="6480">
                      <a:solidFill>
                        <a:srgbClr val="000000"/>
                      </a:solidFill>
                    </a:lnT>
                    <a:lnB w="6480">
                      <a:solidFill>
                        <a:srgbClr val="000000"/>
                      </a:solidFill>
                    </a:lnB>
                    <a:solidFill>
                      <a:srgbClr val="E4F0C3"/>
                    </a:solidFill>
                  </a:tcPr>
                </a:tc>
                <a:tc>
                  <a:txBody>
                    <a:bodyPr/>
                    <a:lstStyle/>
                    <a:p>
                      <a:pPr algn="ctr">
                        <a:lnSpc>
                          <a:spcPct val="100000"/>
                        </a:lnSpc>
                      </a:pPr>
                      <a:r>
                        <a:rPr lang="pt-BR" sz="1800" b="1" strike="noStrike" spc="-1" dirty="0" smtClean="0">
                          <a:solidFill>
                            <a:srgbClr val="000000"/>
                          </a:solidFill>
                          <a:uFill>
                            <a:solidFill>
                              <a:srgbClr val="FFFFFF"/>
                            </a:solidFill>
                          </a:uFill>
                          <a:latin typeface="Arial"/>
                          <a:ea typeface="Microsoft YaHei"/>
                        </a:rPr>
                        <a:t>DOTAÇÃO</a:t>
                      </a:r>
                      <a:endParaRPr lang="pt-BR" sz="1800" b="0" strike="noStrike" spc="-1" dirty="0">
                        <a:solidFill>
                          <a:srgbClr val="000000"/>
                        </a:solidFill>
                        <a:uFill>
                          <a:solidFill>
                            <a:srgbClr val="FFFFFF"/>
                          </a:solidFill>
                        </a:uFill>
                        <a:latin typeface="Arial"/>
                      </a:endParaRPr>
                    </a:p>
                  </a:txBody>
                  <a:tcPr marL="3960" marR="3960" anchor="ctr">
                    <a:lnL w="6480">
                      <a:solidFill>
                        <a:srgbClr val="000000"/>
                      </a:solidFill>
                    </a:lnL>
                    <a:lnR w="6480">
                      <a:solidFill>
                        <a:srgbClr val="000000"/>
                      </a:solidFill>
                    </a:lnR>
                    <a:lnT w="6480">
                      <a:solidFill>
                        <a:srgbClr val="000000"/>
                      </a:solidFill>
                    </a:lnT>
                    <a:solidFill>
                      <a:srgbClr val="E4F0C3"/>
                    </a:solidFill>
                  </a:tcPr>
                </a:tc>
                <a:tc>
                  <a:txBody>
                    <a:bodyPr/>
                    <a:lstStyle/>
                    <a:p>
                      <a:pPr algn="ctr">
                        <a:lnSpc>
                          <a:spcPct val="100000"/>
                        </a:lnSpc>
                      </a:pPr>
                      <a:r>
                        <a:rPr lang="pt-BR" sz="1800" b="1" strike="noStrike" spc="-1" dirty="0">
                          <a:solidFill>
                            <a:srgbClr val="000000"/>
                          </a:solidFill>
                          <a:uFill>
                            <a:solidFill>
                              <a:srgbClr val="FFFFFF"/>
                            </a:solidFill>
                          </a:uFill>
                          <a:latin typeface="Arial"/>
                          <a:ea typeface="Microsoft YaHei"/>
                        </a:rPr>
                        <a:t>DESPESAS EMPENHADAS</a:t>
                      </a:r>
                      <a:endParaRPr lang="pt-BR" sz="1800" b="0" strike="noStrike" spc="-1" dirty="0">
                        <a:solidFill>
                          <a:srgbClr val="000000"/>
                        </a:solidFill>
                        <a:uFill>
                          <a:solidFill>
                            <a:srgbClr val="FFFFFF"/>
                          </a:solidFill>
                        </a:uFill>
                        <a:latin typeface="Arial"/>
                      </a:endParaRPr>
                    </a:p>
                  </a:txBody>
                  <a:tcPr marL="3960" marR="3960" anchor="ctr">
                    <a:lnL w="6480">
                      <a:solidFill>
                        <a:srgbClr val="000000"/>
                      </a:solidFill>
                    </a:lnL>
                    <a:lnR w="6480">
                      <a:solidFill>
                        <a:srgbClr val="000000"/>
                      </a:solidFill>
                    </a:lnR>
                    <a:lnT w="6480">
                      <a:solidFill>
                        <a:srgbClr val="000000"/>
                      </a:solidFill>
                    </a:lnT>
                    <a:solidFill>
                      <a:srgbClr val="E4F0C3"/>
                    </a:solidFill>
                  </a:tcPr>
                </a:tc>
                <a:tc>
                  <a:txBody>
                    <a:bodyPr/>
                    <a:lstStyle/>
                    <a:p>
                      <a:pPr algn="ctr">
                        <a:lnSpc>
                          <a:spcPct val="100000"/>
                        </a:lnSpc>
                      </a:pPr>
                      <a:r>
                        <a:rPr lang="pt-BR" sz="1800" b="1" strike="noStrike" spc="-1">
                          <a:solidFill>
                            <a:srgbClr val="000000"/>
                          </a:solidFill>
                          <a:uFill>
                            <a:solidFill>
                              <a:srgbClr val="FFFFFF"/>
                            </a:solidFill>
                          </a:uFill>
                          <a:latin typeface="Arial"/>
                          <a:ea typeface="Microsoft YaHei"/>
                        </a:rPr>
                        <a:t>DESPESAS LIQUIDADAS</a:t>
                      </a:r>
                      <a:endParaRPr lang="pt-BR" sz="1800" b="0" strike="noStrike" spc="-1">
                        <a:solidFill>
                          <a:srgbClr val="000000"/>
                        </a:solidFill>
                        <a:uFill>
                          <a:solidFill>
                            <a:srgbClr val="FFFFFF"/>
                          </a:solidFill>
                        </a:uFill>
                        <a:latin typeface="Arial"/>
                      </a:endParaRPr>
                    </a:p>
                  </a:txBody>
                  <a:tcPr marL="3960" marR="3960" anchor="ctr">
                    <a:lnL w="6480">
                      <a:solidFill>
                        <a:srgbClr val="000000"/>
                      </a:solidFill>
                    </a:lnL>
                    <a:lnR w="6480">
                      <a:solidFill>
                        <a:srgbClr val="000000"/>
                      </a:solidFill>
                    </a:lnR>
                    <a:lnT w="6480">
                      <a:solidFill>
                        <a:srgbClr val="000000"/>
                      </a:solidFill>
                    </a:lnT>
                    <a:solidFill>
                      <a:srgbClr val="E4F0C3"/>
                    </a:solidFill>
                  </a:tcPr>
                </a:tc>
                <a:tc>
                  <a:txBody>
                    <a:bodyPr/>
                    <a:lstStyle/>
                    <a:p>
                      <a:pPr algn="ctr">
                        <a:lnSpc>
                          <a:spcPct val="100000"/>
                        </a:lnSpc>
                      </a:pPr>
                      <a:r>
                        <a:rPr lang="pt-BR" sz="1800" b="1" strike="noStrike" spc="-1" dirty="0">
                          <a:solidFill>
                            <a:srgbClr val="000000"/>
                          </a:solidFill>
                          <a:uFill>
                            <a:solidFill>
                              <a:srgbClr val="FFFFFF"/>
                            </a:solidFill>
                          </a:uFill>
                          <a:latin typeface="Arial"/>
                          <a:ea typeface="Microsoft YaHei"/>
                        </a:rPr>
                        <a:t>DESPESAS PAGAS</a:t>
                      </a:r>
                      <a:endParaRPr lang="pt-BR" sz="1800" b="0" strike="noStrike" spc="-1" dirty="0">
                        <a:solidFill>
                          <a:srgbClr val="000000"/>
                        </a:solidFill>
                        <a:uFill>
                          <a:solidFill>
                            <a:srgbClr val="FFFFFF"/>
                          </a:solidFill>
                        </a:uFill>
                        <a:latin typeface="Arial"/>
                      </a:endParaRPr>
                    </a:p>
                  </a:txBody>
                  <a:tcPr marL="3960" marR="3960" anchor="ctr">
                    <a:lnL w="6480">
                      <a:solidFill>
                        <a:srgbClr val="000000"/>
                      </a:solidFill>
                    </a:lnL>
                    <a:lnR w="6480">
                      <a:solidFill>
                        <a:srgbClr val="000000"/>
                      </a:solidFill>
                    </a:lnR>
                    <a:lnT w="6480">
                      <a:solidFill>
                        <a:srgbClr val="000000"/>
                      </a:solidFill>
                    </a:lnT>
                    <a:solidFill>
                      <a:srgbClr val="E4F0C3"/>
                    </a:solidFill>
                  </a:tcPr>
                </a:tc>
              </a:tr>
              <a:tr h="450720">
                <a:tc vMerge="1">
                  <a:txBody>
                    <a:bodyPr/>
                    <a:lstStyle/>
                    <a:p>
                      <a:endParaRPr lang="pt-BR"/>
                    </a:p>
                  </a:txBody>
                  <a:tcPr>
                    <a:solidFill>
                      <a:srgbClr val="729FCF"/>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ANUAL </a:t>
                      </a:r>
                      <a:endParaRPr lang="pt-BR" sz="1800" b="0" strike="noStrike" spc="-1" dirty="0">
                        <a:solidFill>
                          <a:srgbClr val="000000"/>
                        </a:solidFill>
                        <a:uFill>
                          <a:solidFill>
                            <a:srgbClr val="FFFFFF"/>
                          </a:solidFill>
                        </a:uFill>
                        <a:latin typeface="Arial"/>
                      </a:endParaRPr>
                    </a:p>
                  </a:txBody>
                  <a:tcPr marL="3960" marR="3960" anchor="ctr">
                    <a:lnL w="6480">
                      <a:solidFill>
                        <a:srgbClr val="000000"/>
                      </a:solidFill>
                    </a:lnL>
                    <a:lnR w="6480">
                      <a:solidFill>
                        <a:srgbClr val="000000"/>
                      </a:solidFill>
                    </a:lnR>
                    <a:lnB w="6480" cap="flat" cmpd="sng" algn="ctr">
                      <a:solidFill>
                        <a:srgbClr val="000000"/>
                      </a:solidFill>
                      <a:prstDash val="solid"/>
                      <a:round/>
                      <a:headEnd type="none" w="med" len="med"/>
                      <a:tailEnd type="none" w="med" len="med"/>
                    </a:lnB>
                    <a:solidFill>
                      <a:srgbClr val="E4F0C3"/>
                    </a:solidFill>
                  </a:tcPr>
                </a:tc>
                <a:tc>
                  <a:txBody>
                    <a:bodyPr/>
                    <a:lstStyle/>
                    <a:p>
                      <a:pPr algn="ctr">
                        <a:lnSpc>
                          <a:spcPct val="100000"/>
                        </a:lnSpc>
                      </a:pPr>
                      <a:r>
                        <a:rPr lang="pt-BR" sz="1800" b="1" strike="noStrike" spc="-1" dirty="0">
                          <a:solidFill>
                            <a:srgbClr val="000000"/>
                          </a:solidFill>
                          <a:uFill>
                            <a:solidFill>
                              <a:srgbClr val="FFFFFF"/>
                            </a:solidFill>
                          </a:uFill>
                          <a:latin typeface="Arial"/>
                          <a:ea typeface="Microsoft YaHei"/>
                        </a:rPr>
                        <a:t>(</a:t>
                      </a:r>
                      <a:r>
                        <a:rPr lang="pt-BR" sz="1400" b="1" strike="noStrike" spc="-1" dirty="0" smtClean="0">
                          <a:solidFill>
                            <a:srgbClr val="000000"/>
                          </a:solidFill>
                          <a:uFill>
                            <a:solidFill>
                              <a:srgbClr val="FFFFFF"/>
                            </a:solidFill>
                          </a:uFill>
                          <a:latin typeface="Arial"/>
                          <a:ea typeface="Microsoft YaHei"/>
                        </a:rPr>
                        <a:t>ACUMULADO</a:t>
                      </a:r>
                      <a:r>
                        <a:rPr lang="pt-BR" sz="1800" b="1" strike="noStrike" spc="-1" dirty="0">
                          <a:solidFill>
                            <a:srgbClr val="000000"/>
                          </a:solidFill>
                          <a:uFill>
                            <a:solidFill>
                              <a:srgbClr val="FFFFFF"/>
                            </a:solidFill>
                          </a:uFill>
                          <a:latin typeface="Arial"/>
                          <a:ea typeface="Microsoft YaHei"/>
                        </a:rPr>
                        <a:t>) </a:t>
                      </a:r>
                      <a:endParaRPr lang="pt-BR" sz="1800" b="0" strike="noStrike" spc="-1" dirty="0">
                        <a:solidFill>
                          <a:srgbClr val="000000"/>
                        </a:solidFill>
                        <a:uFill>
                          <a:solidFill>
                            <a:srgbClr val="FFFFFF"/>
                          </a:solidFill>
                        </a:uFill>
                        <a:latin typeface="Arial"/>
                      </a:endParaRPr>
                    </a:p>
                  </a:txBody>
                  <a:tcPr marL="3960" marR="3960" anchor="ctr">
                    <a:lnL w="6480">
                      <a:solidFill>
                        <a:srgbClr val="000000"/>
                      </a:solidFill>
                    </a:lnL>
                    <a:lnR w="6480">
                      <a:solidFill>
                        <a:srgbClr val="000000"/>
                      </a:solidFill>
                    </a:lnR>
                    <a:lnB w="6480" cap="flat" cmpd="sng" algn="ctr">
                      <a:solidFill>
                        <a:srgbClr val="000000"/>
                      </a:solidFill>
                      <a:prstDash val="solid"/>
                      <a:round/>
                      <a:headEnd type="none" w="med" len="med"/>
                      <a:tailEnd type="none" w="med" len="med"/>
                    </a:lnB>
                    <a:solidFill>
                      <a:srgbClr val="E4F0C3"/>
                    </a:solidFill>
                  </a:tcPr>
                </a:tc>
                <a:tc>
                  <a:txBody>
                    <a:bodyPr/>
                    <a:lstStyle/>
                    <a:p>
                      <a:pPr algn="ctr">
                        <a:lnSpc>
                          <a:spcPct val="100000"/>
                        </a:lnSpc>
                      </a:pPr>
                      <a:r>
                        <a:rPr lang="pt-BR" sz="1800" b="1" strike="noStrike" spc="-1" dirty="0">
                          <a:solidFill>
                            <a:srgbClr val="000000"/>
                          </a:solidFill>
                          <a:uFill>
                            <a:solidFill>
                              <a:srgbClr val="FFFFFF"/>
                            </a:solidFill>
                          </a:uFill>
                          <a:latin typeface="Arial"/>
                          <a:ea typeface="Microsoft YaHei"/>
                        </a:rPr>
                        <a:t>(</a:t>
                      </a:r>
                      <a:r>
                        <a:rPr lang="pt-BR" sz="1400" b="1" strike="noStrike" spc="-1" dirty="0" smtClean="0">
                          <a:solidFill>
                            <a:srgbClr val="000000"/>
                          </a:solidFill>
                          <a:uFill>
                            <a:solidFill>
                              <a:srgbClr val="FFFFFF"/>
                            </a:solidFill>
                          </a:uFill>
                          <a:latin typeface="Arial"/>
                          <a:ea typeface="Microsoft YaHei"/>
                        </a:rPr>
                        <a:t>ACUMULADO</a:t>
                      </a:r>
                      <a:r>
                        <a:rPr lang="pt-BR" sz="1800" b="1" strike="noStrike" spc="-1" dirty="0">
                          <a:solidFill>
                            <a:srgbClr val="000000"/>
                          </a:solidFill>
                          <a:uFill>
                            <a:solidFill>
                              <a:srgbClr val="FFFFFF"/>
                            </a:solidFill>
                          </a:uFill>
                          <a:latin typeface="Arial"/>
                          <a:ea typeface="Microsoft YaHei"/>
                        </a:rPr>
                        <a:t>) </a:t>
                      </a:r>
                      <a:endParaRPr lang="pt-BR" sz="1800" b="0" strike="noStrike" spc="-1" dirty="0">
                        <a:solidFill>
                          <a:srgbClr val="000000"/>
                        </a:solidFill>
                        <a:uFill>
                          <a:solidFill>
                            <a:srgbClr val="FFFFFF"/>
                          </a:solidFill>
                        </a:uFill>
                        <a:latin typeface="Arial"/>
                      </a:endParaRPr>
                    </a:p>
                  </a:txBody>
                  <a:tcPr marL="3960" marR="3960" anchor="ctr">
                    <a:lnL w="6480">
                      <a:solidFill>
                        <a:srgbClr val="000000"/>
                      </a:solidFill>
                    </a:lnL>
                    <a:lnR w="6480">
                      <a:solidFill>
                        <a:srgbClr val="000000"/>
                      </a:solidFill>
                    </a:lnR>
                    <a:lnB w="6480" cap="flat" cmpd="sng" algn="ctr">
                      <a:solidFill>
                        <a:srgbClr val="000000"/>
                      </a:solidFill>
                      <a:prstDash val="solid"/>
                      <a:round/>
                      <a:headEnd type="none" w="med" len="med"/>
                      <a:tailEnd type="none" w="med" len="med"/>
                    </a:lnB>
                    <a:solidFill>
                      <a:srgbClr val="E4F0C3"/>
                    </a:solidFill>
                  </a:tcPr>
                </a:tc>
                <a:tc>
                  <a:txBody>
                    <a:bodyPr/>
                    <a:lstStyle/>
                    <a:p>
                      <a:pPr algn="ctr">
                        <a:lnSpc>
                          <a:spcPct val="100000"/>
                        </a:lnSpc>
                      </a:pPr>
                      <a:r>
                        <a:rPr lang="pt-BR" sz="1800" b="1" strike="noStrike" spc="-1" dirty="0">
                          <a:solidFill>
                            <a:srgbClr val="000000"/>
                          </a:solidFill>
                          <a:uFill>
                            <a:solidFill>
                              <a:srgbClr val="FFFFFF"/>
                            </a:solidFill>
                          </a:uFill>
                          <a:latin typeface="Arial"/>
                          <a:ea typeface="Microsoft YaHei"/>
                        </a:rPr>
                        <a:t>(</a:t>
                      </a:r>
                      <a:r>
                        <a:rPr lang="pt-BR" sz="1400" b="1" strike="noStrike" spc="-1" dirty="0">
                          <a:solidFill>
                            <a:srgbClr val="000000"/>
                          </a:solidFill>
                          <a:uFill>
                            <a:solidFill>
                              <a:srgbClr val="FFFFFF"/>
                            </a:solidFill>
                          </a:uFill>
                          <a:latin typeface="Arial"/>
                          <a:ea typeface="Microsoft YaHei"/>
                        </a:rPr>
                        <a:t>ACUMULADO</a:t>
                      </a:r>
                      <a:r>
                        <a:rPr lang="pt-BR" sz="1800" b="1" strike="noStrike" spc="-1" dirty="0">
                          <a:solidFill>
                            <a:srgbClr val="000000"/>
                          </a:solidFill>
                          <a:uFill>
                            <a:solidFill>
                              <a:srgbClr val="FFFFFF"/>
                            </a:solidFill>
                          </a:uFill>
                          <a:latin typeface="Arial"/>
                          <a:ea typeface="Microsoft YaHei"/>
                        </a:rPr>
                        <a:t>) </a:t>
                      </a:r>
                      <a:endParaRPr lang="pt-BR" sz="1800" b="0" strike="noStrike" spc="-1" dirty="0">
                        <a:solidFill>
                          <a:srgbClr val="000000"/>
                        </a:solidFill>
                        <a:uFill>
                          <a:solidFill>
                            <a:srgbClr val="FFFFFF"/>
                          </a:solidFill>
                        </a:uFill>
                        <a:latin typeface="Arial"/>
                      </a:endParaRPr>
                    </a:p>
                  </a:txBody>
                  <a:tcPr marL="3960" marR="3960" anchor="ctr">
                    <a:lnL w="6480">
                      <a:solidFill>
                        <a:srgbClr val="000000"/>
                      </a:solidFill>
                    </a:lnL>
                    <a:lnR w="6480">
                      <a:solidFill>
                        <a:srgbClr val="000000"/>
                      </a:solidFill>
                    </a:lnR>
                    <a:lnB w="6480" cap="flat" cmpd="sng" algn="ctr">
                      <a:solidFill>
                        <a:srgbClr val="000000"/>
                      </a:solidFill>
                      <a:prstDash val="solid"/>
                      <a:round/>
                      <a:headEnd type="none" w="med" len="med"/>
                      <a:tailEnd type="none" w="med" len="med"/>
                    </a:lnB>
                    <a:solidFill>
                      <a:srgbClr val="E4F0C3"/>
                    </a:solidFill>
                  </a:tcPr>
                </a:tc>
              </a:tr>
              <a:tr h="932040">
                <a:tc vMerge="1">
                  <a:txBody>
                    <a:bodyPr/>
                    <a:lstStyle/>
                    <a:p>
                      <a:endParaRPr lang="pt-BR"/>
                    </a:p>
                  </a:txBody>
                  <a:tcPr>
                    <a:solidFill>
                      <a:srgbClr val="729FCF"/>
                    </a:solidFill>
                  </a:tcPr>
                </a:tc>
                <a:tc>
                  <a:txBody>
                    <a:bodyPr/>
                    <a:lstStyle/>
                    <a:p>
                      <a:pPr algn="ctr">
                        <a:lnSpc>
                          <a:spcPct val="100000"/>
                        </a:lnSpc>
                      </a:pPr>
                      <a:r>
                        <a:rPr lang="pt-BR" sz="1800" b="1" strike="noStrike" spc="-1" dirty="0" smtClean="0">
                          <a:solidFill>
                            <a:schemeClr val="tx1"/>
                          </a:solidFill>
                          <a:uFill>
                            <a:solidFill>
                              <a:srgbClr val="FFFFFF"/>
                            </a:solidFill>
                          </a:uFill>
                          <a:latin typeface="Arial"/>
                          <a:ea typeface="Microsoft YaHei"/>
                        </a:rPr>
                        <a:t>2.250.298.416,00</a:t>
                      </a:r>
                      <a:endParaRPr lang="pt-BR" sz="1800" b="0" strike="noStrike" spc="-1" dirty="0">
                        <a:solidFill>
                          <a:schemeClr val="tx1"/>
                        </a:solidFill>
                        <a:uFill>
                          <a:solidFill>
                            <a:srgbClr val="FFFFFF"/>
                          </a:solidFill>
                        </a:uFill>
                        <a:latin typeface="Arial"/>
                      </a:endParaRPr>
                    </a:p>
                  </a:txBody>
                  <a:tcPr marL="3960" marR="3960" anchor="ctr">
                    <a:lnL w="6480">
                      <a:solidFill>
                        <a:srgbClr val="000000"/>
                      </a:solidFill>
                    </a:lnL>
                    <a:lnR w="6480">
                      <a:solidFill>
                        <a:srgbClr val="000000"/>
                      </a:solidFill>
                    </a:lnR>
                    <a:lnT w="6480">
                      <a:solidFill>
                        <a:srgbClr val="000000"/>
                      </a:solidFill>
                    </a:lnT>
                    <a:lnB w="6480">
                      <a:solidFill>
                        <a:srgbClr val="000000"/>
                      </a:solidFill>
                    </a:lnB>
                    <a:solidFill>
                      <a:srgbClr val="E4F0C3"/>
                    </a:solidFill>
                  </a:tcPr>
                </a:tc>
                <a:tc>
                  <a:txBody>
                    <a:bodyPr/>
                    <a:lstStyle/>
                    <a:p>
                      <a:pPr algn="ctr">
                        <a:lnSpc>
                          <a:spcPct val="100000"/>
                        </a:lnSpc>
                      </a:pPr>
                      <a:r>
                        <a:rPr lang="pt-BR" sz="1800" b="1" strike="noStrike" spc="-1" dirty="0" smtClean="0">
                          <a:solidFill>
                            <a:schemeClr val="tx1"/>
                          </a:solidFill>
                          <a:uFill>
                            <a:solidFill>
                              <a:srgbClr val="FFFFFF"/>
                            </a:solidFill>
                          </a:uFill>
                          <a:latin typeface="Arial"/>
                          <a:ea typeface="Microsoft YaHei"/>
                        </a:rPr>
                        <a:t>2.341.460.528,17</a:t>
                      </a:r>
                      <a:endParaRPr lang="pt-BR" sz="1800" b="0" strike="noStrike" spc="-1" dirty="0">
                        <a:solidFill>
                          <a:schemeClr val="tx1"/>
                        </a:solidFill>
                        <a:uFill>
                          <a:solidFill>
                            <a:srgbClr val="FFFFFF"/>
                          </a:solidFill>
                        </a:uFill>
                        <a:latin typeface="Arial"/>
                      </a:endParaRPr>
                    </a:p>
                  </a:txBody>
                  <a:tcPr marL="3960" marR="3960" anchor="ctr">
                    <a:lnL w="6480">
                      <a:solidFill>
                        <a:srgbClr val="000000"/>
                      </a:solidFill>
                    </a:lnL>
                    <a:lnR w="6480">
                      <a:solidFill>
                        <a:srgbClr val="000000"/>
                      </a:solidFill>
                    </a:lnR>
                    <a:lnT w="6480">
                      <a:solidFill>
                        <a:srgbClr val="000000"/>
                      </a:solidFill>
                    </a:lnT>
                    <a:lnB w="6480">
                      <a:solidFill>
                        <a:srgbClr val="000000"/>
                      </a:solidFill>
                    </a:lnB>
                    <a:solidFill>
                      <a:srgbClr val="E4F0C3"/>
                    </a:solidFill>
                  </a:tcPr>
                </a:tc>
                <a:tc>
                  <a:txBody>
                    <a:bodyPr/>
                    <a:lstStyle/>
                    <a:p>
                      <a:pPr algn="ctr">
                        <a:lnSpc>
                          <a:spcPct val="100000"/>
                        </a:lnSpc>
                      </a:pPr>
                      <a:r>
                        <a:rPr lang="pt-BR" sz="1800" b="1" strike="noStrike" spc="-1" dirty="0" smtClean="0">
                          <a:solidFill>
                            <a:schemeClr val="tx1"/>
                          </a:solidFill>
                          <a:uFill>
                            <a:solidFill>
                              <a:srgbClr val="FFFFFF"/>
                            </a:solidFill>
                          </a:uFill>
                          <a:latin typeface="Arial"/>
                          <a:ea typeface="Microsoft YaHei"/>
                        </a:rPr>
                        <a:t>2.340.454.511,27</a:t>
                      </a:r>
                    </a:p>
                  </a:txBody>
                  <a:tcPr marL="3960" marR="3960" anchor="ctr">
                    <a:lnL w="6480">
                      <a:solidFill>
                        <a:srgbClr val="000000"/>
                      </a:solidFill>
                    </a:lnL>
                    <a:lnR w="6480">
                      <a:solidFill>
                        <a:srgbClr val="000000"/>
                      </a:solidFill>
                    </a:lnR>
                    <a:lnT w="6480">
                      <a:solidFill>
                        <a:srgbClr val="000000"/>
                      </a:solidFill>
                    </a:lnT>
                    <a:lnB w="6480">
                      <a:solidFill>
                        <a:srgbClr val="000000"/>
                      </a:solidFill>
                    </a:lnB>
                    <a:solidFill>
                      <a:srgbClr val="E4F0C3"/>
                    </a:solidFill>
                  </a:tcPr>
                </a:tc>
                <a:tc>
                  <a:txBody>
                    <a:bodyPr/>
                    <a:lstStyle/>
                    <a:p>
                      <a:pPr algn="ctr">
                        <a:lnSpc>
                          <a:spcPct val="100000"/>
                        </a:lnSpc>
                      </a:pPr>
                      <a:r>
                        <a:rPr lang="pt-BR" sz="1800" b="1" strike="noStrike" spc="-1" dirty="0" smtClean="0">
                          <a:solidFill>
                            <a:schemeClr val="tx1"/>
                          </a:solidFill>
                          <a:uFill>
                            <a:solidFill>
                              <a:srgbClr val="FFFFFF"/>
                            </a:solidFill>
                          </a:uFill>
                          <a:latin typeface="Arial"/>
                        </a:rPr>
                        <a:t>2.148.895.006,39</a:t>
                      </a:r>
                      <a:endParaRPr lang="pt-BR" sz="1800" b="1" strike="noStrike" spc="-1" dirty="0">
                        <a:solidFill>
                          <a:schemeClr val="tx1"/>
                        </a:solidFill>
                        <a:uFill>
                          <a:solidFill>
                            <a:srgbClr val="FFFFFF"/>
                          </a:solidFill>
                        </a:uFill>
                        <a:latin typeface="Arial"/>
                      </a:endParaRPr>
                    </a:p>
                  </a:txBody>
                  <a:tcPr marL="3960" marR="3960" anchor="ctr">
                    <a:lnL w="6480">
                      <a:solidFill>
                        <a:srgbClr val="000000"/>
                      </a:solidFill>
                    </a:lnL>
                    <a:lnR w="6480">
                      <a:solidFill>
                        <a:srgbClr val="000000"/>
                      </a:solidFill>
                    </a:lnR>
                    <a:lnT w="6480">
                      <a:solidFill>
                        <a:srgbClr val="000000"/>
                      </a:solidFill>
                    </a:lnT>
                    <a:lnB w="6480">
                      <a:solidFill>
                        <a:srgbClr val="000000"/>
                      </a:solidFill>
                    </a:lnB>
                    <a:solidFill>
                      <a:srgbClr val="E4F0C3"/>
                    </a:solidFill>
                  </a:tcPr>
                </a:tc>
              </a:tr>
            </a:tbl>
          </a:graphicData>
        </a:graphic>
      </p:graphicFrame>
      <p:sp>
        <p:nvSpPr>
          <p:cNvPr id="971" name="CustomShape 4"/>
          <p:cNvSpPr/>
          <p:nvPr/>
        </p:nvSpPr>
        <p:spPr>
          <a:xfrm>
            <a:off x="273960" y="6423120"/>
            <a:ext cx="4712040" cy="3542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400" b="0" strike="noStrike" spc="-1">
                <a:solidFill>
                  <a:srgbClr val="000000"/>
                </a:solidFill>
                <a:uFill>
                  <a:solidFill>
                    <a:srgbClr val="FFFFFF"/>
                  </a:solidFill>
                </a:uFill>
                <a:latin typeface="Myriad CnSemibold"/>
                <a:ea typeface="Microsoft YaHei"/>
              </a:rPr>
              <a:t>FONTE:  ANEXO XII/SEF, 31/08/2017.</a:t>
            </a:r>
            <a:endParaRPr lang="pt-BR" sz="1800" b="0" strike="noStrike" spc="-1">
              <a:solidFill>
                <a:srgbClr val="000000"/>
              </a:solidFill>
              <a:uFill>
                <a:solidFill>
                  <a:srgbClr val="FFFFFF"/>
                </a:solidFill>
              </a:uFill>
              <a:latin typeface="Arial"/>
            </a:endParaRPr>
          </a:p>
        </p:txBody>
      </p:sp>
      <p:sp>
        <p:nvSpPr>
          <p:cNvPr id="8" name="CustomShape 2"/>
          <p:cNvSpPr/>
          <p:nvPr/>
        </p:nvSpPr>
        <p:spPr>
          <a:xfrm>
            <a:off x="2065282" y="192240"/>
            <a:ext cx="7075837" cy="1479960"/>
          </a:xfrm>
          <a:prstGeom prst="rect">
            <a:avLst/>
          </a:prstGeom>
          <a:noFill/>
          <a:ln w="9360">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pt-BR" sz="2800" b="1" strike="noStrike" spc="-1" dirty="0">
                <a:solidFill>
                  <a:srgbClr val="000000"/>
                </a:solidFill>
                <a:uFill>
                  <a:solidFill>
                    <a:srgbClr val="FFFFFF"/>
                  </a:solidFill>
                </a:uFill>
                <a:latin typeface="Arial"/>
                <a:ea typeface="Microsoft YaHei"/>
              </a:rPr>
              <a:t>MONTANTE DE RECURSOS APLICADOS </a:t>
            </a:r>
            <a:endParaRPr lang="pt-BR" sz="1800" b="0" strike="noStrike" spc="-1" dirty="0">
              <a:solidFill>
                <a:srgbClr val="000000"/>
              </a:solidFill>
              <a:uFill>
                <a:solidFill>
                  <a:srgbClr val="FFFFFF"/>
                </a:solidFill>
              </a:uFill>
              <a:latin typeface="Arial"/>
            </a:endParaRPr>
          </a:p>
          <a:p>
            <a:pPr algn="ctr">
              <a:lnSpc>
                <a:spcPct val="100000"/>
              </a:lnSpc>
            </a:pPr>
            <a:r>
              <a:rPr lang="pt-BR" sz="2800" b="1" u="sng" strike="noStrike" spc="-1" dirty="0">
                <a:solidFill>
                  <a:srgbClr val="000000"/>
                </a:solidFill>
                <a:uFill>
                  <a:solidFill>
                    <a:srgbClr val="FFFFFF"/>
                  </a:solidFill>
                </a:uFill>
                <a:latin typeface="Arial"/>
                <a:ea typeface="Microsoft YaHei"/>
              </a:rPr>
              <a:t>ATÉ O PERÍODO</a:t>
            </a:r>
            <a:endParaRPr lang="pt-B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4591" y="754490"/>
            <a:ext cx="10157222" cy="998094"/>
          </a:xfrm>
        </p:spPr>
        <p:txBody>
          <a:bodyPr>
            <a:normAutofit/>
          </a:bodyPr>
          <a:lstStyle/>
          <a:p>
            <a:pPr marL="400964" indent="-400964">
              <a:buFont typeface="Arial" pitchFamily="34" charset="0"/>
              <a:buChar char="•"/>
            </a:pPr>
            <a:r>
              <a:rPr lang="pt-BR" sz="2400" b="1" dirty="0">
                <a:solidFill>
                  <a:srgbClr val="002060"/>
                </a:solidFill>
                <a:latin typeface="Arial" pitchFamily="34" charset="0"/>
                <a:cs typeface="Arial" pitchFamily="34" charset="0"/>
              </a:rPr>
              <a:t>OBRAS REALIZADAS  E AQUISIÇÃO DE EQUIPAMENTOS</a:t>
            </a:r>
          </a:p>
        </p:txBody>
      </p:sp>
      <p:sp>
        <p:nvSpPr>
          <p:cNvPr id="3" name="Espaço Reservado para Conteúdo 2"/>
          <p:cNvSpPr>
            <a:spLocks noGrp="1"/>
          </p:cNvSpPr>
          <p:nvPr>
            <p:ph idx="1"/>
          </p:nvPr>
        </p:nvSpPr>
        <p:spPr>
          <a:xfrm>
            <a:off x="534591" y="1884405"/>
            <a:ext cx="9906668" cy="4197401"/>
          </a:xfrm>
        </p:spPr>
        <p:txBody>
          <a:bodyPr>
            <a:normAutofit fontScale="77500" lnSpcReduction="20000"/>
          </a:bodyPr>
          <a:lstStyle/>
          <a:p>
            <a:r>
              <a:rPr lang="pt-BR" sz="2400" dirty="0">
                <a:latin typeface="Arial" pitchFamily="34" charset="0"/>
                <a:cs typeface="Arial" pitchFamily="34" charset="0"/>
              </a:rPr>
              <a:t>Inauguração da UTI e Centro Cirúrgico do HIJG (Florianópolis);</a:t>
            </a:r>
          </a:p>
          <a:p>
            <a:r>
              <a:rPr lang="pt-BR" sz="2400" dirty="0">
                <a:latin typeface="Arial" pitchFamily="34" charset="0"/>
                <a:cs typeface="Arial" pitchFamily="34" charset="0"/>
              </a:rPr>
              <a:t>Inauguração da UTI infantil do Hospital Infantil Dr. </a:t>
            </a:r>
            <a:r>
              <a:rPr lang="pt-BR" sz="2400" dirty="0" err="1">
                <a:latin typeface="Arial" pitchFamily="34" charset="0"/>
                <a:cs typeface="Arial" pitchFamily="34" charset="0"/>
              </a:rPr>
              <a:t>Jeser</a:t>
            </a:r>
            <a:r>
              <a:rPr lang="pt-BR" sz="2400" dirty="0">
                <a:latin typeface="Arial" pitchFamily="34" charset="0"/>
                <a:cs typeface="Arial" pitchFamily="34" charset="0"/>
              </a:rPr>
              <a:t> Amarante Faria (Joinville);</a:t>
            </a:r>
          </a:p>
          <a:p>
            <a:r>
              <a:rPr lang="pt-BR" sz="2400" dirty="0">
                <a:latin typeface="Arial" pitchFamily="34" charset="0"/>
                <a:cs typeface="Arial" pitchFamily="34" charset="0"/>
              </a:rPr>
              <a:t>Inauguração da UTI adulto Hospital Dr. Waldomiro </a:t>
            </a:r>
            <a:r>
              <a:rPr lang="pt-BR" sz="2400" dirty="0" err="1">
                <a:latin typeface="Arial" pitchFamily="34" charset="0"/>
                <a:cs typeface="Arial" pitchFamily="34" charset="0"/>
              </a:rPr>
              <a:t>Colautti</a:t>
            </a:r>
            <a:r>
              <a:rPr lang="pt-BR" sz="2400" dirty="0">
                <a:latin typeface="Arial" pitchFamily="34" charset="0"/>
                <a:cs typeface="Arial" pitchFamily="34" charset="0"/>
              </a:rPr>
              <a:t>;</a:t>
            </a:r>
          </a:p>
          <a:p>
            <a:r>
              <a:rPr lang="pt-BR" sz="2400" dirty="0">
                <a:latin typeface="Arial" pitchFamily="34" charset="0"/>
                <a:cs typeface="Arial" pitchFamily="34" charset="0"/>
              </a:rPr>
              <a:t>Abertura de leitos de internação (clínica </a:t>
            </a:r>
            <a:r>
              <a:rPr lang="pt-BR" sz="2400" dirty="0" err="1">
                <a:latin typeface="Arial" pitchFamily="34" charset="0"/>
                <a:cs typeface="Arial" pitchFamily="34" charset="0"/>
              </a:rPr>
              <a:t>cirurgica</a:t>
            </a:r>
            <a:r>
              <a:rPr lang="pt-BR" sz="2400" dirty="0">
                <a:latin typeface="Arial" pitchFamily="34" charset="0"/>
                <a:cs typeface="Arial" pitchFamily="34" charset="0"/>
              </a:rPr>
              <a:t> e clínica médica);</a:t>
            </a:r>
          </a:p>
          <a:p>
            <a:r>
              <a:rPr lang="pt-BR" sz="2400" dirty="0">
                <a:latin typeface="Arial" pitchFamily="34" charset="0"/>
                <a:cs typeface="Arial" pitchFamily="34" charset="0"/>
              </a:rPr>
              <a:t>Ampliação da sala de recuperação do Centro Cirúrgico da MDV;</a:t>
            </a:r>
          </a:p>
          <a:p>
            <a:r>
              <a:rPr lang="pt-BR" sz="2400" dirty="0">
                <a:latin typeface="Arial" pitchFamily="34" charset="0"/>
                <a:cs typeface="Arial" pitchFamily="34" charset="0"/>
              </a:rPr>
              <a:t>Aquisição de um tomógrafo para o HGCR;</a:t>
            </a:r>
          </a:p>
          <a:p>
            <a:r>
              <a:rPr lang="pt-BR" sz="2400" dirty="0">
                <a:latin typeface="Arial" pitchFamily="34" charset="0"/>
                <a:cs typeface="Arial" pitchFamily="34" charset="0"/>
              </a:rPr>
              <a:t>Aquisição de 2 equipamentos de hemodinâmica para o ICSC;</a:t>
            </a:r>
          </a:p>
          <a:p>
            <a:r>
              <a:rPr lang="pt-BR" sz="2400" dirty="0">
                <a:latin typeface="Arial" pitchFamily="34" charset="0"/>
                <a:cs typeface="Arial" pitchFamily="34" charset="0"/>
              </a:rPr>
              <a:t>Aquisição de um novo Raio X na MCD;</a:t>
            </a:r>
          </a:p>
          <a:p>
            <a:r>
              <a:rPr lang="pt-BR" sz="2400" dirty="0">
                <a:latin typeface="Arial" pitchFamily="34" charset="0"/>
                <a:cs typeface="Arial" pitchFamily="34" charset="0"/>
              </a:rPr>
              <a:t>Reforma e ampliação do almoxarifado, garagem e farmácia do HNR;</a:t>
            </a:r>
          </a:p>
          <a:p>
            <a:r>
              <a:rPr lang="pt-BR" sz="2400" dirty="0">
                <a:latin typeface="Arial" pitchFamily="34" charset="0"/>
                <a:cs typeface="Arial" pitchFamily="34" charset="0"/>
              </a:rPr>
              <a:t>Substituição das autoclaves do HGCR;</a:t>
            </a:r>
          </a:p>
          <a:p>
            <a:r>
              <a:rPr lang="pt-BR" sz="2400" dirty="0">
                <a:latin typeface="Arial" pitchFamily="34" charset="0"/>
                <a:cs typeface="Arial" pitchFamily="34" charset="0"/>
              </a:rPr>
              <a:t>Sub-estação da EFOS;</a:t>
            </a:r>
          </a:p>
          <a:p>
            <a:r>
              <a:rPr lang="pt-BR" sz="2400" dirty="0">
                <a:latin typeface="Arial" pitchFamily="34" charset="0"/>
                <a:cs typeface="Arial" pitchFamily="34" charset="0"/>
              </a:rPr>
              <a:t>Aquisição de um nova cisterna do HIJG;</a:t>
            </a:r>
          </a:p>
          <a:p>
            <a:r>
              <a:rPr lang="pt-BR" sz="2400" dirty="0">
                <a:latin typeface="Arial" pitchFamily="34" charset="0"/>
                <a:cs typeface="Arial" pitchFamily="34" charset="0"/>
              </a:rPr>
              <a:t>Recuperação geral no HRSJ.</a:t>
            </a:r>
          </a:p>
          <a:p>
            <a:endParaRPr lang="pt-BR" sz="2400" dirty="0">
              <a:latin typeface="Times New Roman" pitchFamily="18" charset="0"/>
              <a:cs typeface="Times New Roman" pitchFamily="18" charset="0"/>
            </a:endParaRPr>
          </a:p>
          <a:p>
            <a:endParaRPr lang="pt-BR" sz="1579" dirty="0">
              <a:latin typeface="Times New Roman" pitchFamily="18" charset="0"/>
              <a:cs typeface="Times New Roman" pitchFamily="18" charset="0"/>
            </a:endParaRPr>
          </a:p>
          <a:p>
            <a:endParaRPr lang="pt-BR" dirty="0" smtClean="0">
              <a:latin typeface="Times New Roman" pitchFamily="18" charset="0"/>
              <a:cs typeface="Times New Roman" pitchFamily="18" charset="0"/>
            </a:endParaRPr>
          </a:p>
          <a:p>
            <a:endParaRPr lang="pt-BR" dirty="0"/>
          </a:p>
        </p:txBody>
      </p:sp>
    </p:spTree>
    <p:extLst>
      <p:ext uri="{BB962C8B-B14F-4D97-AF65-F5344CB8AC3E}">
        <p14:creationId xmlns="" xmlns:p14="http://schemas.microsoft.com/office/powerpoint/2010/main" val="15399309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1351693" y="2291840"/>
            <a:ext cx="7626301" cy="1999080"/>
            <a:chOff x="2688" y="0"/>
            <a:chExt cx="5500397" cy="394118"/>
          </a:xfrm>
          <a:solidFill>
            <a:schemeClr val="accent5">
              <a:lumMod val="90000"/>
            </a:schemeClr>
          </a:solidFill>
        </p:grpSpPr>
        <p:sp>
          <p:nvSpPr>
            <p:cNvPr id="9" name="Retângulo 8"/>
            <p:cNvSpPr/>
            <p:nvPr/>
          </p:nvSpPr>
          <p:spPr>
            <a:xfrm>
              <a:off x="14231" y="11543"/>
              <a:ext cx="5477311" cy="3710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6800" tIns="56800" rIns="56800" bIns="56800" numCol="1" spcCol="1270" anchor="ctr" anchorCtr="0">
              <a:noAutofit/>
            </a:bodyPr>
            <a:lstStyle/>
            <a:p>
              <a:pPr algn="ctr" defTabSz="662705" fontAlgn="base">
                <a:lnSpc>
                  <a:spcPct val="90000"/>
                </a:lnSpc>
                <a:spcBef>
                  <a:spcPct val="0"/>
                </a:spcBef>
                <a:spcAft>
                  <a:spcPct val="35000"/>
                </a:spcAft>
              </a:pPr>
              <a:endParaRPr lang="pt-BR" sz="1579" dirty="0"/>
            </a:p>
          </p:txBody>
        </p:sp>
        <p:sp>
          <p:nvSpPr>
            <p:cNvPr id="10" name="Retângulo de cantos arredondados 9"/>
            <p:cNvSpPr/>
            <p:nvPr/>
          </p:nvSpPr>
          <p:spPr>
            <a:xfrm>
              <a:off x="2688" y="0"/>
              <a:ext cx="5500397" cy="394118"/>
            </a:xfrm>
            <a:prstGeom prst="roundRect">
              <a:avLst>
                <a:gd name="adj" fmla="val 10000"/>
              </a:avLst>
            </a:prstGeom>
            <a:grpFill/>
          </p:spPr>
          <p:style>
            <a:lnRef idx="0">
              <a:schemeClr val="lt1">
                <a:hueOff val="0"/>
                <a:satOff val="0"/>
                <a:lumOff val="0"/>
                <a:alphaOff val="0"/>
              </a:schemeClr>
            </a:lnRef>
            <a:fillRef idx="3">
              <a:schemeClr val="accent1">
                <a:shade val="50000"/>
                <a:hueOff val="0"/>
                <a:satOff val="0"/>
                <a:lumOff val="0"/>
                <a:alphaOff val="0"/>
              </a:schemeClr>
            </a:fillRef>
            <a:effectRef idx="3">
              <a:schemeClr val="accent1">
                <a:shade val="50000"/>
                <a:hueOff val="0"/>
                <a:satOff val="0"/>
                <a:lumOff val="0"/>
                <a:alphaOff val="0"/>
              </a:schemeClr>
            </a:effectRef>
            <a:fontRef idx="minor">
              <a:schemeClr val="lt1"/>
            </a:fontRef>
          </p:style>
        </p:sp>
      </p:grpSp>
      <p:sp>
        <p:nvSpPr>
          <p:cNvPr id="11" name="Rectangle 3"/>
          <p:cNvSpPr>
            <a:spLocks noChangeArrowheads="1"/>
          </p:cNvSpPr>
          <p:nvPr/>
        </p:nvSpPr>
        <p:spPr bwMode="auto">
          <a:xfrm>
            <a:off x="1438601" y="3031871"/>
            <a:ext cx="7539393" cy="1375457"/>
          </a:xfrm>
          <a:prstGeom prst="rect">
            <a:avLst/>
          </a:prstGeom>
          <a:noFill/>
          <a:ln w="9525">
            <a:noFill/>
            <a:miter lim="800000"/>
            <a:headEnd/>
            <a:tailEnd/>
          </a:ln>
          <a:effectLst/>
        </p:spPr>
        <p:txBody>
          <a:bodyPr anchor="ctr"/>
          <a:lstStyle/>
          <a:p>
            <a:pPr algn="ctr" eaLnBrk="0" fontAlgn="base" hangingPunct="0">
              <a:lnSpc>
                <a:spcPct val="130000"/>
              </a:lnSpc>
              <a:spcBef>
                <a:spcPct val="0"/>
              </a:spcBef>
              <a:spcAft>
                <a:spcPct val="0"/>
              </a:spcAft>
              <a:defRPr/>
            </a:pPr>
            <a:r>
              <a:rPr lang="pt-BR" sz="3859" b="1" dirty="0">
                <a:effectLst>
                  <a:outerShdw blurRad="38100" dist="38100" dir="2700000" algn="tl">
                    <a:srgbClr val="C0C0C0"/>
                  </a:outerShdw>
                </a:effectLst>
                <a:latin typeface="Tahoma" pitchFamily="34" charset="0"/>
              </a:rPr>
              <a:t>Perspectivas</a:t>
            </a:r>
          </a:p>
          <a:p>
            <a:pPr algn="ctr" eaLnBrk="0" fontAlgn="base" hangingPunct="0">
              <a:lnSpc>
                <a:spcPct val="130000"/>
              </a:lnSpc>
              <a:spcBef>
                <a:spcPct val="0"/>
              </a:spcBef>
              <a:spcAft>
                <a:spcPct val="0"/>
              </a:spcAft>
              <a:defRPr/>
            </a:pPr>
            <a:r>
              <a:rPr lang="pt-BR" sz="3859" b="1" dirty="0">
                <a:effectLst>
                  <a:outerShdw blurRad="38100" dist="38100" dir="2700000" algn="tl">
                    <a:srgbClr val="C0C0C0"/>
                  </a:outerShdw>
                </a:effectLst>
                <a:latin typeface="Tahoma" pitchFamily="34" charset="0"/>
              </a:rPr>
              <a:t>2018</a:t>
            </a:r>
          </a:p>
          <a:p>
            <a:pPr algn="ctr" eaLnBrk="0" fontAlgn="base" hangingPunct="0">
              <a:lnSpc>
                <a:spcPct val="130000"/>
              </a:lnSpc>
              <a:spcBef>
                <a:spcPct val="0"/>
              </a:spcBef>
              <a:spcAft>
                <a:spcPct val="0"/>
              </a:spcAft>
              <a:defRPr/>
            </a:pPr>
            <a:endParaRPr lang="pt-BR" sz="3859" b="1" dirty="0">
              <a:effectLst>
                <a:outerShdw blurRad="38100" dist="38100" dir="2700000" algn="tl">
                  <a:srgbClr val="C0C0C0"/>
                </a:outerShdw>
              </a:effectLst>
              <a:latin typeface="Tahoma" pitchFamily="34" charset="0"/>
            </a:endParaRPr>
          </a:p>
        </p:txBody>
      </p:sp>
    </p:spTree>
    <p:extLst>
      <p:ext uri="{BB962C8B-B14F-4D97-AF65-F5344CB8AC3E}">
        <p14:creationId xmlns="" xmlns:p14="http://schemas.microsoft.com/office/powerpoint/2010/main" val="300098227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712335" y="1148631"/>
            <a:ext cx="7141847" cy="740203"/>
          </a:xfrm>
          <a:prstGeom prst="rect">
            <a:avLst/>
          </a:prstGeom>
        </p:spPr>
        <p:txBody>
          <a:bodyPr wrap="square">
            <a:spAutoFit/>
          </a:bodyPr>
          <a:lstStyle/>
          <a:p>
            <a:pPr algn="ctr" fontAlgn="b"/>
            <a:r>
              <a:rPr lang="pt-BR" sz="2105" b="1" dirty="0">
                <a:latin typeface="Times New Roman"/>
              </a:rPr>
              <a:t>PREVISÃO DE DESPESAS DOS HOSPITAIS PRÓPRIOS PARA O ANO DE 2017 (continuidade 2018)</a:t>
            </a:r>
          </a:p>
        </p:txBody>
      </p:sp>
      <p:sp>
        <p:nvSpPr>
          <p:cNvPr id="3" name="Retângulo 2"/>
          <p:cNvSpPr/>
          <p:nvPr/>
        </p:nvSpPr>
        <p:spPr>
          <a:xfrm>
            <a:off x="3215881" y="2322796"/>
            <a:ext cx="4009430" cy="335348"/>
          </a:xfrm>
          <a:prstGeom prst="rect">
            <a:avLst/>
          </a:prstGeom>
          <a:ln w="57150">
            <a:solidFill>
              <a:srgbClr val="FF0000"/>
            </a:solidFill>
          </a:ln>
        </p:spPr>
        <p:txBody>
          <a:bodyPr>
            <a:spAutoFit/>
          </a:bodyPr>
          <a:lstStyle/>
          <a:p>
            <a:pPr algn="ctr"/>
            <a:r>
              <a:rPr lang="pt-BR" sz="1579" b="1" dirty="0"/>
              <a:t>2017 – R$1.013.552.360,85</a:t>
            </a:r>
          </a:p>
        </p:txBody>
      </p:sp>
      <p:cxnSp>
        <p:nvCxnSpPr>
          <p:cNvPr id="5" name="Conector de seta reta 4"/>
          <p:cNvCxnSpPr/>
          <p:nvPr/>
        </p:nvCxnSpPr>
        <p:spPr>
          <a:xfrm rot="5400000">
            <a:off x="4876744" y="3121339"/>
            <a:ext cx="563830" cy="1393"/>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Retângulo 5"/>
          <p:cNvSpPr/>
          <p:nvPr/>
        </p:nvSpPr>
        <p:spPr>
          <a:xfrm>
            <a:off x="3153248" y="4854712"/>
            <a:ext cx="4009430" cy="1064009"/>
          </a:xfrm>
          <a:prstGeom prst="rect">
            <a:avLst/>
          </a:prstGeom>
          <a:ln w="76200">
            <a:solidFill>
              <a:srgbClr val="00B0F0"/>
            </a:solidFill>
          </a:ln>
        </p:spPr>
        <p:txBody>
          <a:bodyPr wrap="square">
            <a:spAutoFit/>
          </a:bodyPr>
          <a:lstStyle/>
          <a:p>
            <a:pPr algn="ctr"/>
            <a:r>
              <a:rPr lang="pt-BR" sz="3157" b="1" dirty="0"/>
              <a:t>Economia de R$ 38.242.524,60 / ANO</a:t>
            </a:r>
          </a:p>
        </p:txBody>
      </p:sp>
      <p:sp>
        <p:nvSpPr>
          <p:cNvPr id="7" name="Retângulo 6"/>
          <p:cNvSpPr/>
          <p:nvPr/>
        </p:nvSpPr>
        <p:spPr>
          <a:xfrm>
            <a:off x="3215881" y="3529246"/>
            <a:ext cx="4009430" cy="335348"/>
          </a:xfrm>
          <a:prstGeom prst="rect">
            <a:avLst/>
          </a:prstGeom>
          <a:ln w="57150">
            <a:solidFill>
              <a:srgbClr val="FF0000"/>
            </a:solidFill>
          </a:ln>
        </p:spPr>
        <p:txBody>
          <a:bodyPr>
            <a:spAutoFit/>
          </a:bodyPr>
          <a:lstStyle/>
          <a:p>
            <a:pPr algn="ctr"/>
            <a:r>
              <a:rPr lang="pt-BR" sz="1579" b="1" dirty="0"/>
              <a:t>2016 – R$1.051.794.885,45</a:t>
            </a:r>
          </a:p>
        </p:txBody>
      </p:sp>
      <p:cxnSp>
        <p:nvCxnSpPr>
          <p:cNvPr id="10" name="Conector de seta reta 9"/>
          <p:cNvCxnSpPr/>
          <p:nvPr/>
        </p:nvCxnSpPr>
        <p:spPr>
          <a:xfrm rot="5400000">
            <a:off x="4845420" y="4343667"/>
            <a:ext cx="625781" cy="696"/>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46120511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505396" y="1005878"/>
            <a:ext cx="7141847" cy="1064137"/>
          </a:xfrm>
          <a:prstGeom prst="rect">
            <a:avLst/>
          </a:prstGeom>
        </p:spPr>
        <p:txBody>
          <a:bodyPr wrap="square">
            <a:spAutoFit/>
          </a:bodyPr>
          <a:lstStyle/>
          <a:p>
            <a:pPr algn="ctr"/>
            <a:r>
              <a:rPr lang="pt-BR" sz="2105" b="1" dirty="0"/>
              <a:t>ESTUDO DE CUSTOS SOBRE O USO DE MATERIAL DESCARTÁVEL X MATERIAL DE TECIDO NAS UNIDADES HOSPITALATES</a:t>
            </a:r>
          </a:p>
        </p:txBody>
      </p:sp>
      <p:sp>
        <p:nvSpPr>
          <p:cNvPr id="3" name="Retângulo 2"/>
          <p:cNvSpPr/>
          <p:nvPr/>
        </p:nvSpPr>
        <p:spPr>
          <a:xfrm>
            <a:off x="3215881" y="2213644"/>
            <a:ext cx="4009430" cy="578363"/>
          </a:xfrm>
          <a:prstGeom prst="rect">
            <a:avLst/>
          </a:prstGeom>
          <a:ln w="57150">
            <a:solidFill>
              <a:srgbClr val="FF0000"/>
            </a:solidFill>
          </a:ln>
        </p:spPr>
        <p:txBody>
          <a:bodyPr>
            <a:spAutoFit/>
          </a:bodyPr>
          <a:lstStyle/>
          <a:p>
            <a:pPr algn="ctr"/>
            <a:r>
              <a:rPr lang="pt-BR" sz="1579" b="1" dirty="0"/>
              <a:t>Substituição material de tecido por descartável</a:t>
            </a:r>
          </a:p>
        </p:txBody>
      </p:sp>
      <p:cxnSp>
        <p:nvCxnSpPr>
          <p:cNvPr id="5" name="Conector de seta reta 4"/>
          <p:cNvCxnSpPr/>
          <p:nvPr/>
        </p:nvCxnSpPr>
        <p:spPr>
          <a:xfrm flipH="1">
            <a:off x="5219204" y="2838472"/>
            <a:ext cx="1393" cy="304581"/>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Retângulo 5"/>
          <p:cNvSpPr/>
          <p:nvPr/>
        </p:nvSpPr>
        <p:spPr>
          <a:xfrm>
            <a:off x="2619321" y="5156162"/>
            <a:ext cx="5199766" cy="1064009"/>
          </a:xfrm>
          <a:prstGeom prst="rect">
            <a:avLst/>
          </a:prstGeom>
          <a:ln w="76200">
            <a:solidFill>
              <a:srgbClr val="00B0F0"/>
            </a:solidFill>
          </a:ln>
        </p:spPr>
        <p:txBody>
          <a:bodyPr wrap="square">
            <a:spAutoFit/>
          </a:bodyPr>
          <a:lstStyle/>
          <a:p>
            <a:pPr algn="ctr"/>
            <a:r>
              <a:rPr lang="pt-BR" sz="3157" b="1" dirty="0"/>
              <a:t>Economia de R$ 1.100.246,83/ ANO 2018</a:t>
            </a:r>
          </a:p>
        </p:txBody>
      </p:sp>
      <p:sp>
        <p:nvSpPr>
          <p:cNvPr id="7" name="Retângulo 6"/>
          <p:cNvSpPr/>
          <p:nvPr/>
        </p:nvSpPr>
        <p:spPr>
          <a:xfrm>
            <a:off x="3247219" y="3190063"/>
            <a:ext cx="4009430" cy="335348"/>
          </a:xfrm>
          <a:prstGeom prst="rect">
            <a:avLst/>
          </a:prstGeom>
          <a:ln w="57150">
            <a:solidFill>
              <a:srgbClr val="FF0000"/>
            </a:solidFill>
          </a:ln>
        </p:spPr>
        <p:txBody>
          <a:bodyPr>
            <a:spAutoFit/>
          </a:bodyPr>
          <a:lstStyle/>
          <a:p>
            <a:pPr algn="ctr"/>
            <a:r>
              <a:rPr lang="pt-BR" sz="1579" b="1" dirty="0"/>
              <a:t>Custo atual: R$ 6.963.206,63</a:t>
            </a:r>
          </a:p>
        </p:txBody>
      </p:sp>
      <p:sp>
        <p:nvSpPr>
          <p:cNvPr id="8" name="Retângulo 7"/>
          <p:cNvSpPr/>
          <p:nvPr/>
        </p:nvSpPr>
        <p:spPr>
          <a:xfrm>
            <a:off x="3215881" y="4120471"/>
            <a:ext cx="4009430" cy="578363"/>
          </a:xfrm>
          <a:prstGeom prst="rect">
            <a:avLst/>
          </a:prstGeom>
          <a:noFill/>
          <a:ln w="57150">
            <a:solidFill>
              <a:srgbClr val="FF0000"/>
            </a:solidFill>
          </a:ln>
        </p:spPr>
        <p:txBody>
          <a:bodyPr wrap="square">
            <a:spAutoFit/>
          </a:bodyPr>
          <a:lstStyle/>
          <a:p>
            <a:pPr algn="ctr"/>
            <a:r>
              <a:rPr lang="pt-BR" sz="1579" b="1" dirty="0"/>
              <a:t>Custo com a substituição: R$ 5.862.959,80 </a:t>
            </a:r>
          </a:p>
        </p:txBody>
      </p:sp>
      <p:cxnSp>
        <p:nvCxnSpPr>
          <p:cNvPr id="9" name="Conector de seta reta 8"/>
          <p:cNvCxnSpPr/>
          <p:nvPr/>
        </p:nvCxnSpPr>
        <p:spPr>
          <a:xfrm flipH="1">
            <a:off x="5199765" y="3596711"/>
            <a:ext cx="13452" cy="391914"/>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ector de seta reta 9"/>
          <p:cNvCxnSpPr/>
          <p:nvPr/>
        </p:nvCxnSpPr>
        <p:spPr>
          <a:xfrm rot="5400000">
            <a:off x="5032616" y="4925070"/>
            <a:ext cx="375887" cy="1393"/>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86736369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712335" y="1524517"/>
            <a:ext cx="7141847" cy="416268"/>
          </a:xfrm>
          <a:prstGeom prst="rect">
            <a:avLst/>
          </a:prstGeom>
        </p:spPr>
        <p:txBody>
          <a:bodyPr wrap="square">
            <a:spAutoFit/>
          </a:bodyPr>
          <a:lstStyle/>
          <a:p>
            <a:pPr algn="ctr" fontAlgn="b"/>
            <a:r>
              <a:rPr lang="pt-BR" sz="2105" b="1" dirty="0">
                <a:latin typeface="Times New Roman"/>
              </a:rPr>
              <a:t>PRINCIPAIS  ITENS DE REDUÇÃO DAS DESPESAS</a:t>
            </a:r>
          </a:p>
        </p:txBody>
      </p:sp>
      <p:sp>
        <p:nvSpPr>
          <p:cNvPr id="3" name="Retângulo 2"/>
          <p:cNvSpPr/>
          <p:nvPr/>
        </p:nvSpPr>
        <p:spPr>
          <a:xfrm>
            <a:off x="3215881" y="2652178"/>
            <a:ext cx="4009430" cy="740203"/>
          </a:xfrm>
          <a:prstGeom prst="rect">
            <a:avLst/>
          </a:prstGeom>
          <a:ln w="57150">
            <a:solidFill>
              <a:srgbClr val="FF0000"/>
            </a:solidFill>
          </a:ln>
        </p:spPr>
        <p:txBody>
          <a:bodyPr>
            <a:spAutoFit/>
          </a:bodyPr>
          <a:lstStyle/>
          <a:p>
            <a:pPr algn="ctr"/>
            <a:r>
              <a:rPr lang="pt-BR" sz="1754" b="1" dirty="0"/>
              <a:t>HORA-PLANTÃO E SOBRE-AVISO </a:t>
            </a:r>
          </a:p>
          <a:p>
            <a:pPr algn="ctr"/>
            <a:r>
              <a:rPr lang="pt-BR" sz="1754" b="1" dirty="0"/>
              <a:t>REDUÇÃO </a:t>
            </a:r>
            <a:r>
              <a:rPr lang="pt-BR" sz="2456" b="1" dirty="0">
                <a:solidFill>
                  <a:srgbClr val="FF0000"/>
                </a:solidFill>
              </a:rPr>
              <a:t>28 MILHÕES</a:t>
            </a:r>
          </a:p>
        </p:txBody>
      </p:sp>
      <p:cxnSp>
        <p:nvCxnSpPr>
          <p:cNvPr id="5" name="Conector de seta reta 4"/>
          <p:cNvCxnSpPr/>
          <p:nvPr/>
        </p:nvCxnSpPr>
        <p:spPr>
          <a:xfrm rot="5400000">
            <a:off x="4970716" y="3716493"/>
            <a:ext cx="501182" cy="1393"/>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3215881" y="4030430"/>
            <a:ext cx="4009430" cy="740203"/>
          </a:xfrm>
          <a:prstGeom prst="rect">
            <a:avLst/>
          </a:prstGeom>
          <a:ln w="57150">
            <a:solidFill>
              <a:srgbClr val="FF0000"/>
            </a:solidFill>
          </a:ln>
        </p:spPr>
        <p:txBody>
          <a:bodyPr wrap="square">
            <a:spAutoFit/>
          </a:bodyPr>
          <a:lstStyle/>
          <a:p>
            <a:pPr algn="ctr"/>
            <a:r>
              <a:rPr lang="pt-BR" sz="1754" b="1" dirty="0"/>
              <a:t>SERVIÇO DE TERCEIROS</a:t>
            </a:r>
          </a:p>
          <a:p>
            <a:pPr algn="ctr"/>
            <a:r>
              <a:rPr lang="pt-BR" sz="1754" b="1" dirty="0"/>
              <a:t>REDUÇÃO </a:t>
            </a:r>
            <a:r>
              <a:rPr lang="pt-BR" sz="2456" b="1" dirty="0">
                <a:solidFill>
                  <a:srgbClr val="FF0000"/>
                </a:solidFill>
              </a:rPr>
              <a:t>9 MILHÕES</a:t>
            </a:r>
          </a:p>
        </p:txBody>
      </p:sp>
    </p:spTree>
    <p:extLst>
      <p:ext uri="{BB962C8B-B14F-4D97-AF65-F5344CB8AC3E}">
        <p14:creationId xmlns="" xmlns:p14="http://schemas.microsoft.com/office/powerpoint/2010/main" val="399817064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79529" y="895066"/>
            <a:ext cx="7141847" cy="416268"/>
          </a:xfrm>
          <a:prstGeom prst="rect">
            <a:avLst/>
          </a:prstGeom>
        </p:spPr>
        <p:txBody>
          <a:bodyPr wrap="square">
            <a:spAutoFit/>
          </a:bodyPr>
          <a:lstStyle/>
          <a:p>
            <a:pPr algn="ctr"/>
            <a:r>
              <a:rPr lang="pt-BR" sz="2105" b="1" dirty="0"/>
              <a:t>PREVISÃO DE REDUÇÃO DAS DESPESAS EM  2018</a:t>
            </a:r>
          </a:p>
        </p:txBody>
      </p:sp>
      <p:sp>
        <p:nvSpPr>
          <p:cNvPr id="3" name="Retângulo 2"/>
          <p:cNvSpPr/>
          <p:nvPr/>
        </p:nvSpPr>
        <p:spPr>
          <a:xfrm>
            <a:off x="1699223" y="1509737"/>
            <a:ext cx="6745031" cy="659283"/>
          </a:xfrm>
          <a:prstGeom prst="rect">
            <a:avLst/>
          </a:prstGeom>
          <a:ln w="57150">
            <a:solidFill>
              <a:srgbClr val="FF0000"/>
            </a:solidFill>
          </a:ln>
        </p:spPr>
        <p:txBody>
          <a:bodyPr wrap="square">
            <a:spAutoFit/>
          </a:bodyPr>
          <a:lstStyle/>
          <a:p>
            <a:pPr algn="ctr"/>
            <a:r>
              <a:rPr lang="pt-BR" sz="1579" b="1" dirty="0"/>
              <a:t>VISITAS HOSPITALARES DE REDUÇÃO DE CUSTOS -  CONFORME ORGANOGRAMA GECRE/2018  -  </a:t>
            </a:r>
            <a:r>
              <a:rPr lang="pt-BR" sz="2105" b="1" dirty="0"/>
              <a:t>R$ </a:t>
            </a:r>
            <a:r>
              <a:rPr lang="pt-BR" sz="2105" b="1" dirty="0">
                <a:solidFill>
                  <a:srgbClr val="FF0000"/>
                </a:solidFill>
              </a:rPr>
              <a:t>22,8 MILHÕES</a:t>
            </a:r>
          </a:p>
        </p:txBody>
      </p:sp>
      <p:cxnSp>
        <p:nvCxnSpPr>
          <p:cNvPr id="5" name="Conector de seta reta 4"/>
          <p:cNvCxnSpPr/>
          <p:nvPr/>
        </p:nvCxnSpPr>
        <p:spPr>
          <a:xfrm rot="5400000">
            <a:off x="4861813" y="2437274"/>
            <a:ext cx="375887" cy="1393"/>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Retângulo 5"/>
          <p:cNvSpPr/>
          <p:nvPr/>
        </p:nvSpPr>
        <p:spPr>
          <a:xfrm>
            <a:off x="1616256" y="4848857"/>
            <a:ext cx="6765163" cy="1064009"/>
          </a:xfrm>
          <a:prstGeom prst="rect">
            <a:avLst/>
          </a:prstGeom>
          <a:ln w="76200">
            <a:solidFill>
              <a:srgbClr val="00B0F0"/>
            </a:solidFill>
          </a:ln>
        </p:spPr>
        <p:txBody>
          <a:bodyPr wrap="square">
            <a:spAutoFit/>
          </a:bodyPr>
          <a:lstStyle/>
          <a:p>
            <a:pPr algn="ctr"/>
            <a:r>
              <a:rPr lang="pt-BR" sz="3157" b="1" dirty="0"/>
              <a:t>PREVISÃO </a:t>
            </a:r>
          </a:p>
          <a:p>
            <a:pPr algn="ctr"/>
            <a:r>
              <a:rPr lang="pt-BR" sz="3157" b="1" dirty="0"/>
              <a:t>Economia de R$ </a:t>
            </a:r>
            <a:r>
              <a:rPr lang="pt-BR" sz="3157" b="1" dirty="0">
                <a:solidFill>
                  <a:srgbClr val="FF0000"/>
                </a:solidFill>
              </a:rPr>
              <a:t>61,9 MILHÕES </a:t>
            </a:r>
          </a:p>
        </p:txBody>
      </p:sp>
      <p:sp>
        <p:nvSpPr>
          <p:cNvPr id="7" name="Retângulo 6"/>
          <p:cNvSpPr/>
          <p:nvPr/>
        </p:nvSpPr>
        <p:spPr>
          <a:xfrm>
            <a:off x="2159633" y="2615741"/>
            <a:ext cx="5569321" cy="659283"/>
          </a:xfrm>
          <a:prstGeom prst="rect">
            <a:avLst/>
          </a:prstGeom>
          <a:ln w="57150">
            <a:solidFill>
              <a:srgbClr val="FF0000"/>
            </a:solidFill>
          </a:ln>
        </p:spPr>
        <p:txBody>
          <a:bodyPr wrap="square">
            <a:spAutoFit/>
          </a:bodyPr>
          <a:lstStyle/>
          <a:p>
            <a:pPr algn="ctr"/>
            <a:r>
              <a:rPr lang="pt-BR" sz="1579" b="1" dirty="0"/>
              <a:t>SUBSTITUIÇÃO MATERIAL DE TECIDO POR DESCARTÁVEIS – </a:t>
            </a:r>
            <a:r>
              <a:rPr lang="pt-BR" sz="2105" b="1" dirty="0"/>
              <a:t>R$</a:t>
            </a:r>
            <a:r>
              <a:rPr lang="pt-BR" sz="1579" b="1" dirty="0"/>
              <a:t> </a:t>
            </a:r>
            <a:r>
              <a:rPr lang="pt-BR" sz="2105" b="1" dirty="0">
                <a:solidFill>
                  <a:srgbClr val="FF0000"/>
                </a:solidFill>
              </a:rPr>
              <a:t>1.1 MILHÕES</a:t>
            </a:r>
          </a:p>
        </p:txBody>
      </p:sp>
      <p:sp>
        <p:nvSpPr>
          <p:cNvPr id="8" name="Retângulo 7"/>
          <p:cNvSpPr/>
          <p:nvPr/>
        </p:nvSpPr>
        <p:spPr>
          <a:xfrm>
            <a:off x="2577385" y="3879261"/>
            <a:ext cx="4925968" cy="416268"/>
          </a:xfrm>
          <a:prstGeom prst="rect">
            <a:avLst/>
          </a:prstGeom>
          <a:noFill/>
          <a:ln w="57150">
            <a:solidFill>
              <a:srgbClr val="FF0000"/>
            </a:solidFill>
          </a:ln>
        </p:spPr>
        <p:txBody>
          <a:bodyPr wrap="square">
            <a:spAutoFit/>
          </a:bodyPr>
          <a:lstStyle/>
          <a:p>
            <a:pPr algn="ctr"/>
            <a:r>
              <a:rPr lang="pt-BR" sz="1579" b="1" dirty="0"/>
              <a:t>REDUÇÃO ANO DE 2017 – </a:t>
            </a:r>
            <a:r>
              <a:rPr lang="pt-BR" sz="2105" b="1" dirty="0"/>
              <a:t>R$</a:t>
            </a:r>
            <a:r>
              <a:rPr lang="pt-BR" sz="2105" b="1" dirty="0">
                <a:solidFill>
                  <a:srgbClr val="FF0000"/>
                </a:solidFill>
              </a:rPr>
              <a:t>38 MILHÕES </a:t>
            </a:r>
          </a:p>
        </p:txBody>
      </p:sp>
      <p:cxnSp>
        <p:nvCxnSpPr>
          <p:cNvPr id="9" name="Conector de seta reta 8"/>
          <p:cNvCxnSpPr/>
          <p:nvPr/>
        </p:nvCxnSpPr>
        <p:spPr>
          <a:xfrm rot="5400000">
            <a:off x="4821799" y="3530308"/>
            <a:ext cx="437838" cy="696"/>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ector de seta reta 9"/>
          <p:cNvCxnSpPr/>
          <p:nvPr/>
        </p:nvCxnSpPr>
        <p:spPr>
          <a:xfrm rot="5400000">
            <a:off x="4860420" y="4565792"/>
            <a:ext cx="375887" cy="1393"/>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84761606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xmlns="" id="{07A41C08-9534-45FC-BBB6-6BEB26220FA5}"/>
              </a:ext>
            </a:extLst>
          </p:cNvPr>
          <p:cNvSpPr/>
          <p:nvPr/>
        </p:nvSpPr>
        <p:spPr>
          <a:xfrm>
            <a:off x="541851" y="1997994"/>
            <a:ext cx="9940114" cy="1172116"/>
          </a:xfrm>
          <a:prstGeom prst="rect">
            <a:avLst/>
          </a:prstGeom>
        </p:spPr>
        <p:txBody>
          <a:bodyPr wrap="square">
            <a:spAutoFit/>
          </a:bodyPr>
          <a:lstStyle/>
          <a:p>
            <a:pPr algn="just">
              <a:buFont typeface="Wingdings" pitchFamily="2" charset="2"/>
              <a:buChar char="Ø"/>
            </a:pPr>
            <a:r>
              <a:rPr lang="pt-BR" sz="1754" dirty="0">
                <a:latin typeface="Arial" pitchFamily="34" charset="0"/>
                <a:cs typeface="Arial" pitchFamily="34" charset="0"/>
              </a:rPr>
              <a:t>Previsão de redução de custos em manutenção dos equipamentos;</a:t>
            </a:r>
          </a:p>
          <a:p>
            <a:pPr algn="just"/>
            <a:endParaRPr lang="pt-BR" sz="1754" dirty="0">
              <a:latin typeface="Arial" pitchFamily="34" charset="0"/>
              <a:cs typeface="Arial" pitchFamily="34" charset="0"/>
            </a:endParaRPr>
          </a:p>
          <a:p>
            <a:pPr algn="just">
              <a:buFont typeface="Wingdings" pitchFamily="2" charset="2"/>
              <a:buChar char="Ø"/>
            </a:pPr>
            <a:r>
              <a:rPr lang="pt-BR" sz="1754" dirty="0">
                <a:latin typeface="Arial" pitchFamily="34" charset="0"/>
                <a:cs typeface="Arial" pitchFamily="34" charset="0"/>
              </a:rPr>
              <a:t>Controle e manutenção realizada  pelo </a:t>
            </a:r>
            <a:r>
              <a:rPr lang="pt-BR" sz="1754" i="1" dirty="0">
                <a:latin typeface="Arial" pitchFamily="34" charset="0"/>
                <a:cs typeface="Arial" pitchFamily="34" charset="0"/>
              </a:rPr>
              <a:t>software</a:t>
            </a:r>
            <a:r>
              <a:rPr lang="pt-BR" sz="1754" dirty="0">
                <a:latin typeface="Arial" pitchFamily="34" charset="0"/>
                <a:cs typeface="Arial" pitchFamily="34" charset="0"/>
              </a:rPr>
              <a:t> de compras eletrônicas (Superintendência </a:t>
            </a:r>
          </a:p>
          <a:p>
            <a:pPr algn="just"/>
            <a:r>
              <a:rPr lang="pt-BR" sz="1754" dirty="0">
                <a:latin typeface="Arial" pitchFamily="34" charset="0"/>
                <a:cs typeface="Arial" pitchFamily="34" charset="0"/>
              </a:rPr>
              <a:t>de Compras – SUC/SES)</a:t>
            </a:r>
          </a:p>
        </p:txBody>
      </p:sp>
      <p:sp>
        <p:nvSpPr>
          <p:cNvPr id="6" name="Retângulo 5"/>
          <p:cNvSpPr/>
          <p:nvPr/>
        </p:nvSpPr>
        <p:spPr>
          <a:xfrm>
            <a:off x="1628804" y="1225764"/>
            <a:ext cx="7517733" cy="416268"/>
          </a:xfrm>
          <a:prstGeom prst="rect">
            <a:avLst/>
          </a:prstGeom>
        </p:spPr>
        <p:txBody>
          <a:bodyPr wrap="square">
            <a:spAutoFit/>
          </a:bodyPr>
          <a:lstStyle/>
          <a:p>
            <a:pPr algn="ctr"/>
            <a:r>
              <a:rPr lang="pt-BR" sz="2105" b="1" dirty="0">
                <a:latin typeface="Arial" pitchFamily="34" charset="0"/>
                <a:cs typeface="Arial" pitchFamily="34" charset="0"/>
              </a:rPr>
              <a:t>TERCEIRIZAÇÃO DE SERVIÇOS DE RADIOLOGIA </a:t>
            </a:r>
          </a:p>
        </p:txBody>
      </p:sp>
      <p:pic>
        <p:nvPicPr>
          <p:cNvPr id="16386" name="Picture 2" descr="Resultado de imagem para radiologia"/>
          <p:cNvPicPr>
            <a:picLocks noChangeAspect="1" noChangeArrowheads="1"/>
          </p:cNvPicPr>
          <p:nvPr/>
        </p:nvPicPr>
        <p:blipFill>
          <a:blip r:embed="rId3" cstate="print"/>
          <a:srcRect/>
          <a:stretch>
            <a:fillRect/>
          </a:stretch>
        </p:blipFill>
        <p:spPr bwMode="auto">
          <a:xfrm>
            <a:off x="1736453" y="3497412"/>
            <a:ext cx="6824526" cy="2666175"/>
          </a:xfrm>
          <a:prstGeom prst="rect">
            <a:avLst/>
          </a:prstGeom>
          <a:noFill/>
          <a:ln>
            <a:solidFill>
              <a:schemeClr val="tx1"/>
            </a:solidFill>
          </a:ln>
        </p:spPr>
      </p:pic>
    </p:spTree>
    <p:extLst>
      <p:ext uri="{BB962C8B-B14F-4D97-AF65-F5344CB8AC3E}">
        <p14:creationId xmlns="" xmlns:p14="http://schemas.microsoft.com/office/powerpoint/2010/main" val="33187430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704670" y="2041182"/>
            <a:ext cx="7880900" cy="3648178"/>
          </a:xfrm>
          <a:prstGeom prst="rect">
            <a:avLst/>
          </a:prstGeom>
        </p:spPr>
        <p:txBody>
          <a:bodyPr wrap="square">
            <a:spAutoFit/>
          </a:bodyPr>
          <a:lstStyle/>
          <a:p>
            <a:pPr algn="just">
              <a:lnSpc>
                <a:spcPct val="107000"/>
              </a:lnSpc>
              <a:spcBef>
                <a:spcPts val="526"/>
              </a:spcBef>
            </a:pPr>
            <a:r>
              <a:rPr lang="pt-BR" sz="2456" b="1" dirty="0">
                <a:solidFill>
                  <a:srgbClr val="002060"/>
                </a:solidFill>
                <a:ea typeface="Calibri" panose="020F0502020204030204" pitchFamily="34" charset="0"/>
                <a:cs typeface="Calibri Light" panose="020F0302020204030204" pitchFamily="34" charset="0"/>
              </a:rPr>
              <a:t> </a:t>
            </a:r>
          </a:p>
          <a:p>
            <a:pPr marL="300723" indent="-300723" algn="just">
              <a:lnSpc>
                <a:spcPct val="107000"/>
              </a:lnSpc>
              <a:spcBef>
                <a:spcPts val="526"/>
              </a:spcBef>
              <a:buAutoNum type="alphaLcParenR"/>
            </a:pPr>
            <a:r>
              <a:rPr lang="pt-BR" sz="2456" dirty="0">
                <a:solidFill>
                  <a:srgbClr val="000000"/>
                </a:solidFill>
                <a:ea typeface="Calibri" panose="020F0502020204030204" pitchFamily="34" charset="0"/>
                <a:cs typeface="Calibri Light" panose="020F0302020204030204" pitchFamily="34" charset="0"/>
              </a:rPr>
              <a:t> Regionalização dos serviços de saúde; </a:t>
            </a:r>
          </a:p>
          <a:p>
            <a:pPr marL="300723" indent="-300723" algn="just">
              <a:lnSpc>
                <a:spcPct val="107000"/>
              </a:lnSpc>
              <a:spcBef>
                <a:spcPts val="526"/>
              </a:spcBef>
              <a:buAutoNum type="alphaLcParenR"/>
            </a:pPr>
            <a:endParaRPr lang="pt-BR" sz="2456" dirty="0">
              <a:solidFill>
                <a:srgbClr val="000000"/>
              </a:solidFill>
              <a:ea typeface="Calibri" panose="020F0502020204030204" pitchFamily="34" charset="0"/>
              <a:cs typeface="Calibri Light" panose="020F0302020204030204" pitchFamily="34" charset="0"/>
            </a:endParaRPr>
          </a:p>
          <a:p>
            <a:pPr marL="300723" indent="-300723" algn="just">
              <a:lnSpc>
                <a:spcPct val="107000"/>
              </a:lnSpc>
              <a:spcBef>
                <a:spcPts val="526"/>
              </a:spcBef>
              <a:buAutoNum type="alphaLcParenR"/>
            </a:pPr>
            <a:r>
              <a:rPr lang="pt-BR" sz="2456" dirty="0">
                <a:solidFill>
                  <a:srgbClr val="000000"/>
                </a:solidFill>
                <a:ea typeface="Calibri" panose="020F0502020204030204" pitchFamily="34" charset="0"/>
                <a:cs typeface="Calibri Light" panose="020F0302020204030204" pitchFamily="34" charset="0"/>
              </a:rPr>
              <a:t> Fortalecimento da rede de atenção a saúde;</a:t>
            </a:r>
          </a:p>
          <a:p>
            <a:pPr marL="300723" indent="-300723" algn="just">
              <a:lnSpc>
                <a:spcPct val="107000"/>
              </a:lnSpc>
              <a:spcBef>
                <a:spcPts val="526"/>
              </a:spcBef>
              <a:buAutoNum type="alphaLcParenR"/>
            </a:pPr>
            <a:endParaRPr lang="pt-BR" sz="2456" dirty="0">
              <a:solidFill>
                <a:srgbClr val="000000"/>
              </a:solidFill>
              <a:ea typeface="Calibri" panose="020F0502020204030204" pitchFamily="34" charset="0"/>
              <a:cs typeface="Calibri Light" panose="020F0302020204030204" pitchFamily="34" charset="0"/>
            </a:endParaRPr>
          </a:p>
          <a:p>
            <a:pPr marL="300723" indent="-300723" algn="just">
              <a:lnSpc>
                <a:spcPct val="107000"/>
              </a:lnSpc>
              <a:spcBef>
                <a:spcPts val="526"/>
              </a:spcBef>
              <a:buAutoNum type="alphaLcParenR"/>
            </a:pPr>
            <a:r>
              <a:rPr lang="pt-BR" sz="2456" dirty="0">
                <a:solidFill>
                  <a:srgbClr val="000000"/>
                </a:solidFill>
                <a:ea typeface="Calibri" panose="020F0502020204030204" pitchFamily="34" charset="0"/>
                <a:cs typeface="Calibri Light" panose="020F0302020204030204" pitchFamily="34" charset="0"/>
              </a:rPr>
              <a:t> Busca de definição das responsabilidades pela manutenção do sistema de saúde, entre União, Estado e Municípios. </a:t>
            </a:r>
            <a:endParaRPr lang="pt-BR" sz="2456" dirty="0">
              <a:ea typeface="Calibri" panose="020F0502020204030204" pitchFamily="34" charset="0"/>
              <a:cs typeface="Times New Roman" panose="02020603050405020304" pitchFamily="18" charset="0"/>
            </a:endParaRPr>
          </a:p>
        </p:txBody>
      </p:sp>
      <p:pic>
        <p:nvPicPr>
          <p:cNvPr id="33796" name="Picture 4" descr="Resultado de imagem para figuras sus"/>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flipH="1">
            <a:off x="7858837" y="2041182"/>
            <a:ext cx="2731328" cy="222148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tângulo 1"/>
          <p:cNvSpPr/>
          <p:nvPr/>
        </p:nvSpPr>
        <p:spPr>
          <a:xfrm>
            <a:off x="704669" y="1440361"/>
            <a:ext cx="8485684" cy="612155"/>
          </a:xfrm>
          <a:prstGeom prst="rect">
            <a:avLst/>
          </a:prstGeom>
        </p:spPr>
        <p:txBody>
          <a:bodyPr wrap="square">
            <a:spAutoFit/>
          </a:bodyPr>
          <a:lstStyle/>
          <a:p>
            <a:pPr algn="just">
              <a:lnSpc>
                <a:spcPct val="107000"/>
              </a:lnSpc>
              <a:spcBef>
                <a:spcPts val="526"/>
              </a:spcBef>
            </a:pPr>
            <a:r>
              <a:rPr lang="pt-BR" sz="3157" b="1" dirty="0">
                <a:solidFill>
                  <a:srgbClr val="C00000"/>
                </a:solidFill>
                <a:ea typeface="Calibri" panose="020F0502020204030204" pitchFamily="34" charset="0"/>
                <a:cs typeface="Calibri Light" panose="020F0302020204030204" pitchFamily="34" charset="0"/>
              </a:rPr>
              <a:t>Soluções em andamento ou previstas: </a:t>
            </a:r>
          </a:p>
        </p:txBody>
      </p:sp>
    </p:spTree>
    <p:extLst>
      <p:ext uri="{BB962C8B-B14F-4D97-AF65-F5344CB8AC3E}">
        <p14:creationId xmlns="" xmlns:p14="http://schemas.microsoft.com/office/powerpoint/2010/main" val="330762533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8" name="CustomShape 1"/>
          <p:cNvSpPr/>
          <p:nvPr/>
        </p:nvSpPr>
        <p:spPr>
          <a:xfrm>
            <a:off x="161280" y="1331640"/>
            <a:ext cx="10374480" cy="620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spcBef>
                <a:spcPts val="2401"/>
              </a:spcBef>
            </a:pPr>
            <a:r>
              <a:rPr lang="pt-BR" sz="4800" b="1" strike="noStrike" spc="-1" dirty="0">
                <a:solidFill>
                  <a:srgbClr val="262699"/>
                </a:solidFill>
                <a:uFill>
                  <a:solidFill>
                    <a:srgbClr val="FFFFFF"/>
                  </a:solidFill>
                </a:uFill>
                <a:latin typeface="Arial"/>
                <a:ea typeface="Microsoft YaHei"/>
              </a:rPr>
              <a:t>Muito Obrigado!</a:t>
            </a:r>
            <a:endParaRPr lang="pt-BR" sz="1800" b="0" strike="noStrike" spc="-1" dirty="0">
              <a:solidFill>
                <a:srgbClr val="000000"/>
              </a:solidFill>
              <a:uFill>
                <a:solidFill>
                  <a:srgbClr val="FFFFFF"/>
                </a:solidFill>
              </a:uFill>
              <a:latin typeface="Arial"/>
            </a:endParaRPr>
          </a:p>
          <a:p>
            <a:pPr algn="ctr">
              <a:lnSpc>
                <a:spcPct val="100000"/>
              </a:lnSpc>
              <a:spcBef>
                <a:spcPts val="2401"/>
              </a:spcBef>
            </a:pPr>
            <a:endParaRPr lang="pt-BR" sz="1800" b="0" strike="noStrike" spc="-1" dirty="0" smtClean="0">
              <a:solidFill>
                <a:srgbClr val="000000"/>
              </a:solidFill>
              <a:uFill>
                <a:solidFill>
                  <a:srgbClr val="FFFFFF"/>
                </a:solidFill>
              </a:uFill>
              <a:latin typeface="Arial"/>
            </a:endParaRPr>
          </a:p>
          <a:p>
            <a:pPr algn="ctr">
              <a:lnSpc>
                <a:spcPct val="100000"/>
              </a:lnSpc>
              <a:spcBef>
                <a:spcPts val="2401"/>
              </a:spcBef>
            </a:pPr>
            <a:endParaRPr lang="pt-BR" sz="1800" b="0" strike="noStrike" spc="-1" dirty="0">
              <a:solidFill>
                <a:srgbClr val="000000"/>
              </a:solidFill>
              <a:uFill>
                <a:solidFill>
                  <a:srgbClr val="FFFFFF"/>
                </a:solidFill>
              </a:uFill>
              <a:latin typeface="Arial"/>
            </a:endParaRPr>
          </a:p>
          <a:p>
            <a:pPr algn="ctr">
              <a:lnSpc>
                <a:spcPct val="100000"/>
              </a:lnSpc>
              <a:spcBef>
                <a:spcPts val="2401"/>
              </a:spcBef>
            </a:pPr>
            <a:r>
              <a:rPr lang="pt-BR" sz="4800" b="1" strike="noStrike" spc="-1" dirty="0" err="1" smtClean="0">
                <a:solidFill>
                  <a:srgbClr val="000000"/>
                </a:solidFill>
                <a:uFill>
                  <a:solidFill>
                    <a:srgbClr val="FFFFFF"/>
                  </a:solidFill>
                </a:uFill>
                <a:latin typeface="Utsaah"/>
                <a:ea typeface="Microsoft YaHei"/>
              </a:rPr>
              <a:t>Acélio</a:t>
            </a:r>
            <a:r>
              <a:rPr lang="pt-BR" sz="4800" b="1" strike="noStrike" spc="-1" dirty="0" smtClean="0">
                <a:solidFill>
                  <a:srgbClr val="000000"/>
                </a:solidFill>
                <a:uFill>
                  <a:solidFill>
                    <a:srgbClr val="FFFFFF"/>
                  </a:solidFill>
                </a:uFill>
                <a:latin typeface="Utsaah"/>
                <a:ea typeface="Microsoft YaHei"/>
              </a:rPr>
              <a:t> Casagrande</a:t>
            </a:r>
          </a:p>
          <a:p>
            <a:pPr algn="ctr">
              <a:lnSpc>
                <a:spcPct val="100000"/>
              </a:lnSpc>
              <a:spcBef>
                <a:spcPts val="2401"/>
              </a:spcBef>
            </a:pPr>
            <a:r>
              <a:rPr lang="pt-BR" sz="4800" b="1" strike="noStrike" spc="-1" dirty="0" smtClean="0">
                <a:solidFill>
                  <a:srgbClr val="000000"/>
                </a:solidFill>
                <a:uFill>
                  <a:solidFill>
                    <a:srgbClr val="FFFFFF"/>
                  </a:solidFill>
                </a:uFill>
                <a:latin typeface="Utsaah"/>
                <a:ea typeface="Microsoft YaHei"/>
              </a:rPr>
              <a:t> </a:t>
            </a:r>
            <a:r>
              <a:rPr lang="pt-BR" sz="4800" b="1" strike="noStrike" spc="-1" dirty="0">
                <a:solidFill>
                  <a:srgbClr val="000000"/>
                </a:solidFill>
                <a:uFill>
                  <a:solidFill>
                    <a:srgbClr val="FFFFFF"/>
                  </a:solidFill>
                </a:uFill>
                <a:latin typeface="Utsaah"/>
                <a:ea typeface="Microsoft YaHei"/>
              </a:rPr>
              <a:t>Secretário de Estado da Saúde</a:t>
            </a:r>
            <a:endParaRPr lang="pt-BR" sz="1800" b="0" strike="noStrike" spc="-1" dirty="0">
              <a:solidFill>
                <a:srgbClr val="000000"/>
              </a:solidFill>
              <a:uFill>
                <a:solidFill>
                  <a:srgbClr val="FFFFFF"/>
                </a:solidFill>
              </a:uFill>
              <a:latin typeface="Arial"/>
            </a:endParaRPr>
          </a:p>
          <a:p>
            <a:pPr algn="ctr">
              <a:lnSpc>
                <a:spcPct val="100000"/>
              </a:lnSpc>
              <a:spcBef>
                <a:spcPts val="1321"/>
              </a:spcBef>
            </a:pPr>
            <a:endParaRPr lang="pt-BR" sz="1800" b="0" strike="noStrike" spc="-1" dirty="0">
              <a:solidFill>
                <a:srgbClr val="000000"/>
              </a:solidFill>
              <a:uFill>
                <a:solidFill>
                  <a:srgbClr val="FFFFFF"/>
                </a:solidFill>
              </a:uFill>
              <a:latin typeface="Arial"/>
            </a:endParaRPr>
          </a:p>
          <a:p>
            <a:pPr algn="ctr">
              <a:lnSpc>
                <a:spcPct val="100000"/>
              </a:lnSpc>
              <a:spcBef>
                <a:spcPts val="1321"/>
              </a:spcBef>
            </a:pPr>
            <a:endParaRPr lang="pt-BR" sz="1800" b="0" strike="noStrike" spc="-1" dirty="0">
              <a:solidFill>
                <a:srgbClr val="000000"/>
              </a:solidFill>
              <a:uFill>
                <a:solidFill>
                  <a:srgbClr val="FFFFFF"/>
                </a:solidFill>
              </a:uFill>
              <a:latin typeface="Arial"/>
            </a:endParaRPr>
          </a:p>
          <a:p>
            <a:pPr algn="ctr">
              <a:lnSpc>
                <a:spcPct val="100000"/>
              </a:lnSpc>
              <a:spcBef>
                <a:spcPts val="1321"/>
              </a:spcBef>
            </a:pPr>
            <a:endParaRPr lang="pt-BR" sz="1800" b="0" strike="noStrike" spc="-1" dirty="0">
              <a:solidFill>
                <a:srgbClr val="000000"/>
              </a:solidFill>
              <a:uFill>
                <a:solidFill>
                  <a:srgbClr val="FFFFFF"/>
                </a:solidFill>
              </a:uFill>
              <a:latin typeface="Arial"/>
            </a:endParaRPr>
          </a:p>
          <a:p>
            <a:pPr algn="ctr">
              <a:lnSpc>
                <a:spcPct val="100000"/>
              </a:lnSpc>
              <a:spcBef>
                <a:spcPts val="1321"/>
              </a:spcBef>
            </a:pPr>
            <a:endParaRPr lang="pt-BR" sz="1800" b="0" strike="noStrike" spc="-1" dirty="0">
              <a:solidFill>
                <a:srgbClr val="000000"/>
              </a:solidFill>
              <a:uFill>
                <a:solidFill>
                  <a:srgbClr val="FFFFFF"/>
                </a:solidFill>
              </a:uFill>
              <a:latin typeface="Arial"/>
            </a:endParaRPr>
          </a:p>
        </p:txBody>
      </p:sp>
    </p:spTree>
    <p:extLst>
      <p:ext uri="{BB962C8B-B14F-4D97-AF65-F5344CB8AC3E}">
        <p14:creationId xmlns="" xmlns:p14="http://schemas.microsoft.com/office/powerpoint/2010/main" val="408765566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5" name="Table 2"/>
          <p:cNvGraphicFramePr/>
          <p:nvPr>
            <p:extLst>
              <p:ext uri="{D42A27DB-BD31-4B8C-83A1-F6EECF244321}">
                <p14:modId xmlns="" xmlns:p14="http://schemas.microsoft.com/office/powerpoint/2010/main" val="4236034654"/>
              </p:ext>
            </p:extLst>
          </p:nvPr>
        </p:nvGraphicFramePr>
        <p:xfrm>
          <a:off x="273960" y="2072160"/>
          <a:ext cx="9994680" cy="4040324"/>
        </p:xfrm>
        <a:graphic>
          <a:graphicData uri="http://schemas.openxmlformats.org/drawingml/2006/table">
            <a:tbl>
              <a:tblPr/>
              <a:tblGrid>
                <a:gridCol w="5283000"/>
                <a:gridCol w="4711680"/>
              </a:tblGrid>
              <a:tr h="1373760">
                <a:tc gridSpan="2">
                  <a:txBody>
                    <a:bodyPr/>
                    <a:lstStyle/>
                    <a:p>
                      <a:pPr algn="ctr">
                        <a:lnSpc>
                          <a:spcPct val="66000"/>
                        </a:lnSpc>
                      </a:pPr>
                      <a:r>
                        <a:rPr lang="pt-BR" sz="2800" b="0" strike="noStrike" spc="-1" dirty="0">
                          <a:solidFill>
                            <a:srgbClr val="000000"/>
                          </a:solidFill>
                          <a:uFill>
                            <a:solidFill>
                              <a:srgbClr val="FFFFFF"/>
                            </a:solidFill>
                          </a:uFill>
                          <a:latin typeface="Arial"/>
                          <a:ea typeface="Microsoft YaHei"/>
                        </a:rPr>
                        <a:t> </a:t>
                      </a:r>
                      <a:endParaRPr lang="pt-BR" sz="1800" b="0" strike="noStrike" spc="-1" dirty="0">
                        <a:solidFill>
                          <a:srgbClr val="000000"/>
                        </a:solidFill>
                        <a:uFill>
                          <a:solidFill>
                            <a:srgbClr val="FFFFFF"/>
                          </a:solidFill>
                        </a:uFill>
                        <a:latin typeface="Arial"/>
                      </a:endParaRPr>
                    </a:p>
                    <a:p>
                      <a:pPr algn="ctr">
                        <a:lnSpc>
                          <a:spcPct val="66000"/>
                        </a:lnSpc>
                      </a:pPr>
                      <a:r>
                        <a:rPr lang="pt-BR" sz="2200" b="1" strike="noStrike" spc="-1" dirty="0">
                          <a:solidFill>
                            <a:srgbClr val="FF0000"/>
                          </a:solidFill>
                          <a:uFill>
                            <a:solidFill>
                              <a:srgbClr val="FFFFFF"/>
                            </a:solidFill>
                          </a:uFill>
                          <a:latin typeface="Arial"/>
                          <a:ea typeface="Microsoft YaHei"/>
                        </a:rPr>
                        <a:t>RECEITAS ADICIONAIS </a:t>
                      </a:r>
                      <a:r>
                        <a:rPr lang="pt-BR" sz="2200" b="1" strike="noStrike" spc="-1" dirty="0">
                          <a:solidFill>
                            <a:srgbClr val="000000"/>
                          </a:solidFill>
                          <a:uFill>
                            <a:solidFill>
                              <a:srgbClr val="FFFFFF"/>
                            </a:solidFill>
                          </a:uFill>
                          <a:latin typeface="Arial"/>
                          <a:ea typeface="Microsoft YaHei"/>
                        </a:rPr>
                        <a:t>PARA FINANCIAMENTO </a:t>
                      </a:r>
                      <a:endParaRPr lang="pt-BR" sz="1800" b="0" strike="noStrike" spc="-1" dirty="0">
                        <a:solidFill>
                          <a:srgbClr val="000000"/>
                        </a:solidFill>
                        <a:uFill>
                          <a:solidFill>
                            <a:srgbClr val="FFFFFF"/>
                          </a:solidFill>
                        </a:uFill>
                        <a:latin typeface="Arial"/>
                      </a:endParaRPr>
                    </a:p>
                    <a:p>
                      <a:pPr algn="ctr">
                        <a:lnSpc>
                          <a:spcPct val="66000"/>
                        </a:lnSpc>
                      </a:pPr>
                      <a:endParaRPr lang="pt-BR" sz="1800" b="0" strike="noStrike" spc="-1" dirty="0">
                        <a:solidFill>
                          <a:srgbClr val="000000"/>
                        </a:solidFill>
                        <a:uFill>
                          <a:solidFill>
                            <a:srgbClr val="FFFFFF"/>
                          </a:solidFill>
                        </a:uFill>
                        <a:latin typeface="Arial"/>
                      </a:endParaRPr>
                    </a:p>
                    <a:p>
                      <a:pPr algn="ctr">
                        <a:lnSpc>
                          <a:spcPct val="66000"/>
                        </a:lnSpc>
                      </a:pPr>
                      <a:r>
                        <a:rPr lang="pt-BR" sz="2200" b="1" strike="noStrike" spc="-1" dirty="0">
                          <a:solidFill>
                            <a:srgbClr val="000000"/>
                          </a:solidFill>
                          <a:uFill>
                            <a:solidFill>
                              <a:srgbClr val="FFFFFF"/>
                            </a:solidFill>
                          </a:uFill>
                          <a:latin typeface="Arial"/>
                          <a:ea typeface="Microsoft YaHei"/>
                        </a:rPr>
                        <a:t>DA SAÚDE (</a:t>
                      </a:r>
                      <a:r>
                        <a:rPr lang="pt-BR" sz="1800" b="1" strike="noStrike" spc="-1" dirty="0">
                          <a:solidFill>
                            <a:srgbClr val="000000"/>
                          </a:solidFill>
                          <a:uFill>
                            <a:solidFill>
                              <a:srgbClr val="FFFFFF"/>
                            </a:solidFill>
                          </a:uFill>
                          <a:latin typeface="Arial"/>
                          <a:ea typeface="Microsoft YaHei"/>
                        </a:rPr>
                        <a:t>223</a:t>
                      </a:r>
                      <a:r>
                        <a:rPr lang="pt-BR" sz="2200" b="1" strike="noStrike" spc="-1" dirty="0">
                          <a:solidFill>
                            <a:srgbClr val="000000"/>
                          </a:solidFill>
                          <a:uFill>
                            <a:solidFill>
                              <a:srgbClr val="FFFFFF"/>
                            </a:solidFill>
                          </a:uFill>
                          <a:latin typeface="Arial"/>
                          <a:ea typeface="Microsoft YaHei"/>
                        </a:rPr>
                        <a:t> e </a:t>
                      </a:r>
                      <a:r>
                        <a:rPr lang="pt-BR" sz="1800" b="1" strike="noStrike" spc="-1" dirty="0">
                          <a:solidFill>
                            <a:srgbClr val="000000"/>
                          </a:solidFill>
                          <a:uFill>
                            <a:solidFill>
                              <a:srgbClr val="FFFFFF"/>
                            </a:solidFill>
                          </a:uFill>
                          <a:latin typeface="Arial"/>
                          <a:ea typeface="Microsoft YaHei"/>
                        </a:rPr>
                        <a:t>Outras Fontes</a:t>
                      </a:r>
                      <a:r>
                        <a:rPr lang="pt-BR" sz="2200" b="1" strike="noStrike" spc="-1" dirty="0">
                          <a:solidFill>
                            <a:srgbClr val="000000"/>
                          </a:solidFill>
                          <a:uFill>
                            <a:solidFill>
                              <a:srgbClr val="FFFFFF"/>
                            </a:solidFill>
                          </a:uFill>
                          <a:latin typeface="Arial"/>
                          <a:ea typeface="Microsoft YaHei"/>
                        </a:rPr>
                        <a:t>)</a:t>
                      </a:r>
                      <a:endParaRPr lang="pt-BR" sz="1800" b="0" strike="noStrike" spc="-1" dirty="0">
                        <a:solidFill>
                          <a:srgbClr val="000000"/>
                        </a:solidFill>
                        <a:uFill>
                          <a:solidFill>
                            <a:srgbClr val="FFFFFF"/>
                          </a:solidFill>
                        </a:uFill>
                        <a:latin typeface="Arial"/>
                      </a:endParaRPr>
                    </a:p>
                  </a:txBody>
                  <a:tcPr marL="9000" marR="9000">
                    <a:lnL w="720">
                      <a:solidFill>
                        <a:srgbClr val="000000"/>
                      </a:solidFill>
                    </a:lnL>
                    <a:lnR w="720">
                      <a:solidFill>
                        <a:srgbClr val="000000"/>
                      </a:solidFill>
                    </a:lnR>
                    <a:lnT w="720">
                      <a:solidFill>
                        <a:srgbClr val="000000"/>
                      </a:solidFill>
                    </a:lnT>
                    <a:lnB w="720">
                      <a:solidFill>
                        <a:srgbClr val="000000"/>
                      </a:solidFill>
                    </a:lnB>
                    <a:solidFill>
                      <a:srgbClr val="E4F0C3"/>
                    </a:solidFill>
                  </a:tcPr>
                </a:tc>
                <a:tc hMerge="1">
                  <a:txBody>
                    <a:bodyPr/>
                    <a:lstStyle/>
                    <a:p>
                      <a:endParaRPr lang="pt-BR"/>
                    </a:p>
                  </a:txBody>
                  <a:tcPr>
                    <a:solidFill>
                      <a:srgbClr val="729FCF"/>
                    </a:solidFill>
                  </a:tcPr>
                </a:tc>
              </a:tr>
              <a:tr h="725760">
                <a:tc gridSpan="2">
                  <a:txBody>
                    <a:bodyPr/>
                    <a:lstStyle/>
                    <a:p>
                      <a:endParaRPr lang="pt-BR" dirty="0"/>
                    </a:p>
                  </a:txBody>
                  <a:tcPr marL="9000" marR="9000">
                    <a:lnL w="12240">
                      <a:solidFill>
                        <a:srgbClr val="000000"/>
                      </a:solidFill>
                    </a:lnL>
                    <a:lnR w="12240">
                      <a:solidFill>
                        <a:srgbClr val="000000"/>
                      </a:solidFill>
                    </a:lnR>
                    <a:lnT w="720">
                      <a:solidFill>
                        <a:srgbClr val="000000"/>
                      </a:solidFill>
                    </a:lnT>
                    <a:lnB w="12240">
                      <a:solidFill>
                        <a:srgbClr val="000000"/>
                      </a:solidFill>
                    </a:lnB>
                    <a:noFill/>
                  </a:tcPr>
                </a:tc>
                <a:tc hMerge="1">
                  <a:txBody>
                    <a:bodyPr/>
                    <a:lstStyle/>
                    <a:p>
                      <a:endParaRPr lang="pt-BR"/>
                    </a:p>
                  </a:txBody>
                  <a:tcPr>
                    <a:solidFill>
                      <a:srgbClr val="729FCF"/>
                    </a:solidFill>
                  </a:tcPr>
                </a:tc>
              </a:tr>
              <a:tr h="837000">
                <a:tc>
                  <a:txBody>
                    <a:bodyPr/>
                    <a:lstStyle/>
                    <a:p>
                      <a:pPr>
                        <a:lnSpc>
                          <a:spcPct val="100000"/>
                        </a:lnSpc>
                      </a:pPr>
                      <a:r>
                        <a:rPr lang="pt-BR" sz="2000" b="1" strike="noStrike" spc="-1">
                          <a:solidFill>
                            <a:srgbClr val="000000"/>
                          </a:solidFill>
                          <a:uFill>
                            <a:solidFill>
                              <a:srgbClr val="FFFFFF"/>
                            </a:solidFill>
                          </a:uFill>
                          <a:latin typeface="Arial"/>
                          <a:ea typeface="Microsoft YaHei"/>
                        </a:rPr>
                        <a:t>            PREVISÃO ATUALIZADA </a:t>
                      </a:r>
                      <a:endParaRPr lang="pt-BR" sz="1800" b="0" strike="noStrike" spc="-1">
                        <a:solidFill>
                          <a:srgbClr val="000000"/>
                        </a:solidFill>
                        <a:uFill>
                          <a:solidFill>
                            <a:srgbClr val="FFFFFF"/>
                          </a:solidFill>
                        </a:uFill>
                        <a:latin typeface="Arial"/>
                      </a:endParaRPr>
                    </a:p>
                    <a:p>
                      <a:pPr algn="ctr">
                        <a:lnSpc>
                          <a:spcPct val="66000"/>
                        </a:lnSpc>
                      </a:pPr>
                      <a:endParaRPr lang="pt-BR" sz="1800" b="0" strike="noStrike" spc="-1">
                        <a:solidFill>
                          <a:srgbClr val="000000"/>
                        </a:solidFill>
                        <a:uFill>
                          <a:solidFill>
                            <a:srgbClr val="FFFFFF"/>
                          </a:solidFill>
                        </a:uFill>
                        <a:latin typeface="Arial"/>
                      </a:endParaRPr>
                    </a:p>
                    <a:p>
                      <a:pPr algn="ctr">
                        <a:lnSpc>
                          <a:spcPct val="66000"/>
                        </a:lnSpc>
                      </a:pPr>
                      <a:r>
                        <a:rPr lang="pt-BR" sz="2000" b="1" strike="noStrike" spc="-1">
                          <a:solidFill>
                            <a:srgbClr val="000000"/>
                          </a:solidFill>
                          <a:uFill>
                            <a:solidFill>
                              <a:srgbClr val="FFFFFF"/>
                            </a:solidFill>
                          </a:uFill>
                          <a:latin typeface="Arial"/>
                          <a:ea typeface="Microsoft YaHei"/>
                        </a:rPr>
                        <a:t>(Ano) </a:t>
                      </a:r>
                      <a:endParaRPr lang="pt-BR" sz="1800" b="0" strike="noStrike" spc="-1">
                        <a:solidFill>
                          <a:srgbClr val="000000"/>
                        </a:solidFill>
                        <a:uFill>
                          <a:solidFill>
                            <a:srgbClr val="FFFFFF"/>
                          </a:solidFill>
                        </a:uFill>
                        <a:latin typeface="Arial"/>
                      </a:endParaRPr>
                    </a:p>
                    <a:p>
                      <a:pPr algn="ctr">
                        <a:lnSpc>
                          <a:spcPct val="66000"/>
                        </a:lnSpc>
                      </a:pPr>
                      <a:endParaRPr lang="pt-BR" sz="1800" b="0" strike="noStrike" spc="-1">
                        <a:solidFill>
                          <a:srgbClr val="000000"/>
                        </a:solidFill>
                        <a:uFill>
                          <a:solidFill>
                            <a:srgbClr val="FFFFFF"/>
                          </a:solidFill>
                        </a:uFill>
                        <a:latin typeface="Arial"/>
                      </a:endParaRPr>
                    </a:p>
                    <a:p>
                      <a:pPr algn="ctr">
                        <a:lnSpc>
                          <a:spcPct val="66000"/>
                        </a:lnSpc>
                      </a:pPr>
                      <a:endParaRPr lang="pt-BR" sz="1800" b="0" strike="noStrike" spc="-1">
                        <a:solidFill>
                          <a:srgbClr val="000000"/>
                        </a:solidFill>
                        <a:uFill>
                          <a:solidFill>
                            <a:srgbClr val="FFFFFF"/>
                          </a:solidFill>
                        </a:uFill>
                        <a:latin typeface="Arial"/>
                      </a:endParaRPr>
                    </a:p>
                  </a:txBody>
                  <a:tcPr marL="10800" marR="10800">
                    <a:lnL w="720">
                      <a:solidFill>
                        <a:srgbClr val="000000"/>
                      </a:solidFill>
                    </a:lnL>
                    <a:lnR w="720">
                      <a:solidFill>
                        <a:srgbClr val="000000"/>
                      </a:solidFill>
                    </a:lnR>
                    <a:lnT w="12240">
                      <a:solidFill>
                        <a:srgbClr val="000000"/>
                      </a:solidFill>
                    </a:lnT>
                    <a:lnB w="12240">
                      <a:solidFill>
                        <a:srgbClr val="000000"/>
                      </a:solidFill>
                    </a:lnB>
                    <a:solidFill>
                      <a:srgbClr val="D9D9D9"/>
                    </a:solidFill>
                  </a:tcPr>
                </a:tc>
                <a:tc>
                  <a:txBody>
                    <a:bodyPr/>
                    <a:lstStyle/>
                    <a:p>
                      <a:pPr>
                        <a:lnSpc>
                          <a:spcPct val="100000"/>
                        </a:lnSpc>
                      </a:pPr>
                      <a:r>
                        <a:rPr lang="pt-BR" sz="2000" b="1" strike="noStrike" spc="-1">
                          <a:solidFill>
                            <a:srgbClr val="000000"/>
                          </a:solidFill>
                          <a:uFill>
                            <a:solidFill>
                              <a:srgbClr val="FFFFFF"/>
                            </a:solidFill>
                          </a:uFill>
                          <a:latin typeface="Arial"/>
                          <a:ea typeface="Microsoft YaHei"/>
                        </a:rPr>
                        <a:t>         RECEITAS REALIZADAS</a:t>
                      </a: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algn="ctr">
                        <a:lnSpc>
                          <a:spcPct val="66000"/>
                        </a:lnSpc>
                      </a:pPr>
                      <a:r>
                        <a:rPr lang="pt-BR" sz="2000" b="1" strike="noStrike" spc="-1">
                          <a:solidFill>
                            <a:srgbClr val="000000"/>
                          </a:solidFill>
                          <a:uFill>
                            <a:solidFill>
                              <a:srgbClr val="FFFFFF"/>
                            </a:solidFill>
                          </a:uFill>
                          <a:latin typeface="Arial"/>
                          <a:ea typeface="Microsoft YaHei"/>
                        </a:rPr>
                        <a:t>(Acumulado 1º, 2ºe 3º Quadrimestres)</a:t>
                      </a:r>
                      <a:endParaRPr lang="pt-BR" sz="1800" b="0" strike="noStrike" spc="-1">
                        <a:solidFill>
                          <a:srgbClr val="000000"/>
                        </a:solidFill>
                        <a:uFill>
                          <a:solidFill>
                            <a:srgbClr val="FFFFFF"/>
                          </a:solidFill>
                        </a:uFill>
                        <a:latin typeface="Arial"/>
                      </a:endParaRPr>
                    </a:p>
                  </a:txBody>
                  <a:tcPr marL="10800" marR="10800">
                    <a:lnL w="720">
                      <a:solidFill>
                        <a:srgbClr val="000000"/>
                      </a:solidFill>
                    </a:lnL>
                    <a:lnR w="720">
                      <a:solidFill>
                        <a:srgbClr val="000000"/>
                      </a:solidFill>
                    </a:lnR>
                    <a:lnT w="12240">
                      <a:solidFill>
                        <a:srgbClr val="000000"/>
                      </a:solidFill>
                    </a:lnT>
                    <a:lnB w="12240">
                      <a:solidFill>
                        <a:srgbClr val="000000"/>
                      </a:solidFill>
                    </a:lnB>
                    <a:solidFill>
                      <a:srgbClr val="D9D9D9"/>
                    </a:solidFill>
                  </a:tcPr>
                </a:tc>
              </a:tr>
              <a:tr h="800280">
                <a:tc>
                  <a:txBody>
                    <a:bodyPr/>
                    <a:lstStyle/>
                    <a:p>
                      <a:pPr algn="ctr">
                        <a:lnSpc>
                          <a:spcPct val="66000"/>
                        </a:lnSpc>
                      </a:pPr>
                      <a:endParaRPr lang="pt-BR" sz="1800" b="0" strike="noStrike" spc="-1" dirty="0">
                        <a:solidFill>
                          <a:srgbClr val="000000"/>
                        </a:solidFill>
                        <a:uFill>
                          <a:solidFill>
                            <a:srgbClr val="FFFFFF"/>
                          </a:solidFill>
                        </a:uFill>
                        <a:latin typeface="Arial"/>
                      </a:endParaRPr>
                    </a:p>
                    <a:p>
                      <a:pPr algn="ctr">
                        <a:lnSpc>
                          <a:spcPct val="66000"/>
                        </a:lnSpc>
                      </a:pPr>
                      <a:r>
                        <a:rPr lang="pt-BR" sz="2000" b="1" strike="noStrike" spc="-1" dirty="0">
                          <a:solidFill>
                            <a:srgbClr val="000000"/>
                          </a:solidFill>
                          <a:uFill>
                            <a:solidFill>
                              <a:srgbClr val="FFFFFF"/>
                            </a:solidFill>
                          </a:uFill>
                          <a:latin typeface="Arial"/>
                          <a:ea typeface="Microsoft YaHei"/>
                        </a:rPr>
                        <a:t>831.895.040,11</a:t>
                      </a:r>
                      <a:endParaRPr lang="pt-BR" sz="1800" b="0" strike="noStrike" spc="-1" dirty="0">
                        <a:solidFill>
                          <a:srgbClr val="000000"/>
                        </a:solidFill>
                        <a:uFill>
                          <a:solidFill>
                            <a:srgbClr val="FFFFFF"/>
                          </a:solidFill>
                        </a:uFill>
                        <a:latin typeface="Arial"/>
                      </a:endParaRPr>
                    </a:p>
                  </a:txBody>
                  <a:tcPr marL="10800" marR="10800" anchor="ctr">
                    <a:lnL w="720">
                      <a:solidFill>
                        <a:srgbClr val="000000"/>
                      </a:solidFill>
                    </a:lnL>
                    <a:lnR w="720">
                      <a:solidFill>
                        <a:srgbClr val="000000"/>
                      </a:solidFill>
                    </a:lnR>
                    <a:lnT w="12240">
                      <a:solidFill>
                        <a:srgbClr val="000000"/>
                      </a:solidFill>
                    </a:lnT>
                    <a:lnB w="720">
                      <a:solidFill>
                        <a:srgbClr val="000000"/>
                      </a:solidFill>
                    </a:lnB>
                    <a:solidFill>
                      <a:srgbClr val="F2F2F2"/>
                    </a:solidFill>
                  </a:tcPr>
                </a:tc>
                <a:tc>
                  <a:txBody>
                    <a:bodyPr/>
                    <a:lstStyle/>
                    <a:p>
                      <a:pPr algn="ctr">
                        <a:lnSpc>
                          <a:spcPct val="66000"/>
                        </a:lnSpc>
                      </a:pPr>
                      <a:endParaRPr lang="pt-BR" sz="1800" b="0" strike="noStrike" spc="-1" dirty="0" smtClean="0">
                        <a:solidFill>
                          <a:srgbClr val="000000"/>
                        </a:solidFill>
                        <a:uFill>
                          <a:solidFill>
                            <a:srgbClr val="FFFFFF"/>
                          </a:solidFill>
                        </a:uFill>
                        <a:latin typeface="Arial"/>
                      </a:endParaRPr>
                    </a:p>
                    <a:p>
                      <a:pPr algn="ctr">
                        <a:lnSpc>
                          <a:spcPct val="66000"/>
                        </a:lnSpc>
                      </a:pPr>
                      <a:r>
                        <a:rPr lang="pt-BR" sz="2000" b="1" strike="noStrike" spc="-1" dirty="0" smtClean="0">
                          <a:solidFill>
                            <a:srgbClr val="000000"/>
                          </a:solidFill>
                          <a:uFill>
                            <a:solidFill>
                              <a:srgbClr val="FFFFFF"/>
                            </a:solidFill>
                          </a:uFill>
                          <a:latin typeface="+mn-lt"/>
                          <a:ea typeface="Microsoft YaHei"/>
                        </a:rPr>
                        <a:t>569.347.915,74</a:t>
                      </a:r>
                    </a:p>
                  </a:txBody>
                  <a:tcPr marL="10800" marR="10800" anchor="ctr">
                    <a:lnL w="720">
                      <a:solidFill>
                        <a:srgbClr val="000000"/>
                      </a:solidFill>
                    </a:lnL>
                    <a:lnR w="720">
                      <a:solidFill>
                        <a:srgbClr val="000000"/>
                      </a:solidFill>
                    </a:lnR>
                    <a:lnT w="12240">
                      <a:solidFill>
                        <a:srgbClr val="000000"/>
                      </a:solidFill>
                    </a:lnT>
                    <a:lnB w="720">
                      <a:solidFill>
                        <a:srgbClr val="000000"/>
                      </a:solidFill>
                    </a:lnB>
                    <a:solidFill>
                      <a:srgbClr val="F2F2F2"/>
                    </a:solidFill>
                  </a:tcPr>
                </a:tc>
              </a:tr>
            </a:tbl>
          </a:graphicData>
        </a:graphic>
      </p:graphicFrame>
      <p:sp>
        <p:nvSpPr>
          <p:cNvPr id="956" name="CustomShape 3"/>
          <p:cNvSpPr/>
          <p:nvPr/>
        </p:nvSpPr>
        <p:spPr>
          <a:xfrm>
            <a:off x="273960" y="6423120"/>
            <a:ext cx="4712040" cy="5688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400" b="0" strike="noStrike" spc="-1">
                <a:solidFill>
                  <a:srgbClr val="000000"/>
                </a:solidFill>
                <a:uFill>
                  <a:solidFill>
                    <a:srgbClr val="FFFFFF"/>
                  </a:solidFill>
                </a:uFill>
                <a:latin typeface="Myriad CnSemibold"/>
                <a:ea typeface="Microsoft YaHei"/>
              </a:rPr>
              <a:t>FONTE:  ANEXO XII/SEF, DOE 28/092017 pg. 22..</a:t>
            </a:r>
            <a:endParaRPr lang="pt-BR" sz="1800" b="0" strike="noStrike" spc="-1">
              <a:solidFill>
                <a:srgbClr val="000000"/>
              </a:solidFill>
              <a:uFill>
                <a:solidFill>
                  <a:srgbClr val="FFFFFF"/>
                </a:solidFill>
              </a:uFill>
              <a:latin typeface="Arial"/>
            </a:endParaRPr>
          </a:p>
        </p:txBody>
      </p:sp>
      <p:sp>
        <p:nvSpPr>
          <p:cNvPr id="5" name="CustomShape 2"/>
          <p:cNvSpPr/>
          <p:nvPr/>
        </p:nvSpPr>
        <p:spPr>
          <a:xfrm>
            <a:off x="2065282" y="192240"/>
            <a:ext cx="7075837" cy="1479960"/>
          </a:xfrm>
          <a:prstGeom prst="rect">
            <a:avLst/>
          </a:prstGeom>
          <a:noFill/>
          <a:ln w="9360">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pt-BR" sz="2800" b="1" strike="noStrike" spc="-1" dirty="0">
                <a:solidFill>
                  <a:srgbClr val="000000"/>
                </a:solidFill>
                <a:uFill>
                  <a:solidFill>
                    <a:srgbClr val="FFFFFF"/>
                  </a:solidFill>
                </a:uFill>
                <a:latin typeface="Arial"/>
                <a:ea typeface="Microsoft YaHei"/>
              </a:rPr>
              <a:t>MONTANTE DE RECURSOS APLICADOS </a:t>
            </a:r>
            <a:endParaRPr lang="pt-BR" sz="1800" b="0" strike="noStrike" spc="-1" dirty="0">
              <a:solidFill>
                <a:srgbClr val="000000"/>
              </a:solidFill>
              <a:uFill>
                <a:solidFill>
                  <a:srgbClr val="FFFFFF"/>
                </a:solidFill>
              </a:uFill>
              <a:latin typeface="Arial"/>
            </a:endParaRPr>
          </a:p>
          <a:p>
            <a:pPr algn="ctr">
              <a:lnSpc>
                <a:spcPct val="100000"/>
              </a:lnSpc>
            </a:pPr>
            <a:r>
              <a:rPr lang="pt-BR" sz="2800" b="1" u="sng" strike="noStrike" spc="-1" dirty="0">
                <a:solidFill>
                  <a:srgbClr val="000000"/>
                </a:solidFill>
                <a:uFill>
                  <a:solidFill>
                    <a:srgbClr val="FFFFFF"/>
                  </a:solidFill>
                </a:uFill>
                <a:latin typeface="Arial"/>
                <a:ea typeface="Microsoft YaHei"/>
              </a:rPr>
              <a:t>ATÉ O PERÍODO</a:t>
            </a:r>
            <a:endParaRPr lang="pt-B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8" name="Table 2"/>
          <p:cNvGraphicFramePr/>
          <p:nvPr>
            <p:extLst>
              <p:ext uri="{D42A27DB-BD31-4B8C-83A1-F6EECF244321}">
                <p14:modId xmlns="" xmlns:p14="http://schemas.microsoft.com/office/powerpoint/2010/main" val="2683050473"/>
              </p:ext>
            </p:extLst>
          </p:nvPr>
        </p:nvGraphicFramePr>
        <p:xfrm>
          <a:off x="155160" y="1413724"/>
          <a:ext cx="10286640" cy="5033304"/>
        </p:xfrm>
        <a:graphic>
          <a:graphicData uri="http://schemas.openxmlformats.org/drawingml/2006/table">
            <a:tbl>
              <a:tblPr/>
              <a:tblGrid>
                <a:gridCol w="2505600"/>
                <a:gridCol w="1923120"/>
                <a:gridCol w="1928520"/>
                <a:gridCol w="2000160"/>
                <a:gridCol w="1929240"/>
              </a:tblGrid>
              <a:tr h="1353453">
                <a:tc gridSpan="5">
                  <a:txBody>
                    <a:bodyPr/>
                    <a:lstStyle/>
                    <a:p>
                      <a:pPr algn="ctr">
                        <a:lnSpc>
                          <a:spcPct val="66000"/>
                        </a:lnSpc>
                      </a:pPr>
                      <a:endParaRPr lang="pt-BR" sz="1800" b="0" strike="noStrike" spc="-1" dirty="0">
                        <a:solidFill>
                          <a:srgbClr val="000000"/>
                        </a:solidFill>
                        <a:uFill>
                          <a:solidFill>
                            <a:srgbClr val="FFFFFF"/>
                          </a:solidFill>
                        </a:uFill>
                        <a:latin typeface="Arial"/>
                      </a:endParaRPr>
                    </a:p>
                    <a:p>
                      <a:pPr algn="ctr">
                        <a:lnSpc>
                          <a:spcPct val="66000"/>
                        </a:lnSpc>
                      </a:pPr>
                      <a:r>
                        <a:rPr lang="pt-BR" sz="2000" b="1" strike="noStrike" spc="-1" dirty="0">
                          <a:solidFill>
                            <a:srgbClr val="000000"/>
                          </a:solidFill>
                          <a:uFill>
                            <a:solidFill>
                              <a:srgbClr val="FFFFFF"/>
                            </a:solidFill>
                          </a:uFill>
                          <a:latin typeface="Arial"/>
                          <a:ea typeface="Microsoft YaHei"/>
                        </a:rPr>
                        <a:t>DESPESAS COM SAÚDE - </a:t>
                      </a:r>
                      <a:r>
                        <a:rPr lang="pt-BR" sz="2000" b="1" strike="noStrike" spc="-1" dirty="0">
                          <a:solidFill>
                            <a:srgbClr val="C00000"/>
                          </a:solidFill>
                          <a:uFill>
                            <a:solidFill>
                              <a:srgbClr val="FFFFFF"/>
                            </a:solidFill>
                          </a:uFill>
                          <a:latin typeface="Arial"/>
                          <a:ea typeface="Microsoft YaHei"/>
                        </a:rPr>
                        <a:t>POR</a:t>
                      </a:r>
                      <a:r>
                        <a:rPr lang="pt-BR" sz="2000" b="1" strike="noStrike" spc="-1" dirty="0">
                          <a:solidFill>
                            <a:srgbClr val="000000"/>
                          </a:solidFill>
                          <a:uFill>
                            <a:solidFill>
                              <a:srgbClr val="FFFFFF"/>
                            </a:solidFill>
                          </a:uFill>
                          <a:latin typeface="Arial"/>
                          <a:ea typeface="Microsoft YaHei"/>
                        </a:rPr>
                        <a:t> </a:t>
                      </a:r>
                      <a:r>
                        <a:rPr lang="pt-BR" sz="2000" b="1" strike="noStrike" spc="-1" dirty="0">
                          <a:solidFill>
                            <a:srgbClr val="C00000"/>
                          </a:solidFill>
                          <a:uFill>
                            <a:solidFill>
                              <a:srgbClr val="FFFFFF"/>
                            </a:solidFill>
                          </a:uFill>
                          <a:latin typeface="Arial"/>
                          <a:ea typeface="Microsoft YaHei"/>
                        </a:rPr>
                        <a:t>GRUPO DE NATUREZA DA DESPESA</a:t>
                      </a:r>
                      <a:endParaRPr lang="pt-BR" sz="1800" b="0" strike="noStrike" spc="-1" dirty="0">
                        <a:solidFill>
                          <a:srgbClr val="000000"/>
                        </a:solidFill>
                        <a:uFill>
                          <a:solidFill>
                            <a:srgbClr val="FFFFFF"/>
                          </a:solidFill>
                        </a:uFill>
                        <a:latin typeface="Arial"/>
                      </a:endParaRPr>
                    </a:p>
                    <a:p>
                      <a:pPr algn="ctr">
                        <a:lnSpc>
                          <a:spcPct val="66000"/>
                        </a:lnSpc>
                      </a:pPr>
                      <a:endParaRPr lang="pt-BR" sz="1800" b="0" strike="noStrike" spc="-1" dirty="0">
                        <a:solidFill>
                          <a:srgbClr val="000000"/>
                        </a:solidFill>
                        <a:uFill>
                          <a:solidFill>
                            <a:srgbClr val="FFFFFF"/>
                          </a:solidFill>
                        </a:uFill>
                        <a:latin typeface="Arial"/>
                      </a:endParaRPr>
                    </a:p>
                    <a:p>
                      <a:pPr algn="ctr">
                        <a:lnSpc>
                          <a:spcPct val="66000"/>
                        </a:lnSpc>
                      </a:pPr>
                      <a:r>
                        <a:rPr lang="pt-BR" sz="2000" b="0" strike="noStrike" spc="-1" dirty="0">
                          <a:solidFill>
                            <a:srgbClr val="000000"/>
                          </a:solidFill>
                          <a:uFill>
                            <a:solidFill>
                              <a:srgbClr val="FFFFFF"/>
                            </a:solidFill>
                          </a:uFill>
                          <a:latin typeface="Arial"/>
                          <a:ea typeface="DejaVu Sans"/>
                        </a:rPr>
                        <a:t>Recursos todas as fontes</a:t>
                      </a:r>
                      <a:endParaRPr lang="pt-BR" sz="1800" b="0" strike="noStrike" spc="-1" dirty="0">
                        <a:solidFill>
                          <a:srgbClr val="000000"/>
                        </a:solidFill>
                        <a:uFill>
                          <a:solidFill>
                            <a:srgbClr val="FFFFFF"/>
                          </a:solidFill>
                        </a:uFill>
                        <a:latin typeface="Arial"/>
                      </a:endParaRPr>
                    </a:p>
                    <a:p>
                      <a:pPr algn="ctr">
                        <a:lnSpc>
                          <a:spcPct val="66000"/>
                        </a:lnSpc>
                      </a:pPr>
                      <a:endParaRPr lang="pt-BR" sz="1800" b="0" strike="noStrike" spc="-1" dirty="0">
                        <a:solidFill>
                          <a:srgbClr val="000000"/>
                        </a:solidFill>
                        <a:uFill>
                          <a:solidFill>
                            <a:srgbClr val="FFFFFF"/>
                          </a:solidFill>
                        </a:uFill>
                        <a:latin typeface="Arial"/>
                      </a:endParaRPr>
                    </a:p>
                    <a:p>
                      <a:pPr algn="ctr">
                        <a:lnSpc>
                          <a:spcPct val="66000"/>
                        </a:lnSpc>
                      </a:pPr>
                      <a:r>
                        <a:rPr lang="pt-BR" sz="2000" b="1" strike="noStrike" spc="-1" dirty="0">
                          <a:solidFill>
                            <a:srgbClr val="000000"/>
                          </a:solidFill>
                          <a:uFill>
                            <a:solidFill>
                              <a:srgbClr val="FFFFFF"/>
                            </a:solidFill>
                          </a:uFill>
                          <a:latin typeface="Arial"/>
                          <a:ea typeface="Microsoft YaHei"/>
                        </a:rPr>
                        <a:t>(Arrecadação Estadual e MS)</a:t>
                      </a:r>
                      <a:endParaRPr lang="pt-BR" sz="1800" b="0" strike="noStrike" spc="-1" dirty="0">
                        <a:solidFill>
                          <a:srgbClr val="000000"/>
                        </a:solidFill>
                        <a:uFill>
                          <a:solidFill>
                            <a:srgbClr val="FFFFFF"/>
                          </a:solidFill>
                        </a:uFill>
                        <a:latin typeface="Arial"/>
                      </a:endParaRPr>
                    </a:p>
                    <a:p>
                      <a:pPr algn="ctr">
                        <a:lnSpc>
                          <a:spcPct val="66000"/>
                        </a:lnSpc>
                      </a:pPr>
                      <a:endParaRPr lang="pt-BR" sz="1800" b="0" strike="noStrike" spc="-1" dirty="0">
                        <a:solidFill>
                          <a:srgbClr val="000000"/>
                        </a:solidFill>
                        <a:uFill>
                          <a:solidFill>
                            <a:srgbClr val="FFFFFF"/>
                          </a:solidFill>
                        </a:uFill>
                        <a:latin typeface="Arial"/>
                      </a:endParaRPr>
                    </a:p>
                  </a:txBody>
                  <a:tcPr marL="5760" marR="5760">
                    <a:lnL w="720">
                      <a:solidFill>
                        <a:srgbClr val="000000"/>
                      </a:solidFill>
                    </a:lnL>
                    <a:lnR w="720">
                      <a:solidFill>
                        <a:srgbClr val="000000"/>
                      </a:solidFill>
                    </a:lnR>
                    <a:lnT w="720">
                      <a:solidFill>
                        <a:srgbClr val="000000"/>
                      </a:solidFill>
                    </a:lnT>
                    <a:lnB w="720">
                      <a:solidFill>
                        <a:srgbClr val="000000"/>
                      </a:solidFill>
                    </a:lnB>
                    <a:solidFill>
                      <a:srgbClr val="E4F0C3"/>
                    </a:solidFill>
                  </a:tcPr>
                </a:tc>
                <a:tc hMerge="1">
                  <a:txBody>
                    <a:bodyPr/>
                    <a:lstStyle/>
                    <a:p>
                      <a:endParaRPr lang="pt-BR"/>
                    </a:p>
                  </a:txBody>
                  <a:tcPr>
                    <a:solidFill>
                      <a:srgbClr val="729FCF"/>
                    </a:solidFill>
                  </a:tcPr>
                </a:tc>
                <a:tc hMerge="1">
                  <a:txBody>
                    <a:bodyPr/>
                    <a:lstStyle/>
                    <a:p>
                      <a:endParaRPr lang="pt-BR"/>
                    </a:p>
                  </a:txBody>
                  <a:tcPr>
                    <a:solidFill>
                      <a:srgbClr val="729FCF"/>
                    </a:solidFill>
                  </a:tcPr>
                </a:tc>
                <a:tc hMerge="1">
                  <a:txBody>
                    <a:bodyPr/>
                    <a:lstStyle/>
                    <a:p>
                      <a:endParaRPr lang="pt-BR"/>
                    </a:p>
                  </a:txBody>
                  <a:tcPr>
                    <a:solidFill>
                      <a:srgbClr val="729FCF"/>
                    </a:solidFill>
                  </a:tcPr>
                </a:tc>
                <a:tc hMerge="1">
                  <a:txBody>
                    <a:bodyPr/>
                    <a:lstStyle/>
                    <a:p>
                      <a:endParaRPr lang="pt-BR"/>
                    </a:p>
                  </a:txBody>
                  <a:tcPr>
                    <a:solidFill>
                      <a:srgbClr val="729FCF"/>
                    </a:solidFill>
                  </a:tcPr>
                </a:tc>
              </a:tr>
              <a:tr h="347163">
                <a:tc gridSpan="5">
                  <a:txBody>
                    <a:bodyPr/>
                    <a:lstStyle/>
                    <a:p>
                      <a:endParaRPr lang="pt-BR" dirty="0"/>
                    </a:p>
                  </a:txBody>
                  <a:tcPr marL="7200" marR="7200">
                    <a:lnL w="12240">
                      <a:solidFill>
                        <a:srgbClr val="000000"/>
                      </a:solidFill>
                    </a:lnL>
                    <a:lnR w="12240" cap="flat" cmpd="sng" algn="ctr">
                      <a:solidFill>
                        <a:srgbClr val="000000"/>
                      </a:solidFill>
                      <a:prstDash val="solid"/>
                      <a:round/>
                      <a:headEnd type="none" w="med" len="med"/>
                      <a:tailEnd type="none" w="med" len="med"/>
                    </a:lnR>
                    <a:lnT w="720">
                      <a:solidFill>
                        <a:srgbClr val="000000"/>
                      </a:solidFill>
                    </a:lnT>
                    <a:lnB w="12240" cap="flat" cmpd="sng" algn="ctr">
                      <a:solidFill>
                        <a:srgbClr val="000000"/>
                      </a:solidFill>
                      <a:prstDash val="solid"/>
                      <a:round/>
                      <a:headEnd type="none" w="med" len="med"/>
                      <a:tailEnd type="none" w="med" len="med"/>
                    </a:lnB>
                    <a:noFill/>
                  </a:tcPr>
                </a:tc>
                <a:tc hMerge="1">
                  <a:txBody>
                    <a:bodyPr/>
                    <a:lstStyle/>
                    <a:p>
                      <a:endParaRPr lang="pt-BR"/>
                    </a:p>
                  </a:txBody>
                  <a:tcPr>
                    <a:solidFill>
                      <a:srgbClr val="729FCF"/>
                    </a:solidFill>
                  </a:tcPr>
                </a:tc>
                <a:tc hMerge="1">
                  <a:txBody>
                    <a:bodyPr/>
                    <a:lstStyle/>
                    <a:p>
                      <a:endParaRPr lang="pt-BR"/>
                    </a:p>
                  </a:txBody>
                  <a:tcPr>
                    <a:solidFill>
                      <a:srgbClr val="729FCF"/>
                    </a:solidFill>
                  </a:tcPr>
                </a:tc>
                <a:tc hMerge="1">
                  <a:txBody>
                    <a:bodyPr/>
                    <a:lstStyle/>
                    <a:p>
                      <a:endParaRPr lang="pt-BR"/>
                    </a:p>
                  </a:txBody>
                  <a:tcPr>
                    <a:solidFill>
                      <a:srgbClr val="729FCF"/>
                    </a:solidFill>
                  </a:tcPr>
                </a:tc>
                <a:tc hMerge="1">
                  <a:txBody>
                    <a:bodyPr/>
                    <a:lstStyle/>
                    <a:p>
                      <a:endParaRPr lang="pt-BR" dirty="0"/>
                    </a:p>
                  </a:txBody>
                  <a:tcPr marL="7200" marR="7200">
                    <a:lnL w="12240">
                      <a:solidFill>
                        <a:srgbClr val="000000"/>
                      </a:solidFill>
                    </a:lnL>
                    <a:lnR w="12240">
                      <a:solidFill>
                        <a:srgbClr val="000000"/>
                      </a:solidFill>
                    </a:lnR>
                    <a:lnT w="720">
                      <a:solidFill>
                        <a:srgbClr val="000000"/>
                      </a:solidFill>
                    </a:lnT>
                    <a:lnB w="12240">
                      <a:solidFill>
                        <a:srgbClr val="000000"/>
                      </a:solidFill>
                    </a:lnB>
                    <a:noFill/>
                  </a:tcPr>
                </a:tc>
              </a:tr>
              <a:tr h="867907">
                <a:tc>
                  <a:txBody>
                    <a:bodyPr/>
                    <a:lstStyle/>
                    <a:p>
                      <a:pPr algn="ctr">
                        <a:lnSpc>
                          <a:spcPct val="66000"/>
                        </a:lnSpc>
                      </a:pPr>
                      <a:r>
                        <a:rPr lang="pt-BR" sz="1600" b="0" strike="noStrike" spc="-1" dirty="0">
                          <a:solidFill>
                            <a:srgbClr val="000000"/>
                          </a:solidFill>
                          <a:uFill>
                            <a:solidFill>
                              <a:srgbClr val="FFFFFF"/>
                            </a:solidFill>
                          </a:uFill>
                          <a:latin typeface="Myriad CnSemibold"/>
                          <a:ea typeface="Microsoft YaHei"/>
                        </a:rPr>
                        <a:t> </a:t>
                      </a:r>
                      <a:endParaRPr lang="pt-BR" sz="1800" b="0" strike="noStrike" spc="-1" dirty="0">
                        <a:solidFill>
                          <a:srgbClr val="000000"/>
                        </a:solidFill>
                        <a:uFill>
                          <a:solidFill>
                            <a:srgbClr val="FFFFFF"/>
                          </a:solidFill>
                        </a:uFill>
                        <a:latin typeface="Arial"/>
                      </a:endParaRPr>
                    </a:p>
                  </a:txBody>
                  <a:tcPr marL="7200" marR="7200" anchor="ctr">
                    <a:lnL w="12240">
                      <a:solidFill>
                        <a:srgbClr val="000000"/>
                      </a:solidFill>
                    </a:lnL>
                    <a:lnR w="720">
                      <a:solidFill>
                        <a:srgbClr val="000000"/>
                      </a:solidFill>
                    </a:lnR>
                    <a:lnT w="12240">
                      <a:solidFill>
                        <a:srgbClr val="000000"/>
                      </a:solidFill>
                    </a:lnT>
                    <a:lnB w="12240">
                      <a:solidFill>
                        <a:srgbClr val="000000"/>
                      </a:solidFill>
                    </a:lnB>
                    <a:solidFill>
                      <a:srgbClr val="D9D9D9"/>
                    </a:solidFill>
                  </a:tcPr>
                </a:tc>
                <a:tc>
                  <a:txBody>
                    <a:bodyPr/>
                    <a:lstStyle/>
                    <a:p>
                      <a:pPr algn="ctr">
                        <a:lnSpc>
                          <a:spcPct val="100000"/>
                        </a:lnSpc>
                      </a:pPr>
                      <a:r>
                        <a:rPr lang="pt-BR" sz="1800" b="1" strike="noStrike" spc="-1" dirty="0">
                          <a:solidFill>
                            <a:srgbClr val="000000"/>
                          </a:solidFill>
                          <a:uFill>
                            <a:solidFill>
                              <a:srgbClr val="FFFFFF"/>
                            </a:solidFill>
                          </a:uFill>
                          <a:latin typeface="Arial"/>
                          <a:ea typeface="Microsoft YaHei"/>
                        </a:rPr>
                        <a:t>DOTAÇÃO </a:t>
                      </a:r>
                      <a:endParaRPr lang="pt-BR" sz="1800" b="0" strike="noStrike" spc="-1" dirty="0">
                        <a:solidFill>
                          <a:srgbClr val="000000"/>
                        </a:solidFill>
                        <a:uFill>
                          <a:solidFill>
                            <a:srgbClr val="FFFFFF"/>
                          </a:solidFill>
                        </a:uFill>
                        <a:latin typeface="Arial"/>
                      </a:endParaRPr>
                    </a:p>
                    <a:p>
                      <a:pPr algn="ctr">
                        <a:lnSpc>
                          <a:spcPct val="100000"/>
                        </a:lnSpc>
                      </a:pPr>
                      <a:r>
                        <a:rPr lang="pt-BR" sz="1800" b="1" strike="noStrike" spc="-1" dirty="0">
                          <a:solidFill>
                            <a:srgbClr val="000000"/>
                          </a:solidFill>
                          <a:uFill>
                            <a:solidFill>
                              <a:srgbClr val="FFFFFF"/>
                            </a:solidFill>
                          </a:uFill>
                          <a:latin typeface="Arial"/>
                          <a:ea typeface="Microsoft YaHei"/>
                        </a:rPr>
                        <a:t>(Ano)</a:t>
                      </a:r>
                      <a:endParaRPr lang="pt-BR" sz="1800" b="0" strike="noStrike" spc="-1" dirty="0">
                        <a:solidFill>
                          <a:srgbClr val="000000"/>
                        </a:solidFill>
                        <a:uFill>
                          <a:solidFill>
                            <a:srgbClr val="FFFFFF"/>
                          </a:solidFill>
                        </a:uFill>
                        <a:latin typeface="Arial"/>
                      </a:endParaRPr>
                    </a:p>
                  </a:txBody>
                  <a:tcPr marL="5760" marR="5760" anchor="ctr">
                    <a:lnL w="720">
                      <a:solidFill>
                        <a:srgbClr val="000000"/>
                      </a:solidFill>
                    </a:lnL>
                    <a:lnR w="720">
                      <a:solidFill>
                        <a:srgbClr val="000000"/>
                      </a:solidFill>
                    </a:lnR>
                    <a:lnT w="12240">
                      <a:solidFill>
                        <a:srgbClr val="000000"/>
                      </a:solidFill>
                    </a:lnT>
                    <a:lnB w="1224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r>
                        <a:rPr lang="pt-BR" sz="1800" b="1" strike="noStrike" spc="-1" dirty="0">
                          <a:solidFill>
                            <a:srgbClr val="000000"/>
                          </a:solidFill>
                          <a:uFill>
                            <a:solidFill>
                              <a:srgbClr val="FFFFFF"/>
                            </a:solidFill>
                          </a:uFill>
                          <a:latin typeface="Arial"/>
                          <a:ea typeface="Microsoft YaHei"/>
                        </a:rPr>
                        <a:t>DESPESAS EMPENHADAS (Acumulado)</a:t>
                      </a:r>
                      <a:endParaRPr lang="pt-BR" sz="1800" b="0" strike="noStrike" spc="-1" dirty="0">
                        <a:solidFill>
                          <a:srgbClr val="000000"/>
                        </a:solidFill>
                        <a:uFill>
                          <a:solidFill>
                            <a:srgbClr val="FFFFFF"/>
                          </a:solidFill>
                        </a:uFill>
                        <a:latin typeface="Arial"/>
                      </a:endParaRPr>
                    </a:p>
                  </a:txBody>
                  <a:tcPr marL="5760" marR="5760" anchor="ctr">
                    <a:lnL w="720">
                      <a:solidFill>
                        <a:srgbClr val="000000"/>
                      </a:solidFill>
                    </a:lnL>
                    <a:lnR w="720">
                      <a:solidFill>
                        <a:srgbClr val="000000"/>
                      </a:solidFill>
                    </a:lnR>
                    <a:lnT w="12240">
                      <a:solidFill>
                        <a:srgbClr val="000000"/>
                      </a:solidFill>
                    </a:lnT>
                    <a:lnB w="1224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r>
                        <a:rPr lang="pt-BR" sz="1800" b="1" strike="noStrike" spc="-1" dirty="0">
                          <a:solidFill>
                            <a:srgbClr val="000000"/>
                          </a:solidFill>
                          <a:uFill>
                            <a:solidFill>
                              <a:srgbClr val="FFFFFF"/>
                            </a:solidFill>
                          </a:uFill>
                          <a:latin typeface="Arial"/>
                          <a:ea typeface="Microsoft YaHei"/>
                        </a:rPr>
                        <a:t>DESPESAS LIQUIDADAS (Acumulado)</a:t>
                      </a:r>
                      <a:endParaRPr lang="pt-BR" sz="1800" b="0" strike="noStrike" spc="-1" dirty="0">
                        <a:solidFill>
                          <a:srgbClr val="000000"/>
                        </a:solidFill>
                        <a:uFill>
                          <a:solidFill>
                            <a:srgbClr val="FFFFFF"/>
                          </a:solidFill>
                        </a:uFill>
                        <a:latin typeface="Arial"/>
                      </a:endParaRPr>
                    </a:p>
                  </a:txBody>
                  <a:tcPr marL="5760" marR="5760" anchor="ctr">
                    <a:lnL w="720">
                      <a:solidFill>
                        <a:srgbClr val="000000"/>
                      </a:solidFill>
                    </a:lnL>
                    <a:lnR w="720">
                      <a:solidFill>
                        <a:srgbClr val="000000"/>
                      </a:solidFill>
                    </a:lnR>
                    <a:lnT w="12240">
                      <a:solidFill>
                        <a:srgbClr val="000000"/>
                      </a:solidFill>
                    </a:lnT>
                    <a:lnB w="1224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r>
                        <a:rPr lang="pt-BR" sz="1800" b="1" strike="noStrike" spc="-1" dirty="0">
                          <a:solidFill>
                            <a:srgbClr val="000000"/>
                          </a:solidFill>
                          <a:uFill>
                            <a:solidFill>
                              <a:srgbClr val="FFFFFF"/>
                            </a:solidFill>
                          </a:uFill>
                          <a:latin typeface="Arial"/>
                          <a:ea typeface="Microsoft YaHei"/>
                        </a:rPr>
                        <a:t>DESPESAS </a:t>
                      </a:r>
                      <a:endParaRPr lang="pt-BR" sz="1800" b="0" strike="noStrike" spc="-1" dirty="0">
                        <a:solidFill>
                          <a:srgbClr val="000000"/>
                        </a:solidFill>
                        <a:uFill>
                          <a:solidFill>
                            <a:srgbClr val="FFFFFF"/>
                          </a:solidFill>
                        </a:uFill>
                        <a:latin typeface="Arial"/>
                      </a:endParaRPr>
                    </a:p>
                    <a:p>
                      <a:pPr algn="ctr">
                        <a:lnSpc>
                          <a:spcPct val="100000"/>
                        </a:lnSpc>
                      </a:pPr>
                      <a:r>
                        <a:rPr lang="pt-BR" sz="1800" b="1" strike="noStrike" spc="-1" dirty="0">
                          <a:solidFill>
                            <a:srgbClr val="000000"/>
                          </a:solidFill>
                          <a:uFill>
                            <a:solidFill>
                              <a:srgbClr val="FFFFFF"/>
                            </a:solidFill>
                          </a:uFill>
                          <a:latin typeface="Arial"/>
                          <a:ea typeface="Microsoft YaHei"/>
                        </a:rPr>
                        <a:t>PAGAS (Acumulado)</a:t>
                      </a:r>
                      <a:endParaRPr lang="pt-BR" sz="1800" b="0" strike="noStrike" spc="-1" dirty="0">
                        <a:solidFill>
                          <a:srgbClr val="000000"/>
                        </a:solidFill>
                        <a:uFill>
                          <a:solidFill>
                            <a:srgbClr val="FFFFFF"/>
                          </a:solidFill>
                        </a:uFill>
                        <a:latin typeface="Arial"/>
                      </a:endParaRPr>
                    </a:p>
                  </a:txBody>
                  <a:tcPr marL="5760" marR="5760" anchor="ctr">
                    <a:lnL w="720">
                      <a:solidFill>
                        <a:srgbClr val="000000"/>
                      </a:solidFill>
                    </a:lnL>
                    <a:lnR w="720">
                      <a:solidFill>
                        <a:srgbClr val="000000"/>
                      </a:solidFill>
                    </a:lnR>
                    <a:lnT w="12240">
                      <a:solidFill>
                        <a:srgbClr val="000000"/>
                      </a:solidFill>
                    </a:lnT>
                    <a:lnB w="12240" cap="flat" cmpd="sng" algn="ctr">
                      <a:solidFill>
                        <a:srgbClr val="000000"/>
                      </a:solidFill>
                      <a:prstDash val="solid"/>
                      <a:round/>
                      <a:headEnd type="none" w="med" len="med"/>
                      <a:tailEnd type="none" w="med" len="med"/>
                    </a:lnB>
                    <a:solidFill>
                      <a:srgbClr val="D9D9D9"/>
                    </a:solidFill>
                  </a:tcPr>
                </a:tc>
              </a:tr>
              <a:tr h="925767">
                <a:tc>
                  <a:txBody>
                    <a:bodyPr/>
                    <a:lstStyle/>
                    <a:p>
                      <a:pPr algn="ctr">
                        <a:lnSpc>
                          <a:spcPct val="100000"/>
                        </a:lnSpc>
                      </a:pPr>
                      <a:r>
                        <a:rPr lang="pt-BR" sz="1600" b="1" strike="noStrike" spc="-1" dirty="0">
                          <a:solidFill>
                            <a:srgbClr val="000000"/>
                          </a:solidFill>
                          <a:uFill>
                            <a:solidFill>
                              <a:srgbClr val="FFFFFF"/>
                            </a:solidFill>
                          </a:uFill>
                          <a:latin typeface="Arial"/>
                          <a:ea typeface="Microsoft YaHei"/>
                        </a:rPr>
                        <a:t>DESPESAS CORRENTES</a:t>
                      </a:r>
                      <a:endParaRPr lang="pt-BR" sz="1800" b="0" strike="noStrike" spc="-1" dirty="0">
                        <a:solidFill>
                          <a:srgbClr val="000000"/>
                        </a:solidFill>
                        <a:uFill>
                          <a:solidFill>
                            <a:srgbClr val="FFFFFF"/>
                          </a:solidFill>
                        </a:uFill>
                        <a:latin typeface="Arial"/>
                      </a:endParaRPr>
                    </a:p>
                    <a:p>
                      <a:pPr algn="ctr">
                        <a:lnSpc>
                          <a:spcPct val="100000"/>
                        </a:lnSpc>
                      </a:pPr>
                      <a:r>
                        <a:rPr lang="pt-BR" sz="1400" b="1" strike="noStrike" spc="-1" dirty="0">
                          <a:solidFill>
                            <a:srgbClr val="000000"/>
                          </a:solidFill>
                          <a:uFill>
                            <a:solidFill>
                              <a:srgbClr val="FFFFFF"/>
                            </a:solidFill>
                          </a:uFill>
                          <a:latin typeface="Arial"/>
                          <a:ea typeface="Microsoft YaHei"/>
                        </a:rPr>
                        <a:t>(pessoal, material de consumo, pessoa jurídica, demandas judiciais)</a:t>
                      </a:r>
                      <a:endParaRPr lang="pt-BR" sz="1800" b="0" strike="noStrike" spc="-1" dirty="0">
                        <a:solidFill>
                          <a:srgbClr val="000000"/>
                        </a:solidFill>
                        <a:uFill>
                          <a:solidFill>
                            <a:srgbClr val="FFFFFF"/>
                          </a:solidFill>
                        </a:uFill>
                        <a:latin typeface="Arial"/>
                      </a:endParaRPr>
                    </a:p>
                  </a:txBody>
                  <a:tcPr marL="5760" marR="5760" anchor="ctr">
                    <a:lnL w="720">
                      <a:solidFill>
                        <a:srgbClr val="000000"/>
                      </a:solidFill>
                    </a:lnL>
                    <a:lnR w="720" cap="flat" cmpd="sng" algn="ctr">
                      <a:solidFill>
                        <a:srgbClr val="000000"/>
                      </a:solidFill>
                      <a:prstDash val="solid"/>
                      <a:round/>
                      <a:headEnd type="none" w="med" len="med"/>
                      <a:tailEnd type="none" w="med" len="med"/>
                    </a:lnR>
                    <a:lnT w="12240">
                      <a:solidFill>
                        <a:srgbClr val="000000"/>
                      </a:solidFill>
                    </a:lnT>
                    <a:lnB w="720">
                      <a:solidFill>
                        <a:srgbClr val="000000"/>
                      </a:solidFill>
                    </a:lnB>
                    <a:solidFill>
                      <a:srgbClr val="F2F2F2"/>
                    </a:solidFill>
                  </a:tcPr>
                </a:tc>
                <a:tc>
                  <a:txBody>
                    <a:bodyPr/>
                    <a:lstStyle/>
                    <a:p>
                      <a:pPr algn="r">
                        <a:lnSpc>
                          <a:spcPct val="66000"/>
                        </a:lnSpc>
                      </a:pPr>
                      <a:r>
                        <a:rPr lang="pt-BR" sz="1600" b="0" strike="noStrike" spc="-1" dirty="0" smtClean="0">
                          <a:solidFill>
                            <a:schemeClr val="tx1"/>
                          </a:solidFill>
                          <a:uFill>
                            <a:solidFill>
                              <a:srgbClr val="FFFFFF"/>
                            </a:solidFill>
                          </a:uFill>
                          <a:latin typeface="Arial"/>
                          <a:ea typeface="Microsoft YaHei"/>
                        </a:rPr>
                        <a:t>3.070.433.403,00</a:t>
                      </a:r>
                      <a:endParaRPr lang="pt-BR" sz="1800" b="0" strike="noStrike" spc="-1" dirty="0">
                        <a:solidFill>
                          <a:schemeClr val="tx1"/>
                        </a:solidFill>
                        <a:uFill>
                          <a:solidFill>
                            <a:srgbClr val="FFFFFF"/>
                          </a:solidFill>
                        </a:uFill>
                        <a:latin typeface="Arial"/>
                      </a:endParaRPr>
                    </a:p>
                  </a:txBody>
                  <a:tcPr marL="5760" marR="5760" anchor="ctr">
                    <a:lnL w="720">
                      <a:solidFill>
                        <a:srgbClr val="000000"/>
                      </a:solidFill>
                    </a:lnL>
                    <a:lnR w="720">
                      <a:solidFill>
                        <a:srgbClr val="000000"/>
                      </a:solidFill>
                    </a:lnR>
                    <a:lnT w="12240">
                      <a:solidFill>
                        <a:srgbClr val="000000"/>
                      </a:solidFill>
                    </a:lnT>
                    <a:lnB w="720">
                      <a:solidFill>
                        <a:srgbClr val="000000"/>
                      </a:solidFill>
                    </a:lnB>
                    <a:solidFill>
                      <a:srgbClr val="F2F2F2"/>
                    </a:solidFill>
                  </a:tcPr>
                </a:tc>
                <a:tc>
                  <a:txBody>
                    <a:bodyPr/>
                    <a:lstStyle/>
                    <a:p>
                      <a:pPr algn="r">
                        <a:lnSpc>
                          <a:spcPct val="66000"/>
                        </a:lnSpc>
                      </a:pPr>
                      <a:r>
                        <a:rPr lang="pt-BR" sz="1600" b="0" strike="noStrike" spc="-1" dirty="0" smtClean="0">
                          <a:solidFill>
                            <a:schemeClr val="tx1"/>
                          </a:solidFill>
                          <a:uFill>
                            <a:solidFill>
                              <a:srgbClr val="FFFFFF"/>
                            </a:solidFill>
                          </a:uFill>
                          <a:latin typeface="Arial"/>
                          <a:ea typeface="Microsoft YaHei"/>
                        </a:rPr>
                        <a:t>2.960.208.985,07</a:t>
                      </a:r>
                      <a:endParaRPr lang="pt-BR" sz="1800" b="0" strike="noStrike" spc="-1" dirty="0">
                        <a:solidFill>
                          <a:schemeClr val="tx1"/>
                        </a:solidFill>
                        <a:uFill>
                          <a:solidFill>
                            <a:srgbClr val="FFFFFF"/>
                          </a:solidFill>
                        </a:uFill>
                        <a:latin typeface="Arial"/>
                      </a:endParaRPr>
                    </a:p>
                  </a:txBody>
                  <a:tcPr marL="5760" marR="5760" anchor="ctr">
                    <a:lnL w="720">
                      <a:solidFill>
                        <a:srgbClr val="000000"/>
                      </a:solidFill>
                    </a:lnL>
                    <a:lnR w="720">
                      <a:solidFill>
                        <a:srgbClr val="000000"/>
                      </a:solidFill>
                    </a:lnR>
                    <a:lnT w="12240">
                      <a:solidFill>
                        <a:srgbClr val="000000"/>
                      </a:solidFill>
                    </a:lnT>
                    <a:lnB w="720">
                      <a:solidFill>
                        <a:srgbClr val="000000"/>
                      </a:solidFill>
                    </a:lnB>
                    <a:solidFill>
                      <a:srgbClr val="F2F2F2"/>
                    </a:solidFill>
                  </a:tcPr>
                </a:tc>
                <a:tc>
                  <a:txBody>
                    <a:bodyPr/>
                    <a:lstStyle/>
                    <a:p>
                      <a:pPr algn="r">
                        <a:lnSpc>
                          <a:spcPct val="66000"/>
                        </a:lnSpc>
                      </a:pPr>
                      <a:r>
                        <a:rPr lang="pt-BR" sz="1600" b="0" strike="noStrike" spc="-1" dirty="0" smtClean="0">
                          <a:solidFill>
                            <a:schemeClr val="tx1"/>
                          </a:solidFill>
                          <a:uFill>
                            <a:solidFill>
                              <a:srgbClr val="FFFFFF"/>
                            </a:solidFill>
                          </a:uFill>
                          <a:latin typeface="Arial"/>
                          <a:ea typeface="Microsoft YaHei"/>
                        </a:rPr>
                        <a:t>2.852.246.345,00</a:t>
                      </a:r>
                      <a:endParaRPr lang="pt-BR" sz="1800" b="0" strike="noStrike" spc="-1" dirty="0">
                        <a:solidFill>
                          <a:schemeClr val="tx1"/>
                        </a:solidFill>
                        <a:uFill>
                          <a:solidFill>
                            <a:srgbClr val="FFFFFF"/>
                          </a:solidFill>
                        </a:uFill>
                        <a:latin typeface="Arial"/>
                      </a:endParaRPr>
                    </a:p>
                  </a:txBody>
                  <a:tcPr marL="5760" marR="5760" anchor="ctr">
                    <a:lnL w="720">
                      <a:solidFill>
                        <a:srgbClr val="000000"/>
                      </a:solidFill>
                    </a:lnL>
                    <a:lnR w="720">
                      <a:solidFill>
                        <a:srgbClr val="000000"/>
                      </a:solidFill>
                    </a:lnR>
                    <a:lnT w="12240">
                      <a:solidFill>
                        <a:srgbClr val="000000"/>
                      </a:solidFill>
                    </a:lnT>
                    <a:lnB w="720">
                      <a:solidFill>
                        <a:srgbClr val="000000"/>
                      </a:solidFill>
                    </a:lnB>
                    <a:solidFill>
                      <a:srgbClr val="F2F2F2"/>
                    </a:solidFill>
                  </a:tcPr>
                </a:tc>
                <a:tc>
                  <a:txBody>
                    <a:bodyPr/>
                    <a:lstStyle/>
                    <a:p>
                      <a:pPr algn="r">
                        <a:lnSpc>
                          <a:spcPct val="66000"/>
                        </a:lnSpc>
                      </a:pPr>
                      <a:r>
                        <a:rPr lang="pt-BR" sz="1600" b="0" strike="noStrike" spc="-1" dirty="0" smtClean="0">
                          <a:solidFill>
                            <a:schemeClr val="tx1"/>
                          </a:solidFill>
                          <a:uFill>
                            <a:solidFill>
                              <a:srgbClr val="FFFFFF"/>
                            </a:solidFill>
                          </a:uFill>
                          <a:latin typeface="Arial"/>
                          <a:ea typeface="Microsoft YaHei"/>
                        </a:rPr>
                        <a:t>2.659.599.899,13</a:t>
                      </a:r>
                      <a:endParaRPr lang="pt-BR" sz="1800" b="0" strike="noStrike" spc="-1" dirty="0">
                        <a:solidFill>
                          <a:schemeClr val="tx1"/>
                        </a:solidFill>
                        <a:uFill>
                          <a:solidFill>
                            <a:srgbClr val="FFFFFF"/>
                          </a:solidFill>
                        </a:uFill>
                        <a:latin typeface="Arial"/>
                      </a:endParaRPr>
                    </a:p>
                  </a:txBody>
                  <a:tcPr marL="5760" marR="5760" anchor="ctr">
                    <a:lnL w="720">
                      <a:solidFill>
                        <a:srgbClr val="000000"/>
                      </a:solidFill>
                    </a:lnL>
                    <a:lnR w="720">
                      <a:solidFill>
                        <a:srgbClr val="000000"/>
                      </a:solidFill>
                    </a:lnR>
                    <a:lnT w="12240">
                      <a:solidFill>
                        <a:srgbClr val="000000"/>
                      </a:solidFill>
                    </a:lnT>
                    <a:lnB w="720">
                      <a:solidFill>
                        <a:srgbClr val="000000"/>
                      </a:solidFill>
                    </a:lnB>
                    <a:solidFill>
                      <a:srgbClr val="F2F2F2"/>
                    </a:solidFill>
                  </a:tcPr>
                </a:tc>
              </a:tr>
              <a:tr h="520744">
                <a:tc>
                  <a:txBody>
                    <a:bodyPr/>
                    <a:lstStyle/>
                    <a:p>
                      <a:pPr algn="ctr">
                        <a:lnSpc>
                          <a:spcPct val="100000"/>
                        </a:lnSpc>
                      </a:pPr>
                      <a:r>
                        <a:rPr lang="pt-BR" sz="1600" b="1" strike="noStrike" spc="-1">
                          <a:solidFill>
                            <a:srgbClr val="000000"/>
                          </a:solidFill>
                          <a:uFill>
                            <a:solidFill>
                              <a:srgbClr val="FFFFFF"/>
                            </a:solidFill>
                          </a:uFill>
                          <a:latin typeface="Arial"/>
                          <a:ea typeface="Microsoft YaHei"/>
                        </a:rPr>
                        <a:t>DESPESAS DE CAPITAL </a:t>
                      </a:r>
                      <a:r>
                        <a:rPr lang="pt-BR" sz="1400" b="1" strike="noStrike" spc="-1">
                          <a:solidFill>
                            <a:srgbClr val="000000"/>
                          </a:solidFill>
                          <a:uFill>
                            <a:solidFill>
                              <a:srgbClr val="FFFFFF"/>
                            </a:solidFill>
                          </a:uFill>
                          <a:latin typeface="Arial"/>
                          <a:ea typeface="Microsoft YaHei"/>
                        </a:rPr>
                        <a:t>(obras e instalações)</a:t>
                      </a:r>
                      <a:endParaRPr lang="pt-BR" sz="1800" b="0" strike="noStrike" spc="-1">
                        <a:solidFill>
                          <a:srgbClr val="000000"/>
                        </a:solidFill>
                        <a:uFill>
                          <a:solidFill>
                            <a:srgbClr val="FFFFFF"/>
                          </a:solidFill>
                        </a:uFill>
                        <a:latin typeface="Arial"/>
                      </a:endParaRPr>
                    </a:p>
                  </a:txBody>
                  <a:tcPr marL="5760" marR="5760" anchor="ctr">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12240">
                      <a:solidFill>
                        <a:srgbClr val="000000"/>
                      </a:solidFill>
                    </a:lnB>
                    <a:solidFill>
                      <a:srgbClr val="F2F2F2"/>
                    </a:solidFill>
                  </a:tcPr>
                </a:tc>
                <a:tc>
                  <a:txBody>
                    <a:bodyPr/>
                    <a:lstStyle/>
                    <a:p>
                      <a:pPr algn="r">
                        <a:lnSpc>
                          <a:spcPct val="66000"/>
                        </a:lnSpc>
                      </a:pPr>
                      <a:r>
                        <a:rPr lang="pt-BR" sz="1600" b="0" strike="noStrike" spc="-1" dirty="0" smtClean="0">
                          <a:solidFill>
                            <a:schemeClr val="tx1"/>
                          </a:solidFill>
                          <a:uFill>
                            <a:solidFill>
                              <a:srgbClr val="FFFFFF"/>
                            </a:solidFill>
                          </a:uFill>
                          <a:latin typeface="Arial"/>
                          <a:ea typeface="Microsoft YaHei"/>
                        </a:rPr>
                        <a:t>167.240.086,00</a:t>
                      </a:r>
                      <a:endParaRPr lang="pt-BR" sz="1800" b="0" strike="noStrike" spc="-1" dirty="0">
                        <a:solidFill>
                          <a:schemeClr val="tx1"/>
                        </a:solidFill>
                        <a:uFill>
                          <a:solidFill>
                            <a:srgbClr val="FFFFFF"/>
                          </a:solidFill>
                        </a:uFill>
                        <a:latin typeface="Arial"/>
                      </a:endParaRPr>
                    </a:p>
                  </a:txBody>
                  <a:tcPr marL="5760" marR="5760" anchor="ctr">
                    <a:lnL w="720">
                      <a:solidFill>
                        <a:srgbClr val="000000"/>
                      </a:solidFill>
                    </a:lnL>
                    <a:lnR w="720">
                      <a:solidFill>
                        <a:srgbClr val="000000"/>
                      </a:solidFill>
                    </a:lnR>
                    <a:lnT w="720">
                      <a:solidFill>
                        <a:srgbClr val="000000"/>
                      </a:solidFill>
                    </a:lnT>
                    <a:lnB w="12240">
                      <a:solidFill>
                        <a:srgbClr val="000000"/>
                      </a:solidFill>
                    </a:lnB>
                    <a:solidFill>
                      <a:srgbClr val="F2F2F2"/>
                    </a:solidFill>
                  </a:tcPr>
                </a:tc>
                <a:tc>
                  <a:txBody>
                    <a:bodyPr/>
                    <a:lstStyle/>
                    <a:p>
                      <a:pPr algn="r">
                        <a:lnSpc>
                          <a:spcPct val="66000"/>
                        </a:lnSpc>
                      </a:pPr>
                      <a:r>
                        <a:rPr lang="pt-BR" sz="1600" b="0" strike="noStrike" spc="-1" dirty="0" smtClean="0">
                          <a:solidFill>
                            <a:schemeClr val="tx1"/>
                          </a:solidFill>
                          <a:uFill>
                            <a:solidFill>
                              <a:srgbClr val="FFFFFF"/>
                            </a:solidFill>
                          </a:uFill>
                          <a:latin typeface="Arial"/>
                          <a:ea typeface="Microsoft YaHei"/>
                        </a:rPr>
                        <a:t>166.998.473,74</a:t>
                      </a:r>
                      <a:endParaRPr lang="pt-BR" sz="1800" b="0" strike="noStrike" spc="-1" dirty="0">
                        <a:solidFill>
                          <a:schemeClr val="tx1"/>
                        </a:solidFill>
                        <a:uFill>
                          <a:solidFill>
                            <a:srgbClr val="FFFFFF"/>
                          </a:solidFill>
                        </a:uFill>
                        <a:latin typeface="Arial"/>
                      </a:endParaRPr>
                    </a:p>
                  </a:txBody>
                  <a:tcPr marL="5760" marR="5760" anchor="ctr">
                    <a:lnL w="720">
                      <a:solidFill>
                        <a:srgbClr val="000000"/>
                      </a:solidFill>
                    </a:lnL>
                    <a:lnR w="720">
                      <a:solidFill>
                        <a:srgbClr val="000000"/>
                      </a:solidFill>
                    </a:lnR>
                    <a:lnT w="720">
                      <a:solidFill>
                        <a:srgbClr val="000000"/>
                      </a:solidFill>
                    </a:lnT>
                    <a:lnB w="12240">
                      <a:solidFill>
                        <a:srgbClr val="000000"/>
                      </a:solidFill>
                    </a:lnB>
                    <a:solidFill>
                      <a:srgbClr val="F2F2F2"/>
                    </a:solidFill>
                  </a:tcPr>
                </a:tc>
                <a:tc>
                  <a:txBody>
                    <a:bodyPr/>
                    <a:lstStyle/>
                    <a:p>
                      <a:pPr algn="r">
                        <a:lnSpc>
                          <a:spcPct val="66000"/>
                        </a:lnSpc>
                      </a:pPr>
                      <a:r>
                        <a:rPr lang="pt-BR" sz="1600" b="0" strike="noStrike" spc="-1" dirty="0" smtClean="0">
                          <a:solidFill>
                            <a:schemeClr val="tx1"/>
                          </a:solidFill>
                          <a:uFill>
                            <a:solidFill>
                              <a:srgbClr val="FFFFFF"/>
                            </a:solidFill>
                          </a:uFill>
                          <a:latin typeface="Arial"/>
                          <a:ea typeface="Microsoft YaHei"/>
                        </a:rPr>
                        <a:t>150.903.259,54</a:t>
                      </a:r>
                      <a:endParaRPr lang="pt-BR" sz="1800" b="0" strike="noStrike" spc="-1" dirty="0">
                        <a:solidFill>
                          <a:schemeClr val="tx1"/>
                        </a:solidFill>
                        <a:uFill>
                          <a:solidFill>
                            <a:srgbClr val="FFFFFF"/>
                          </a:solidFill>
                        </a:uFill>
                        <a:latin typeface="Arial"/>
                      </a:endParaRPr>
                    </a:p>
                  </a:txBody>
                  <a:tcPr marL="5760" marR="5760" anchor="ctr">
                    <a:lnL w="720">
                      <a:solidFill>
                        <a:srgbClr val="000000"/>
                      </a:solidFill>
                    </a:lnL>
                    <a:lnR w="720">
                      <a:solidFill>
                        <a:srgbClr val="000000"/>
                      </a:solidFill>
                    </a:lnR>
                    <a:lnT w="720">
                      <a:solidFill>
                        <a:srgbClr val="000000"/>
                      </a:solidFill>
                    </a:lnT>
                    <a:lnB w="12240">
                      <a:solidFill>
                        <a:srgbClr val="000000"/>
                      </a:solidFill>
                    </a:lnB>
                    <a:solidFill>
                      <a:srgbClr val="F2F2F2"/>
                    </a:solidFill>
                  </a:tcPr>
                </a:tc>
                <a:tc>
                  <a:txBody>
                    <a:bodyPr/>
                    <a:lstStyle/>
                    <a:p>
                      <a:pPr algn="r">
                        <a:lnSpc>
                          <a:spcPct val="66000"/>
                        </a:lnSpc>
                      </a:pPr>
                      <a:r>
                        <a:rPr lang="pt-BR" sz="1600" b="0" strike="noStrike" spc="-1" dirty="0" smtClean="0">
                          <a:solidFill>
                            <a:schemeClr val="tx1"/>
                          </a:solidFill>
                          <a:uFill>
                            <a:solidFill>
                              <a:srgbClr val="FFFFFF"/>
                            </a:solidFill>
                          </a:uFill>
                          <a:latin typeface="Arial"/>
                          <a:ea typeface="Microsoft YaHei"/>
                        </a:rPr>
                        <a:t>143.553.044,77</a:t>
                      </a:r>
                      <a:endParaRPr lang="pt-BR" sz="1800" b="0" strike="noStrike" spc="-1" dirty="0">
                        <a:solidFill>
                          <a:schemeClr val="tx1"/>
                        </a:solidFill>
                        <a:uFill>
                          <a:solidFill>
                            <a:srgbClr val="FFFFFF"/>
                          </a:solidFill>
                        </a:uFill>
                        <a:latin typeface="Arial"/>
                      </a:endParaRPr>
                    </a:p>
                  </a:txBody>
                  <a:tcPr marL="5760" marR="5760" anchor="ctr">
                    <a:lnL w="720">
                      <a:solidFill>
                        <a:srgbClr val="000000"/>
                      </a:solidFill>
                    </a:lnL>
                    <a:lnR w="720">
                      <a:solidFill>
                        <a:srgbClr val="000000"/>
                      </a:solidFill>
                    </a:lnR>
                    <a:lnT w="720">
                      <a:solidFill>
                        <a:srgbClr val="000000"/>
                      </a:solidFill>
                    </a:lnT>
                    <a:lnB w="12240">
                      <a:solidFill>
                        <a:srgbClr val="000000"/>
                      </a:solidFill>
                    </a:lnB>
                    <a:solidFill>
                      <a:srgbClr val="F2F2F2"/>
                    </a:solidFill>
                  </a:tcPr>
                </a:tc>
              </a:tr>
              <a:tr h="810046">
                <a:tc>
                  <a:txBody>
                    <a:bodyPr/>
                    <a:lstStyle/>
                    <a:p>
                      <a:pPr algn="ctr">
                        <a:lnSpc>
                          <a:spcPct val="100000"/>
                        </a:lnSpc>
                      </a:pPr>
                      <a:r>
                        <a:rPr lang="pt-BR" sz="1600" b="1" strike="noStrike" spc="-1" dirty="0" smtClean="0">
                          <a:solidFill>
                            <a:srgbClr val="000000"/>
                          </a:solidFill>
                          <a:uFill>
                            <a:solidFill>
                              <a:srgbClr val="FFFFFF"/>
                            </a:solidFill>
                          </a:uFill>
                          <a:latin typeface="Arial"/>
                          <a:ea typeface="Microsoft YaHei"/>
                        </a:rPr>
                        <a:t>TOTAL </a:t>
                      </a:r>
                      <a:r>
                        <a:rPr lang="pt-BR" sz="1600" b="1" strike="noStrike" spc="-1" dirty="0">
                          <a:solidFill>
                            <a:srgbClr val="000000"/>
                          </a:solidFill>
                          <a:uFill>
                            <a:solidFill>
                              <a:srgbClr val="FFFFFF"/>
                            </a:solidFill>
                          </a:uFill>
                          <a:latin typeface="Arial"/>
                          <a:ea typeface="Microsoft YaHei"/>
                        </a:rPr>
                        <a:t>DAS DESPESAS COM SAÚDE</a:t>
                      </a:r>
                      <a:endParaRPr lang="pt-BR" sz="1800" b="0" strike="noStrike" spc="-1" dirty="0">
                        <a:solidFill>
                          <a:srgbClr val="000000"/>
                        </a:solidFill>
                        <a:uFill>
                          <a:solidFill>
                            <a:srgbClr val="FFFFFF"/>
                          </a:solidFill>
                        </a:uFill>
                        <a:latin typeface="Arial"/>
                      </a:endParaRPr>
                    </a:p>
                  </a:txBody>
                  <a:tcPr marL="5760" marR="5760" anchor="ctr">
                    <a:lnL w="720">
                      <a:solidFill>
                        <a:srgbClr val="000000"/>
                      </a:solidFill>
                    </a:lnL>
                    <a:lnR w="720" cap="flat" cmpd="sng" algn="ctr">
                      <a:solidFill>
                        <a:srgbClr val="000000"/>
                      </a:solidFill>
                      <a:prstDash val="solid"/>
                      <a:round/>
                      <a:headEnd type="none" w="med" len="med"/>
                      <a:tailEnd type="none" w="med" len="med"/>
                    </a:lnR>
                    <a:lnT w="12240">
                      <a:solidFill>
                        <a:srgbClr val="000000"/>
                      </a:solidFill>
                    </a:lnT>
                    <a:lnB w="12240">
                      <a:solidFill>
                        <a:srgbClr val="000000"/>
                      </a:solidFill>
                    </a:lnB>
                    <a:solidFill>
                      <a:srgbClr val="D9D9D9"/>
                    </a:solidFill>
                  </a:tcPr>
                </a:tc>
                <a:tc>
                  <a:txBody>
                    <a:bodyPr/>
                    <a:lstStyle/>
                    <a:p>
                      <a:pPr algn="r">
                        <a:lnSpc>
                          <a:spcPct val="66000"/>
                        </a:lnSpc>
                      </a:pPr>
                      <a:r>
                        <a:rPr lang="pt-BR" sz="1600" b="1" strike="noStrike" spc="-1" dirty="0" smtClean="0">
                          <a:solidFill>
                            <a:schemeClr val="tx1"/>
                          </a:solidFill>
                          <a:uFill>
                            <a:solidFill>
                              <a:srgbClr val="FFFFFF"/>
                            </a:solidFill>
                          </a:uFill>
                          <a:latin typeface="Arial"/>
                          <a:ea typeface="Microsoft YaHei"/>
                        </a:rPr>
                        <a:t>3.237.673.489,00</a:t>
                      </a:r>
                    </a:p>
                  </a:txBody>
                  <a:tcPr marL="5760" marR="5760" anchor="ctr">
                    <a:lnL w="720">
                      <a:solidFill>
                        <a:srgbClr val="000000"/>
                      </a:solidFill>
                    </a:lnL>
                    <a:lnR w="720">
                      <a:solidFill>
                        <a:srgbClr val="000000"/>
                      </a:solidFill>
                    </a:lnR>
                    <a:lnT w="12240">
                      <a:solidFill>
                        <a:srgbClr val="000000"/>
                      </a:solidFill>
                    </a:lnT>
                    <a:lnB w="12240">
                      <a:solidFill>
                        <a:srgbClr val="000000"/>
                      </a:solidFill>
                    </a:lnB>
                    <a:solidFill>
                      <a:srgbClr val="D9D9D9"/>
                    </a:solidFill>
                  </a:tcPr>
                </a:tc>
                <a:tc>
                  <a:txBody>
                    <a:bodyPr/>
                    <a:lstStyle/>
                    <a:p>
                      <a:pPr algn="r">
                        <a:lnSpc>
                          <a:spcPct val="66000"/>
                        </a:lnSpc>
                      </a:pPr>
                      <a:r>
                        <a:rPr lang="pt-BR" sz="1600" b="1" strike="noStrike" spc="-1" dirty="0" smtClean="0">
                          <a:solidFill>
                            <a:schemeClr val="tx1"/>
                          </a:solidFill>
                          <a:uFill>
                            <a:solidFill>
                              <a:srgbClr val="FFFFFF"/>
                            </a:solidFill>
                          </a:uFill>
                          <a:latin typeface="Arial"/>
                          <a:ea typeface="Microsoft YaHei"/>
                        </a:rPr>
                        <a:t>3.127.207.458,81</a:t>
                      </a:r>
                      <a:endParaRPr lang="pt-BR" sz="1800" b="0" strike="noStrike" spc="-1" dirty="0">
                        <a:solidFill>
                          <a:schemeClr val="tx1"/>
                        </a:solidFill>
                        <a:uFill>
                          <a:solidFill>
                            <a:srgbClr val="FFFFFF"/>
                          </a:solidFill>
                        </a:uFill>
                        <a:latin typeface="Arial"/>
                      </a:endParaRPr>
                    </a:p>
                  </a:txBody>
                  <a:tcPr marL="5760" marR="5760" anchor="ctr">
                    <a:lnL w="720">
                      <a:solidFill>
                        <a:srgbClr val="000000"/>
                      </a:solidFill>
                    </a:lnL>
                    <a:lnR w="720">
                      <a:solidFill>
                        <a:srgbClr val="000000"/>
                      </a:solidFill>
                    </a:lnR>
                    <a:lnT w="12240">
                      <a:solidFill>
                        <a:srgbClr val="000000"/>
                      </a:solidFill>
                    </a:lnT>
                    <a:lnB w="12240">
                      <a:solidFill>
                        <a:srgbClr val="000000"/>
                      </a:solidFill>
                    </a:lnB>
                    <a:solidFill>
                      <a:srgbClr val="D9D9D9"/>
                    </a:solidFill>
                  </a:tcPr>
                </a:tc>
                <a:tc>
                  <a:txBody>
                    <a:bodyPr/>
                    <a:lstStyle/>
                    <a:p>
                      <a:pPr algn="r">
                        <a:lnSpc>
                          <a:spcPct val="66000"/>
                        </a:lnSpc>
                      </a:pPr>
                      <a:r>
                        <a:rPr lang="pt-BR" sz="1600" b="1" strike="noStrike" spc="-1" dirty="0" smtClean="0">
                          <a:solidFill>
                            <a:schemeClr val="tx1"/>
                          </a:solidFill>
                          <a:uFill>
                            <a:solidFill>
                              <a:srgbClr val="FFFFFF"/>
                            </a:solidFill>
                          </a:uFill>
                          <a:latin typeface="Arial"/>
                          <a:ea typeface="Microsoft YaHei"/>
                        </a:rPr>
                        <a:t>3.003.149.604,548</a:t>
                      </a:r>
                      <a:endParaRPr lang="pt-BR" sz="1800" b="0" strike="noStrike" spc="-1" dirty="0">
                        <a:solidFill>
                          <a:schemeClr val="tx1"/>
                        </a:solidFill>
                        <a:uFill>
                          <a:solidFill>
                            <a:srgbClr val="FFFFFF"/>
                          </a:solidFill>
                        </a:uFill>
                        <a:latin typeface="Arial"/>
                      </a:endParaRPr>
                    </a:p>
                  </a:txBody>
                  <a:tcPr marL="5760" marR="5760" anchor="ctr">
                    <a:lnL w="720">
                      <a:solidFill>
                        <a:srgbClr val="000000"/>
                      </a:solidFill>
                    </a:lnL>
                    <a:lnR w="720">
                      <a:solidFill>
                        <a:srgbClr val="000000"/>
                      </a:solidFill>
                    </a:lnR>
                    <a:lnT w="12240">
                      <a:solidFill>
                        <a:srgbClr val="000000"/>
                      </a:solidFill>
                    </a:lnT>
                    <a:lnB w="12240">
                      <a:solidFill>
                        <a:srgbClr val="000000"/>
                      </a:solidFill>
                    </a:lnB>
                    <a:solidFill>
                      <a:srgbClr val="D9D9D9"/>
                    </a:solidFill>
                  </a:tcPr>
                </a:tc>
                <a:tc>
                  <a:txBody>
                    <a:bodyPr/>
                    <a:lstStyle/>
                    <a:p>
                      <a:pPr algn="r">
                        <a:lnSpc>
                          <a:spcPct val="66000"/>
                        </a:lnSpc>
                      </a:pPr>
                      <a:r>
                        <a:rPr lang="pt-BR" sz="1600" b="1" strike="noStrike" spc="-1" dirty="0" smtClean="0">
                          <a:solidFill>
                            <a:schemeClr val="tx1"/>
                          </a:solidFill>
                          <a:uFill>
                            <a:solidFill>
                              <a:srgbClr val="FFFFFF"/>
                            </a:solidFill>
                          </a:uFill>
                          <a:latin typeface="Arial"/>
                          <a:ea typeface="Microsoft YaHei"/>
                        </a:rPr>
                        <a:t>2.803.152.943,90</a:t>
                      </a:r>
                    </a:p>
                  </a:txBody>
                  <a:tcPr marL="5760" marR="5760" anchor="ctr">
                    <a:lnL w="720">
                      <a:solidFill>
                        <a:srgbClr val="000000"/>
                      </a:solidFill>
                    </a:lnL>
                    <a:lnR w="720">
                      <a:solidFill>
                        <a:srgbClr val="000000"/>
                      </a:solidFill>
                    </a:lnR>
                    <a:lnT w="12240">
                      <a:solidFill>
                        <a:srgbClr val="000000"/>
                      </a:solidFill>
                    </a:lnT>
                    <a:lnB w="12240">
                      <a:solidFill>
                        <a:srgbClr val="000000"/>
                      </a:solidFill>
                    </a:lnB>
                    <a:solidFill>
                      <a:srgbClr val="D9D9D9"/>
                    </a:solidFill>
                  </a:tcPr>
                </a:tc>
              </a:tr>
            </a:tbl>
          </a:graphicData>
        </a:graphic>
      </p:graphicFrame>
      <p:sp>
        <p:nvSpPr>
          <p:cNvPr id="959" name="CustomShape 3"/>
          <p:cNvSpPr/>
          <p:nvPr/>
        </p:nvSpPr>
        <p:spPr>
          <a:xfrm>
            <a:off x="273960" y="6494400"/>
            <a:ext cx="4712040" cy="5688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400" b="0" strike="noStrike" spc="-1" dirty="0">
                <a:solidFill>
                  <a:srgbClr val="000000"/>
                </a:solidFill>
                <a:uFill>
                  <a:solidFill>
                    <a:srgbClr val="FFFFFF"/>
                  </a:solidFill>
                </a:uFill>
                <a:latin typeface="Myriad CnSemibold"/>
                <a:ea typeface="Microsoft YaHei"/>
              </a:rPr>
              <a:t>FONTE:  ANEXO XII/SEF, DOE </a:t>
            </a:r>
            <a:r>
              <a:rPr lang="pt-BR" sz="1400" b="0" strike="noStrike" spc="-1" dirty="0" smtClean="0">
                <a:solidFill>
                  <a:srgbClr val="000000"/>
                </a:solidFill>
                <a:uFill>
                  <a:solidFill>
                    <a:srgbClr val="FFFFFF"/>
                  </a:solidFill>
                </a:uFill>
                <a:latin typeface="Myriad CnSemibold"/>
                <a:ea typeface="Microsoft YaHei"/>
              </a:rPr>
              <a:t>28/09/2017 </a:t>
            </a:r>
            <a:r>
              <a:rPr lang="pt-BR" sz="1400" b="0" strike="noStrike" spc="-1" dirty="0">
                <a:solidFill>
                  <a:srgbClr val="000000"/>
                </a:solidFill>
                <a:uFill>
                  <a:solidFill>
                    <a:srgbClr val="FFFFFF"/>
                  </a:solidFill>
                </a:uFill>
                <a:latin typeface="Myriad CnSemibold"/>
                <a:ea typeface="Microsoft YaHei"/>
              </a:rPr>
              <a:t>pg. 22..</a:t>
            </a:r>
            <a:endParaRPr lang="pt-BR" sz="1800" b="0" strike="noStrike" spc="-1" dirty="0">
              <a:solidFill>
                <a:srgbClr val="000000"/>
              </a:solidFill>
              <a:uFill>
                <a:solidFill>
                  <a:srgbClr val="FFFFFF"/>
                </a:solidFill>
              </a:uFill>
              <a:latin typeface="Arial"/>
            </a:endParaRPr>
          </a:p>
        </p:txBody>
      </p:sp>
      <p:sp>
        <p:nvSpPr>
          <p:cNvPr id="5" name="CustomShape 2"/>
          <p:cNvSpPr/>
          <p:nvPr/>
        </p:nvSpPr>
        <p:spPr>
          <a:xfrm>
            <a:off x="2065282" y="192240"/>
            <a:ext cx="7075837" cy="1479960"/>
          </a:xfrm>
          <a:prstGeom prst="rect">
            <a:avLst/>
          </a:prstGeom>
          <a:noFill/>
          <a:ln w="9360">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pt-BR" sz="2800" b="1" strike="noStrike" spc="-1" dirty="0">
                <a:solidFill>
                  <a:srgbClr val="000000"/>
                </a:solidFill>
                <a:uFill>
                  <a:solidFill>
                    <a:srgbClr val="FFFFFF"/>
                  </a:solidFill>
                </a:uFill>
                <a:latin typeface="Arial"/>
                <a:ea typeface="Microsoft YaHei"/>
              </a:rPr>
              <a:t>MONTANTE DE RECURSOS APLICADOS </a:t>
            </a:r>
            <a:endParaRPr lang="pt-BR" sz="1800" b="0" strike="noStrike" spc="-1" dirty="0">
              <a:solidFill>
                <a:srgbClr val="000000"/>
              </a:solidFill>
              <a:uFill>
                <a:solidFill>
                  <a:srgbClr val="FFFFFF"/>
                </a:solidFill>
              </a:uFill>
              <a:latin typeface="Arial"/>
            </a:endParaRPr>
          </a:p>
          <a:p>
            <a:pPr algn="ctr">
              <a:lnSpc>
                <a:spcPct val="100000"/>
              </a:lnSpc>
            </a:pPr>
            <a:r>
              <a:rPr lang="pt-BR" sz="2800" b="1" u="sng" strike="noStrike" spc="-1" dirty="0">
                <a:solidFill>
                  <a:srgbClr val="000000"/>
                </a:solidFill>
                <a:uFill>
                  <a:solidFill>
                    <a:srgbClr val="FFFFFF"/>
                  </a:solidFill>
                </a:uFill>
                <a:latin typeface="Arial"/>
                <a:ea typeface="Microsoft YaHei"/>
              </a:rPr>
              <a:t>ATÉ O PERÍODO</a:t>
            </a:r>
            <a:endParaRPr lang="pt-B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 y="0"/>
            <a:ext cx="10691813" cy="6769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960" name="Table 1"/>
          <p:cNvGraphicFramePr/>
          <p:nvPr>
            <p:extLst>
              <p:ext uri="{D42A27DB-BD31-4B8C-83A1-F6EECF244321}">
                <p14:modId xmlns="" xmlns:p14="http://schemas.microsoft.com/office/powerpoint/2010/main" val="628839930"/>
              </p:ext>
            </p:extLst>
          </p:nvPr>
        </p:nvGraphicFramePr>
        <p:xfrm>
          <a:off x="121680" y="1772280"/>
          <a:ext cx="10488240" cy="4860480"/>
        </p:xfrm>
        <a:graphic>
          <a:graphicData uri="http://schemas.openxmlformats.org/drawingml/2006/table">
            <a:tbl>
              <a:tblPr/>
              <a:tblGrid>
                <a:gridCol w="3779640"/>
                <a:gridCol w="1671120"/>
                <a:gridCol w="1704240"/>
                <a:gridCol w="1669320"/>
                <a:gridCol w="1663920"/>
              </a:tblGrid>
              <a:tr h="815760">
                <a:tc>
                  <a:txBody>
                    <a:bodyPr/>
                    <a:lstStyle/>
                    <a:p>
                      <a:pPr algn="just">
                        <a:lnSpc>
                          <a:spcPct val="100000"/>
                        </a:lnSpc>
                      </a:pPr>
                      <a:r>
                        <a:rPr lang="pt-BR" sz="1100" b="0" strike="noStrike" spc="-1" dirty="0">
                          <a:solidFill>
                            <a:srgbClr val="000000"/>
                          </a:solidFill>
                          <a:uFill>
                            <a:solidFill>
                              <a:srgbClr val="FFFFFF"/>
                            </a:solidFill>
                          </a:uFill>
                          <a:latin typeface="Arial"/>
                          <a:ea typeface="Microsoft YaHei"/>
                        </a:rPr>
                        <a:t> </a:t>
                      </a:r>
                      <a:endParaRPr lang="pt-BR" sz="1800" b="0" strike="noStrike" spc="-1" dirty="0">
                        <a:solidFill>
                          <a:srgbClr val="000000"/>
                        </a:solidFill>
                        <a:uFill>
                          <a:solidFill>
                            <a:srgbClr val="FFFFFF"/>
                          </a:solidFill>
                        </a:uFill>
                        <a:latin typeface="Arial"/>
                      </a:endParaRPr>
                    </a:p>
                  </a:txBody>
                  <a:tcPr marL="6480" marR="6480" anchor="ctr">
                    <a:lnR w="12240">
                      <a:solidFill>
                        <a:srgbClr val="000000"/>
                      </a:solidFill>
                    </a:lnR>
                    <a:lnT w="12240">
                      <a:solidFill>
                        <a:srgbClr val="000000"/>
                      </a:solidFill>
                    </a:lnT>
                    <a:lnB w="12240">
                      <a:solidFill>
                        <a:srgbClr val="000000"/>
                      </a:solidFill>
                    </a:lnB>
                    <a:solidFill>
                      <a:srgbClr val="D9D9D9"/>
                    </a:solidFill>
                  </a:tcPr>
                </a:tc>
                <a:tc>
                  <a:txBody>
                    <a:bodyPr/>
                    <a:lstStyle/>
                    <a:p>
                      <a:pPr algn="ctr">
                        <a:lnSpc>
                          <a:spcPct val="100000"/>
                        </a:lnSpc>
                      </a:pPr>
                      <a:r>
                        <a:rPr lang="pt-BR" sz="1600" b="1" strike="noStrike" spc="-1">
                          <a:solidFill>
                            <a:srgbClr val="000000"/>
                          </a:solidFill>
                          <a:uFill>
                            <a:solidFill>
                              <a:srgbClr val="FFFFFF"/>
                            </a:solidFill>
                          </a:uFill>
                          <a:latin typeface="Arial"/>
                          <a:ea typeface="Microsoft YaHei"/>
                        </a:rPr>
                        <a:t>DOTAÇÃO </a:t>
                      </a:r>
                      <a:endParaRPr lang="pt-BR" sz="1800" b="0" strike="noStrike" spc="-1">
                        <a:solidFill>
                          <a:srgbClr val="000000"/>
                        </a:solidFill>
                        <a:uFill>
                          <a:solidFill>
                            <a:srgbClr val="FFFFFF"/>
                          </a:solidFill>
                        </a:uFill>
                        <a:latin typeface="Arial"/>
                      </a:endParaRPr>
                    </a:p>
                    <a:p>
                      <a:pPr algn="ctr">
                        <a:lnSpc>
                          <a:spcPct val="100000"/>
                        </a:lnSpc>
                      </a:pPr>
                      <a:r>
                        <a:rPr lang="pt-BR" sz="1600" b="1" strike="noStrike" spc="-1">
                          <a:solidFill>
                            <a:srgbClr val="000000"/>
                          </a:solidFill>
                          <a:uFill>
                            <a:solidFill>
                              <a:srgbClr val="FFFFFF"/>
                            </a:solidFill>
                          </a:uFill>
                          <a:latin typeface="Arial"/>
                          <a:ea typeface="Microsoft YaHei"/>
                        </a:rPr>
                        <a:t>(Ano)</a:t>
                      </a:r>
                      <a:endParaRPr lang="pt-BR" sz="1800" b="0" strike="noStrike" spc="-1">
                        <a:solidFill>
                          <a:srgbClr val="000000"/>
                        </a:solidFill>
                        <a:uFill>
                          <a:solidFill>
                            <a:srgbClr val="FFFFFF"/>
                          </a:solidFill>
                        </a:uFill>
                        <a:latin typeface="Arial"/>
                      </a:endParaRPr>
                    </a:p>
                  </a:txBody>
                  <a:tcPr marL="6480" marR="6480" anchor="ctr">
                    <a:lnL w="12240">
                      <a:solidFill>
                        <a:srgbClr val="000000"/>
                      </a:solidFill>
                    </a:lnL>
                    <a:lnR w="6480">
                      <a:solidFill>
                        <a:srgbClr val="000000"/>
                      </a:solidFill>
                    </a:lnR>
                    <a:lnT w="12240">
                      <a:solidFill>
                        <a:srgbClr val="000000"/>
                      </a:solidFill>
                    </a:lnT>
                    <a:lnB w="1224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r>
                        <a:rPr lang="pt-BR" sz="1600" b="1" strike="noStrike" spc="-1">
                          <a:solidFill>
                            <a:srgbClr val="000000"/>
                          </a:solidFill>
                          <a:uFill>
                            <a:solidFill>
                              <a:srgbClr val="FFFFFF"/>
                            </a:solidFill>
                          </a:uFill>
                          <a:latin typeface="Arial"/>
                          <a:ea typeface="Microsoft YaHei"/>
                        </a:rPr>
                        <a:t>DESPESAS EMPENHADAS (Acumulado)</a:t>
                      </a:r>
                      <a:endParaRPr lang="pt-BR" sz="1800" b="0" strike="noStrike" spc="-1">
                        <a:solidFill>
                          <a:srgbClr val="000000"/>
                        </a:solidFill>
                        <a:uFill>
                          <a:solidFill>
                            <a:srgbClr val="FFFFFF"/>
                          </a:solidFill>
                        </a:uFill>
                        <a:latin typeface="Arial"/>
                      </a:endParaRPr>
                    </a:p>
                  </a:txBody>
                  <a:tcPr marL="6480" marR="6480" anchor="ctr">
                    <a:lnL w="6480">
                      <a:solidFill>
                        <a:srgbClr val="000000"/>
                      </a:solidFill>
                    </a:lnL>
                    <a:lnR w="6480">
                      <a:solidFill>
                        <a:srgbClr val="000000"/>
                      </a:solidFill>
                    </a:lnR>
                    <a:lnT w="12240">
                      <a:solidFill>
                        <a:srgbClr val="000000"/>
                      </a:solidFill>
                    </a:lnT>
                    <a:lnB w="1224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r>
                        <a:rPr lang="pt-BR" sz="1600" b="1" strike="noStrike" spc="-1">
                          <a:solidFill>
                            <a:srgbClr val="000000"/>
                          </a:solidFill>
                          <a:uFill>
                            <a:solidFill>
                              <a:srgbClr val="FFFFFF"/>
                            </a:solidFill>
                          </a:uFill>
                          <a:latin typeface="Arial"/>
                          <a:ea typeface="Microsoft YaHei"/>
                        </a:rPr>
                        <a:t>DESPESAS LIQUIDADAS (Acumulado)</a:t>
                      </a:r>
                      <a:endParaRPr lang="pt-BR" sz="1800" b="0" strike="noStrike" spc="-1">
                        <a:solidFill>
                          <a:srgbClr val="000000"/>
                        </a:solidFill>
                        <a:uFill>
                          <a:solidFill>
                            <a:srgbClr val="FFFFFF"/>
                          </a:solidFill>
                        </a:uFill>
                        <a:latin typeface="Arial"/>
                      </a:endParaRPr>
                    </a:p>
                  </a:txBody>
                  <a:tcPr marL="6480" marR="6480" anchor="ctr">
                    <a:lnL w="6480">
                      <a:solidFill>
                        <a:srgbClr val="000000"/>
                      </a:solidFill>
                    </a:lnL>
                    <a:lnR w="6480">
                      <a:solidFill>
                        <a:srgbClr val="000000"/>
                      </a:solidFill>
                    </a:lnR>
                    <a:lnT w="12240">
                      <a:solidFill>
                        <a:srgbClr val="000000"/>
                      </a:solidFill>
                    </a:lnT>
                    <a:lnB w="1224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r>
                        <a:rPr lang="pt-BR" sz="1600" b="1" strike="noStrike" spc="-1">
                          <a:solidFill>
                            <a:srgbClr val="000000"/>
                          </a:solidFill>
                          <a:uFill>
                            <a:solidFill>
                              <a:srgbClr val="FFFFFF"/>
                            </a:solidFill>
                          </a:uFill>
                          <a:latin typeface="Arial"/>
                          <a:ea typeface="Microsoft YaHei"/>
                        </a:rPr>
                        <a:t>DESPESAS PAGAS (Acumulado)</a:t>
                      </a:r>
                      <a:endParaRPr lang="pt-BR" sz="1800" b="0" strike="noStrike" spc="-1">
                        <a:solidFill>
                          <a:srgbClr val="000000"/>
                        </a:solidFill>
                        <a:uFill>
                          <a:solidFill>
                            <a:srgbClr val="FFFFFF"/>
                          </a:solidFill>
                        </a:uFill>
                        <a:latin typeface="Arial"/>
                      </a:endParaRPr>
                    </a:p>
                  </a:txBody>
                  <a:tcPr marL="6480" marR="6480" anchor="ctr">
                    <a:lnL w="6480">
                      <a:solidFill>
                        <a:srgbClr val="000000"/>
                      </a:solidFill>
                    </a:lnL>
                    <a:lnR w="12240">
                      <a:solidFill>
                        <a:srgbClr val="000000"/>
                      </a:solidFill>
                    </a:lnR>
                    <a:lnT w="12240">
                      <a:solidFill>
                        <a:srgbClr val="000000"/>
                      </a:solidFill>
                    </a:lnT>
                    <a:lnB w="12240" cap="flat" cmpd="sng" algn="ctr">
                      <a:solidFill>
                        <a:srgbClr val="000000"/>
                      </a:solidFill>
                      <a:prstDash val="solid"/>
                      <a:round/>
                      <a:headEnd type="none" w="med" len="med"/>
                      <a:tailEnd type="none" w="med" len="med"/>
                    </a:lnB>
                    <a:solidFill>
                      <a:srgbClr val="D9D9D9"/>
                    </a:solidFill>
                  </a:tcPr>
                </a:tc>
              </a:tr>
              <a:tr h="332280">
                <a:tc>
                  <a:txBody>
                    <a:bodyPr/>
                    <a:lstStyle/>
                    <a:p>
                      <a:pPr algn="just">
                        <a:lnSpc>
                          <a:spcPct val="100000"/>
                        </a:lnSpc>
                      </a:pPr>
                      <a:r>
                        <a:rPr lang="pt-BR" sz="1600" b="1" strike="noStrike" spc="-1" dirty="0">
                          <a:solidFill>
                            <a:srgbClr val="000000"/>
                          </a:solidFill>
                          <a:uFill>
                            <a:solidFill>
                              <a:srgbClr val="FFFFFF"/>
                            </a:solidFill>
                          </a:uFill>
                          <a:latin typeface="Arial"/>
                          <a:ea typeface="Microsoft YaHei"/>
                        </a:rPr>
                        <a:t>ATENÇÃO BÁSICA </a:t>
                      </a:r>
                      <a:r>
                        <a:rPr lang="pt-BR" sz="1600" b="0" strike="noStrike" spc="-1" dirty="0">
                          <a:solidFill>
                            <a:srgbClr val="000000"/>
                          </a:solidFill>
                          <a:uFill>
                            <a:solidFill>
                              <a:srgbClr val="FFFFFF"/>
                            </a:solidFill>
                          </a:uFill>
                          <a:latin typeface="Arial"/>
                          <a:ea typeface="Microsoft YaHei"/>
                        </a:rPr>
                        <a:t>(</a:t>
                      </a:r>
                      <a:r>
                        <a:rPr lang="pt-BR" sz="1600" b="0" strike="noStrike" spc="-1" dirty="0" err="1">
                          <a:solidFill>
                            <a:srgbClr val="000000"/>
                          </a:solidFill>
                          <a:uFill>
                            <a:solidFill>
                              <a:srgbClr val="FFFFFF"/>
                            </a:solidFill>
                          </a:uFill>
                          <a:latin typeface="Arial"/>
                          <a:ea typeface="Microsoft YaHei"/>
                        </a:rPr>
                        <a:t>cofinanciamento</a:t>
                      </a:r>
                      <a:r>
                        <a:rPr lang="pt-BR" sz="1600" b="0" strike="noStrike" spc="-1" dirty="0">
                          <a:solidFill>
                            <a:srgbClr val="000000"/>
                          </a:solidFill>
                          <a:uFill>
                            <a:solidFill>
                              <a:srgbClr val="FFFFFF"/>
                            </a:solidFill>
                          </a:uFill>
                          <a:latin typeface="Arial"/>
                          <a:ea typeface="Microsoft YaHei"/>
                        </a:rPr>
                        <a:t>)</a:t>
                      </a:r>
                      <a:endParaRPr lang="pt-BR" sz="1800" b="0" strike="noStrike" spc="-1" dirty="0">
                        <a:solidFill>
                          <a:srgbClr val="000000"/>
                        </a:solidFill>
                        <a:uFill>
                          <a:solidFill>
                            <a:srgbClr val="FFFFFF"/>
                          </a:solidFill>
                        </a:uFill>
                        <a:latin typeface="Arial"/>
                      </a:endParaRPr>
                    </a:p>
                  </a:txBody>
                  <a:tcPr marL="6480" marR="6480" anchor="ctr">
                    <a:lnL w="12240">
                      <a:solidFill>
                        <a:srgbClr val="000000"/>
                      </a:solidFill>
                    </a:lnL>
                    <a:lnR w="12240" cap="flat" cmpd="sng" algn="ctr">
                      <a:solidFill>
                        <a:srgbClr val="000000"/>
                      </a:solidFill>
                      <a:prstDash val="solid"/>
                      <a:round/>
                      <a:headEnd type="none" w="med" len="med"/>
                      <a:tailEnd type="none" w="med" len="med"/>
                    </a:lnR>
                    <a:lnT w="12240">
                      <a:solidFill>
                        <a:srgbClr val="000000"/>
                      </a:solidFill>
                    </a:lnT>
                    <a:lnB w="6480">
                      <a:solidFill>
                        <a:srgbClr val="000000"/>
                      </a:solidFill>
                    </a:lnB>
                    <a:solidFill>
                      <a:srgbClr val="F2F2F2"/>
                    </a:solidFill>
                  </a:tcPr>
                </a:tc>
                <a:tc>
                  <a:txBody>
                    <a:bodyPr/>
                    <a:lstStyle/>
                    <a:p>
                      <a:pPr algn="r">
                        <a:lnSpc>
                          <a:spcPct val="100000"/>
                        </a:lnSpc>
                      </a:pPr>
                      <a:r>
                        <a:rPr lang="pt-BR" sz="1600" b="0" strike="noStrike" spc="-1" dirty="0" smtClean="0">
                          <a:solidFill>
                            <a:schemeClr val="tx1"/>
                          </a:solidFill>
                          <a:uFill>
                            <a:solidFill>
                              <a:srgbClr val="FFFFFF"/>
                            </a:solidFill>
                          </a:uFill>
                          <a:latin typeface="Arial"/>
                          <a:ea typeface="Microsoft YaHei"/>
                        </a:rPr>
                        <a:t>93.914.845,00</a:t>
                      </a:r>
                      <a:endParaRPr lang="pt-BR" sz="1800" b="0" strike="noStrike" spc="-1" dirty="0">
                        <a:solidFill>
                          <a:schemeClr val="tx1"/>
                        </a:solidFill>
                        <a:uFill>
                          <a:solidFill>
                            <a:srgbClr val="FFFFFF"/>
                          </a:solidFill>
                        </a:uFill>
                        <a:latin typeface="Arial"/>
                      </a:endParaRPr>
                    </a:p>
                  </a:txBody>
                  <a:tcPr marL="6480" marR="6480" anchor="ctr">
                    <a:lnL w="12240">
                      <a:solidFill>
                        <a:srgbClr val="000000"/>
                      </a:solidFill>
                    </a:lnL>
                    <a:lnR w="6480">
                      <a:solidFill>
                        <a:srgbClr val="000000"/>
                      </a:solidFill>
                    </a:lnR>
                    <a:lnT w="12240">
                      <a:solidFill>
                        <a:srgbClr val="000000"/>
                      </a:solidFill>
                    </a:lnT>
                    <a:lnB w="6480">
                      <a:solidFill>
                        <a:srgbClr val="000000"/>
                      </a:solidFill>
                    </a:lnB>
                    <a:solidFill>
                      <a:srgbClr val="F2F2F2"/>
                    </a:solidFill>
                  </a:tcPr>
                </a:tc>
                <a:tc>
                  <a:txBody>
                    <a:bodyPr/>
                    <a:lstStyle/>
                    <a:p>
                      <a:pPr algn="r">
                        <a:lnSpc>
                          <a:spcPct val="100000"/>
                        </a:lnSpc>
                      </a:pPr>
                      <a:r>
                        <a:rPr lang="pt-BR" sz="1600" b="0" strike="noStrike" spc="-1" dirty="0" smtClean="0">
                          <a:solidFill>
                            <a:schemeClr val="tx1"/>
                          </a:solidFill>
                          <a:uFill>
                            <a:solidFill>
                              <a:srgbClr val="FFFFFF"/>
                            </a:solidFill>
                          </a:uFill>
                          <a:latin typeface="Arial"/>
                          <a:ea typeface="Microsoft YaHei"/>
                        </a:rPr>
                        <a:t>78.036.382,19</a:t>
                      </a:r>
                      <a:endParaRPr lang="pt-BR" sz="1800" b="0" strike="noStrike" spc="-1" dirty="0">
                        <a:solidFill>
                          <a:schemeClr val="tx1"/>
                        </a:solidFill>
                        <a:uFill>
                          <a:solidFill>
                            <a:srgbClr val="FFFFFF"/>
                          </a:solidFill>
                        </a:uFill>
                        <a:latin typeface="Arial"/>
                      </a:endParaRPr>
                    </a:p>
                  </a:txBody>
                  <a:tcPr marL="6480" marR="6480" anchor="ctr">
                    <a:lnL w="6480">
                      <a:solidFill>
                        <a:srgbClr val="000000"/>
                      </a:solidFill>
                    </a:lnL>
                    <a:lnR w="6480">
                      <a:solidFill>
                        <a:srgbClr val="000000"/>
                      </a:solidFill>
                    </a:lnR>
                    <a:lnT w="12240">
                      <a:solidFill>
                        <a:srgbClr val="000000"/>
                      </a:solidFill>
                    </a:lnT>
                    <a:lnB w="6480">
                      <a:solidFill>
                        <a:srgbClr val="000000"/>
                      </a:solidFill>
                    </a:lnB>
                    <a:solidFill>
                      <a:srgbClr val="F2F2F2"/>
                    </a:solidFill>
                  </a:tcPr>
                </a:tc>
                <a:tc>
                  <a:txBody>
                    <a:bodyPr/>
                    <a:lstStyle/>
                    <a:p>
                      <a:pPr algn="r">
                        <a:lnSpc>
                          <a:spcPct val="100000"/>
                        </a:lnSpc>
                      </a:pPr>
                      <a:r>
                        <a:rPr lang="pt-BR" sz="1600" b="0" strike="noStrike" spc="-1" dirty="0" smtClean="0">
                          <a:solidFill>
                            <a:schemeClr val="tx1"/>
                          </a:solidFill>
                          <a:uFill>
                            <a:solidFill>
                              <a:srgbClr val="FFFFFF"/>
                            </a:solidFill>
                          </a:uFill>
                          <a:latin typeface="Arial"/>
                          <a:ea typeface="Microsoft YaHei"/>
                        </a:rPr>
                        <a:t>70.106.217,85</a:t>
                      </a:r>
                      <a:endParaRPr lang="pt-BR" sz="1800" b="0" strike="noStrike" spc="-1" dirty="0">
                        <a:solidFill>
                          <a:schemeClr val="tx1"/>
                        </a:solidFill>
                        <a:uFill>
                          <a:solidFill>
                            <a:srgbClr val="FFFFFF"/>
                          </a:solidFill>
                        </a:uFill>
                        <a:latin typeface="Arial"/>
                      </a:endParaRPr>
                    </a:p>
                  </a:txBody>
                  <a:tcPr marL="6480" marR="6480" anchor="ctr">
                    <a:lnL w="6480">
                      <a:solidFill>
                        <a:srgbClr val="000000"/>
                      </a:solidFill>
                    </a:lnL>
                    <a:lnR w="6480">
                      <a:solidFill>
                        <a:srgbClr val="000000"/>
                      </a:solidFill>
                    </a:lnR>
                    <a:lnT w="12240">
                      <a:solidFill>
                        <a:srgbClr val="000000"/>
                      </a:solidFill>
                    </a:lnT>
                    <a:lnB w="6480">
                      <a:solidFill>
                        <a:srgbClr val="000000"/>
                      </a:solidFill>
                    </a:lnB>
                    <a:solidFill>
                      <a:srgbClr val="F2F2F2"/>
                    </a:solidFill>
                  </a:tcPr>
                </a:tc>
                <a:tc>
                  <a:txBody>
                    <a:bodyPr/>
                    <a:lstStyle/>
                    <a:p>
                      <a:pPr algn="r">
                        <a:lnSpc>
                          <a:spcPct val="100000"/>
                        </a:lnSpc>
                      </a:pPr>
                      <a:r>
                        <a:rPr lang="pt-BR" sz="1600" b="0" strike="noStrike" spc="-1" dirty="0" smtClean="0">
                          <a:solidFill>
                            <a:schemeClr val="tx1"/>
                          </a:solidFill>
                          <a:uFill>
                            <a:solidFill>
                              <a:srgbClr val="FFFFFF"/>
                            </a:solidFill>
                          </a:uFill>
                          <a:latin typeface="Arial"/>
                          <a:ea typeface="Microsoft YaHei"/>
                        </a:rPr>
                        <a:t>70.007.743,95</a:t>
                      </a:r>
                      <a:endParaRPr lang="pt-BR" sz="1800" b="0" strike="noStrike" spc="-1" dirty="0">
                        <a:solidFill>
                          <a:schemeClr val="tx1"/>
                        </a:solidFill>
                        <a:uFill>
                          <a:solidFill>
                            <a:srgbClr val="FFFFFF"/>
                          </a:solidFill>
                        </a:uFill>
                        <a:latin typeface="Arial"/>
                      </a:endParaRPr>
                    </a:p>
                  </a:txBody>
                  <a:tcPr marL="6480" marR="6480" anchor="ctr">
                    <a:lnL w="6480">
                      <a:solidFill>
                        <a:srgbClr val="000000"/>
                      </a:solidFill>
                    </a:lnL>
                    <a:lnR w="12240">
                      <a:solidFill>
                        <a:srgbClr val="000000"/>
                      </a:solidFill>
                    </a:lnR>
                    <a:lnT w="12240">
                      <a:solidFill>
                        <a:srgbClr val="000000"/>
                      </a:solidFill>
                    </a:lnT>
                    <a:lnB w="6480">
                      <a:solidFill>
                        <a:srgbClr val="000000"/>
                      </a:solidFill>
                    </a:lnB>
                    <a:solidFill>
                      <a:srgbClr val="F2F2F2"/>
                    </a:solidFill>
                  </a:tcPr>
                </a:tc>
              </a:tr>
              <a:tr h="574200">
                <a:tc>
                  <a:txBody>
                    <a:bodyPr/>
                    <a:lstStyle/>
                    <a:p>
                      <a:pPr>
                        <a:lnSpc>
                          <a:spcPct val="100000"/>
                        </a:lnSpc>
                      </a:pPr>
                      <a:r>
                        <a:rPr lang="pt-BR" sz="1600" b="1" strike="noStrike" spc="-1" dirty="0">
                          <a:solidFill>
                            <a:srgbClr val="000000"/>
                          </a:solidFill>
                          <a:uFill>
                            <a:solidFill>
                              <a:srgbClr val="FFFFFF"/>
                            </a:solidFill>
                          </a:uFill>
                          <a:latin typeface="Arial"/>
                          <a:ea typeface="Microsoft YaHei"/>
                        </a:rPr>
                        <a:t>ASSISTÊNCIA HOSPITALAR E AMBULATORIAL</a:t>
                      </a:r>
                      <a:endParaRPr lang="pt-BR" sz="1800" b="0" strike="noStrike" spc="-1" dirty="0">
                        <a:solidFill>
                          <a:srgbClr val="000000"/>
                        </a:solidFill>
                        <a:uFill>
                          <a:solidFill>
                            <a:srgbClr val="FFFFFF"/>
                          </a:solidFill>
                        </a:uFill>
                        <a:latin typeface="Arial"/>
                      </a:endParaRPr>
                    </a:p>
                  </a:txBody>
                  <a:tcPr marL="6480" marR="6480" anchor="ctr">
                    <a:lnL w="12240">
                      <a:solidFill>
                        <a:srgbClr val="000000"/>
                      </a:solidFill>
                    </a:lnL>
                    <a:lnR w="12240" cap="flat" cmpd="sng" algn="ctr">
                      <a:solidFill>
                        <a:srgbClr val="000000"/>
                      </a:solidFill>
                      <a:prstDash val="solid"/>
                      <a:round/>
                      <a:headEnd type="none" w="med" len="med"/>
                      <a:tailEnd type="none" w="med" len="med"/>
                    </a:lnR>
                    <a:lnT w="6480">
                      <a:solidFill>
                        <a:srgbClr val="000000"/>
                      </a:solidFill>
                    </a:lnT>
                    <a:lnB w="6480">
                      <a:solidFill>
                        <a:srgbClr val="000000"/>
                      </a:solidFill>
                    </a:lnB>
                    <a:solidFill>
                      <a:srgbClr val="F2F2F2"/>
                    </a:solidFill>
                  </a:tcPr>
                </a:tc>
                <a:tc>
                  <a:txBody>
                    <a:bodyPr/>
                    <a:lstStyle/>
                    <a:p>
                      <a:pPr algn="r">
                        <a:lnSpc>
                          <a:spcPct val="100000"/>
                        </a:lnSpc>
                      </a:pPr>
                      <a:r>
                        <a:rPr lang="pt-BR" sz="1600" b="0" strike="noStrike" spc="-1" dirty="0" smtClean="0">
                          <a:solidFill>
                            <a:schemeClr val="tx1"/>
                          </a:solidFill>
                          <a:uFill>
                            <a:solidFill>
                              <a:srgbClr val="FFFFFF"/>
                            </a:solidFill>
                          </a:uFill>
                          <a:latin typeface="Arial"/>
                          <a:ea typeface="Microsoft YaHei"/>
                        </a:rPr>
                        <a:t>1.338.320.998,00</a:t>
                      </a:r>
                      <a:endParaRPr lang="pt-BR" sz="1800" b="0" strike="noStrike" spc="-1" dirty="0">
                        <a:solidFill>
                          <a:schemeClr val="tx1"/>
                        </a:solidFill>
                        <a:uFill>
                          <a:solidFill>
                            <a:srgbClr val="FFFFFF"/>
                          </a:solidFill>
                        </a:uFill>
                        <a:latin typeface="Arial"/>
                      </a:endParaRPr>
                    </a:p>
                  </a:txBody>
                  <a:tcPr marL="6480" marR="6480" anchor="ctr">
                    <a:lnL w="12240">
                      <a:solidFill>
                        <a:srgbClr val="000000"/>
                      </a:solidFill>
                    </a:lnL>
                    <a:lnR w="6480">
                      <a:solidFill>
                        <a:srgbClr val="000000"/>
                      </a:solidFill>
                    </a:lnR>
                    <a:lnT w="6480">
                      <a:solidFill>
                        <a:srgbClr val="000000"/>
                      </a:solidFill>
                    </a:lnT>
                    <a:lnB w="6480">
                      <a:solidFill>
                        <a:srgbClr val="000000"/>
                      </a:solidFill>
                    </a:lnB>
                    <a:solidFill>
                      <a:srgbClr val="F2F2F2"/>
                    </a:solidFill>
                  </a:tcPr>
                </a:tc>
                <a:tc>
                  <a:txBody>
                    <a:bodyPr/>
                    <a:lstStyle/>
                    <a:p>
                      <a:pPr algn="r">
                        <a:lnSpc>
                          <a:spcPct val="100000"/>
                        </a:lnSpc>
                      </a:pPr>
                      <a:r>
                        <a:rPr lang="pt-BR" sz="1600" b="0" strike="noStrike" spc="-1" dirty="0" smtClean="0">
                          <a:solidFill>
                            <a:schemeClr val="tx1"/>
                          </a:solidFill>
                          <a:uFill>
                            <a:solidFill>
                              <a:srgbClr val="FFFFFF"/>
                            </a:solidFill>
                          </a:uFill>
                          <a:latin typeface="Arial"/>
                          <a:ea typeface="Microsoft YaHei"/>
                        </a:rPr>
                        <a:t>1.343.450.194,79</a:t>
                      </a:r>
                      <a:endParaRPr lang="pt-BR" sz="1800" b="0" strike="noStrike" spc="-1" dirty="0">
                        <a:solidFill>
                          <a:schemeClr val="tx1"/>
                        </a:solidFill>
                        <a:uFill>
                          <a:solidFill>
                            <a:srgbClr val="FFFFFF"/>
                          </a:solidFill>
                        </a:uFill>
                        <a:latin typeface="Arial"/>
                      </a:endParaRPr>
                    </a:p>
                  </a:txBody>
                  <a:tcPr marL="6480" marR="6480" anchor="ctr">
                    <a:lnL w="6480">
                      <a:solidFill>
                        <a:srgbClr val="000000"/>
                      </a:solidFill>
                    </a:lnL>
                    <a:lnR w="6480">
                      <a:solidFill>
                        <a:srgbClr val="000000"/>
                      </a:solidFill>
                    </a:lnR>
                    <a:lnT w="6480">
                      <a:solidFill>
                        <a:srgbClr val="000000"/>
                      </a:solidFill>
                    </a:lnT>
                    <a:lnB w="6480">
                      <a:solidFill>
                        <a:srgbClr val="000000"/>
                      </a:solidFill>
                    </a:lnB>
                    <a:solidFill>
                      <a:srgbClr val="F2F2F2"/>
                    </a:solidFill>
                  </a:tcPr>
                </a:tc>
                <a:tc>
                  <a:txBody>
                    <a:bodyPr/>
                    <a:lstStyle/>
                    <a:p>
                      <a:pPr algn="r">
                        <a:lnSpc>
                          <a:spcPct val="100000"/>
                        </a:lnSpc>
                      </a:pPr>
                      <a:r>
                        <a:rPr lang="pt-BR" sz="1600" b="0" strike="noStrike" spc="-1" dirty="0" smtClean="0">
                          <a:solidFill>
                            <a:schemeClr val="tx1"/>
                          </a:solidFill>
                          <a:uFill>
                            <a:solidFill>
                              <a:srgbClr val="FFFFFF"/>
                            </a:solidFill>
                          </a:uFill>
                          <a:latin typeface="Arial"/>
                          <a:ea typeface="Microsoft YaHei"/>
                        </a:rPr>
                        <a:t>1.275.043.305,58</a:t>
                      </a:r>
                      <a:endParaRPr lang="pt-BR" sz="1800" b="0" strike="noStrike" spc="-1" dirty="0">
                        <a:solidFill>
                          <a:schemeClr val="tx1"/>
                        </a:solidFill>
                        <a:uFill>
                          <a:solidFill>
                            <a:srgbClr val="FFFFFF"/>
                          </a:solidFill>
                        </a:uFill>
                        <a:latin typeface="Arial"/>
                      </a:endParaRPr>
                    </a:p>
                  </a:txBody>
                  <a:tcPr marL="6480" marR="6480" anchor="ctr">
                    <a:lnL w="6480">
                      <a:solidFill>
                        <a:srgbClr val="000000"/>
                      </a:solidFill>
                    </a:lnL>
                    <a:lnR w="6480">
                      <a:solidFill>
                        <a:srgbClr val="000000"/>
                      </a:solidFill>
                    </a:lnR>
                    <a:lnT w="6480">
                      <a:solidFill>
                        <a:srgbClr val="000000"/>
                      </a:solidFill>
                    </a:lnT>
                    <a:lnB w="6480">
                      <a:solidFill>
                        <a:srgbClr val="000000"/>
                      </a:solidFill>
                    </a:lnB>
                    <a:solidFill>
                      <a:srgbClr val="F2F2F2"/>
                    </a:solidFill>
                  </a:tcPr>
                </a:tc>
                <a:tc>
                  <a:txBody>
                    <a:bodyPr/>
                    <a:lstStyle/>
                    <a:p>
                      <a:pPr algn="r">
                        <a:lnSpc>
                          <a:spcPct val="100000"/>
                        </a:lnSpc>
                      </a:pPr>
                      <a:r>
                        <a:rPr lang="pt-BR" sz="1600" b="0" strike="noStrike" spc="-1" dirty="0" smtClean="0">
                          <a:solidFill>
                            <a:schemeClr val="tx1"/>
                          </a:solidFill>
                          <a:uFill>
                            <a:solidFill>
                              <a:srgbClr val="FFFFFF"/>
                            </a:solidFill>
                          </a:uFill>
                          <a:latin typeface="Arial"/>
                          <a:ea typeface="Microsoft YaHei"/>
                        </a:rPr>
                        <a:t>1.204.915.324,08</a:t>
                      </a:r>
                      <a:endParaRPr lang="pt-BR" sz="1800" b="0" strike="noStrike" spc="-1" dirty="0">
                        <a:solidFill>
                          <a:schemeClr val="tx1"/>
                        </a:solidFill>
                        <a:uFill>
                          <a:solidFill>
                            <a:srgbClr val="FFFFFF"/>
                          </a:solidFill>
                        </a:uFill>
                        <a:latin typeface="Arial"/>
                      </a:endParaRPr>
                    </a:p>
                  </a:txBody>
                  <a:tcPr marL="6480" marR="6480" anchor="ctr">
                    <a:lnL w="6480">
                      <a:solidFill>
                        <a:srgbClr val="000000"/>
                      </a:solidFill>
                    </a:lnL>
                    <a:lnR w="12240">
                      <a:solidFill>
                        <a:srgbClr val="000000"/>
                      </a:solidFill>
                    </a:lnR>
                    <a:lnT w="6480">
                      <a:solidFill>
                        <a:srgbClr val="000000"/>
                      </a:solidFill>
                    </a:lnT>
                    <a:lnB w="6480">
                      <a:solidFill>
                        <a:srgbClr val="000000"/>
                      </a:solidFill>
                    </a:lnB>
                    <a:solidFill>
                      <a:srgbClr val="F2F2F2"/>
                    </a:solidFill>
                  </a:tcPr>
                </a:tc>
              </a:tr>
              <a:tr h="574200">
                <a:tc>
                  <a:txBody>
                    <a:bodyPr/>
                    <a:lstStyle/>
                    <a:p>
                      <a:pPr>
                        <a:lnSpc>
                          <a:spcPct val="100000"/>
                        </a:lnSpc>
                      </a:pPr>
                      <a:r>
                        <a:rPr lang="pt-BR" sz="1600" b="1" strike="noStrike" spc="-1">
                          <a:solidFill>
                            <a:srgbClr val="000000"/>
                          </a:solidFill>
                          <a:uFill>
                            <a:solidFill>
                              <a:srgbClr val="FFFFFF"/>
                            </a:solidFill>
                          </a:uFill>
                          <a:latin typeface="Arial"/>
                          <a:ea typeface="Microsoft YaHei"/>
                        </a:rPr>
                        <a:t>SUPORTE PROFILÁTICO E TERAPÊUTICO</a:t>
                      </a:r>
                      <a:endParaRPr lang="pt-BR" sz="1800" b="0" strike="noStrike" spc="-1">
                        <a:solidFill>
                          <a:srgbClr val="000000"/>
                        </a:solidFill>
                        <a:uFill>
                          <a:solidFill>
                            <a:srgbClr val="FFFFFF"/>
                          </a:solidFill>
                        </a:uFill>
                        <a:latin typeface="Arial"/>
                      </a:endParaRPr>
                    </a:p>
                  </a:txBody>
                  <a:tcPr marL="6480" marR="6480" anchor="ctr">
                    <a:lnL w="12240">
                      <a:solidFill>
                        <a:srgbClr val="000000"/>
                      </a:solidFill>
                    </a:lnL>
                    <a:lnR w="12240" cap="flat" cmpd="sng" algn="ctr">
                      <a:solidFill>
                        <a:srgbClr val="000000"/>
                      </a:solidFill>
                      <a:prstDash val="solid"/>
                      <a:round/>
                      <a:headEnd type="none" w="med" len="med"/>
                      <a:tailEnd type="none" w="med" len="med"/>
                    </a:lnR>
                    <a:lnT w="6480">
                      <a:solidFill>
                        <a:srgbClr val="000000"/>
                      </a:solidFill>
                    </a:lnT>
                    <a:lnB w="6480">
                      <a:solidFill>
                        <a:srgbClr val="000000"/>
                      </a:solidFill>
                    </a:lnB>
                    <a:solidFill>
                      <a:srgbClr val="F2F2F2"/>
                    </a:solidFill>
                  </a:tcPr>
                </a:tc>
                <a:tc>
                  <a:txBody>
                    <a:bodyPr/>
                    <a:lstStyle/>
                    <a:p>
                      <a:pPr algn="r">
                        <a:lnSpc>
                          <a:spcPct val="100000"/>
                        </a:lnSpc>
                      </a:pPr>
                      <a:r>
                        <a:rPr lang="pt-BR" sz="1600" b="0" strike="noStrike" spc="-1" dirty="0" smtClean="0">
                          <a:solidFill>
                            <a:schemeClr val="tx1"/>
                          </a:solidFill>
                          <a:uFill>
                            <a:solidFill>
                              <a:srgbClr val="FFFFFF"/>
                            </a:solidFill>
                          </a:uFill>
                          <a:latin typeface="Arial"/>
                          <a:ea typeface="Microsoft YaHei"/>
                        </a:rPr>
                        <a:t>123.447.786,00</a:t>
                      </a:r>
                      <a:endParaRPr lang="pt-BR" sz="1800" b="0" strike="noStrike" spc="-1" dirty="0">
                        <a:solidFill>
                          <a:schemeClr val="tx1"/>
                        </a:solidFill>
                        <a:uFill>
                          <a:solidFill>
                            <a:srgbClr val="FFFFFF"/>
                          </a:solidFill>
                        </a:uFill>
                        <a:latin typeface="Arial"/>
                      </a:endParaRPr>
                    </a:p>
                  </a:txBody>
                  <a:tcPr marL="6480" marR="6480" anchor="ctr">
                    <a:lnL w="12240">
                      <a:solidFill>
                        <a:srgbClr val="000000"/>
                      </a:solidFill>
                    </a:lnL>
                    <a:lnR w="6480">
                      <a:solidFill>
                        <a:srgbClr val="000000"/>
                      </a:solidFill>
                    </a:lnR>
                    <a:lnT w="6480">
                      <a:solidFill>
                        <a:srgbClr val="000000"/>
                      </a:solidFill>
                    </a:lnT>
                    <a:lnB w="6480">
                      <a:solidFill>
                        <a:srgbClr val="000000"/>
                      </a:solidFill>
                    </a:lnB>
                    <a:solidFill>
                      <a:srgbClr val="F2F2F2"/>
                    </a:solidFill>
                  </a:tcPr>
                </a:tc>
                <a:tc>
                  <a:txBody>
                    <a:bodyPr/>
                    <a:lstStyle/>
                    <a:p>
                      <a:pPr algn="r">
                        <a:lnSpc>
                          <a:spcPct val="100000"/>
                        </a:lnSpc>
                      </a:pPr>
                      <a:r>
                        <a:rPr lang="pt-BR" sz="1600" b="0" strike="noStrike" spc="-1" dirty="0" smtClean="0">
                          <a:solidFill>
                            <a:schemeClr val="tx1"/>
                          </a:solidFill>
                          <a:uFill>
                            <a:solidFill>
                              <a:srgbClr val="FFFFFF"/>
                            </a:solidFill>
                          </a:uFill>
                          <a:latin typeface="Arial"/>
                          <a:ea typeface="Microsoft YaHei"/>
                        </a:rPr>
                        <a:t>105.453.269,75</a:t>
                      </a:r>
                      <a:endParaRPr lang="pt-BR" sz="1800" b="0" strike="noStrike" spc="-1" dirty="0">
                        <a:solidFill>
                          <a:schemeClr val="tx1"/>
                        </a:solidFill>
                        <a:uFill>
                          <a:solidFill>
                            <a:srgbClr val="FFFFFF"/>
                          </a:solidFill>
                        </a:uFill>
                        <a:latin typeface="Arial"/>
                      </a:endParaRPr>
                    </a:p>
                  </a:txBody>
                  <a:tcPr marL="6480" marR="6480" anchor="ctr">
                    <a:lnL w="6480">
                      <a:solidFill>
                        <a:srgbClr val="000000"/>
                      </a:solidFill>
                    </a:lnL>
                    <a:lnR w="6480">
                      <a:solidFill>
                        <a:srgbClr val="000000"/>
                      </a:solidFill>
                    </a:lnR>
                    <a:lnT w="6480">
                      <a:solidFill>
                        <a:srgbClr val="000000"/>
                      </a:solidFill>
                    </a:lnT>
                    <a:lnB w="6480">
                      <a:solidFill>
                        <a:srgbClr val="000000"/>
                      </a:solidFill>
                    </a:lnB>
                    <a:solidFill>
                      <a:srgbClr val="F2F2F2"/>
                    </a:solidFill>
                  </a:tcPr>
                </a:tc>
                <a:tc>
                  <a:txBody>
                    <a:bodyPr/>
                    <a:lstStyle/>
                    <a:p>
                      <a:pPr algn="r">
                        <a:lnSpc>
                          <a:spcPct val="100000"/>
                        </a:lnSpc>
                      </a:pPr>
                      <a:r>
                        <a:rPr lang="pt-BR" sz="1600" b="0" strike="noStrike" spc="-1" dirty="0" smtClean="0">
                          <a:solidFill>
                            <a:schemeClr val="tx1"/>
                          </a:solidFill>
                          <a:uFill>
                            <a:solidFill>
                              <a:srgbClr val="FFFFFF"/>
                            </a:solidFill>
                          </a:uFill>
                          <a:latin typeface="Arial"/>
                          <a:ea typeface="Microsoft YaHei"/>
                        </a:rPr>
                        <a:t>97.561.516,38</a:t>
                      </a:r>
                      <a:endParaRPr lang="pt-BR" sz="1800" b="0" strike="noStrike" spc="-1" dirty="0">
                        <a:solidFill>
                          <a:schemeClr val="tx1"/>
                        </a:solidFill>
                        <a:uFill>
                          <a:solidFill>
                            <a:srgbClr val="FFFFFF"/>
                          </a:solidFill>
                        </a:uFill>
                        <a:latin typeface="Arial"/>
                      </a:endParaRPr>
                    </a:p>
                  </a:txBody>
                  <a:tcPr marL="6480" marR="6480" anchor="ctr">
                    <a:lnL w="6480">
                      <a:solidFill>
                        <a:srgbClr val="000000"/>
                      </a:solidFill>
                    </a:lnL>
                    <a:lnR w="6480">
                      <a:solidFill>
                        <a:srgbClr val="000000"/>
                      </a:solidFill>
                    </a:lnR>
                    <a:lnT w="6480">
                      <a:solidFill>
                        <a:srgbClr val="000000"/>
                      </a:solidFill>
                    </a:lnT>
                    <a:lnB w="6480">
                      <a:solidFill>
                        <a:srgbClr val="000000"/>
                      </a:solidFill>
                    </a:lnB>
                    <a:solidFill>
                      <a:srgbClr val="F2F2F2"/>
                    </a:solidFill>
                  </a:tcPr>
                </a:tc>
                <a:tc>
                  <a:txBody>
                    <a:bodyPr/>
                    <a:lstStyle/>
                    <a:p>
                      <a:pPr algn="r">
                        <a:lnSpc>
                          <a:spcPct val="100000"/>
                        </a:lnSpc>
                      </a:pPr>
                      <a:r>
                        <a:rPr lang="pt-BR" sz="1600" b="0" strike="noStrike" spc="-1" dirty="0" smtClean="0">
                          <a:solidFill>
                            <a:schemeClr val="tx1"/>
                          </a:solidFill>
                          <a:uFill>
                            <a:solidFill>
                              <a:srgbClr val="FFFFFF"/>
                            </a:solidFill>
                          </a:uFill>
                          <a:latin typeface="Arial"/>
                          <a:ea typeface="Microsoft YaHei"/>
                        </a:rPr>
                        <a:t>84.748.687,86</a:t>
                      </a:r>
                      <a:endParaRPr lang="pt-BR" sz="1800" b="0" strike="noStrike" spc="-1" dirty="0">
                        <a:solidFill>
                          <a:schemeClr val="tx1"/>
                        </a:solidFill>
                        <a:uFill>
                          <a:solidFill>
                            <a:srgbClr val="FFFFFF"/>
                          </a:solidFill>
                        </a:uFill>
                        <a:latin typeface="Arial"/>
                      </a:endParaRPr>
                    </a:p>
                  </a:txBody>
                  <a:tcPr marL="6480" marR="6480" anchor="ctr">
                    <a:lnL w="6480">
                      <a:solidFill>
                        <a:srgbClr val="000000"/>
                      </a:solidFill>
                    </a:lnL>
                    <a:lnR w="12240">
                      <a:solidFill>
                        <a:srgbClr val="000000"/>
                      </a:solidFill>
                    </a:lnR>
                    <a:lnT w="6480">
                      <a:solidFill>
                        <a:srgbClr val="000000"/>
                      </a:solidFill>
                    </a:lnT>
                    <a:lnB w="6480">
                      <a:solidFill>
                        <a:srgbClr val="000000"/>
                      </a:solidFill>
                    </a:lnB>
                    <a:solidFill>
                      <a:srgbClr val="F2F2F2"/>
                    </a:solidFill>
                  </a:tcPr>
                </a:tc>
              </a:tr>
              <a:tr h="332280">
                <a:tc>
                  <a:txBody>
                    <a:bodyPr/>
                    <a:lstStyle/>
                    <a:p>
                      <a:pPr algn="just">
                        <a:lnSpc>
                          <a:spcPct val="100000"/>
                        </a:lnSpc>
                      </a:pPr>
                      <a:r>
                        <a:rPr lang="pt-BR" sz="1600" b="1" strike="noStrike" spc="-1">
                          <a:solidFill>
                            <a:srgbClr val="000000"/>
                          </a:solidFill>
                          <a:uFill>
                            <a:solidFill>
                              <a:srgbClr val="FFFFFF"/>
                            </a:solidFill>
                          </a:uFill>
                          <a:latin typeface="Arial"/>
                          <a:ea typeface="Microsoft YaHei"/>
                        </a:rPr>
                        <a:t>VIGILÂNCIA SANITÁRIA</a:t>
                      </a:r>
                      <a:endParaRPr lang="pt-BR" sz="1800" b="0" strike="noStrike" spc="-1">
                        <a:solidFill>
                          <a:srgbClr val="000000"/>
                        </a:solidFill>
                        <a:uFill>
                          <a:solidFill>
                            <a:srgbClr val="FFFFFF"/>
                          </a:solidFill>
                        </a:uFill>
                        <a:latin typeface="Arial"/>
                      </a:endParaRPr>
                    </a:p>
                  </a:txBody>
                  <a:tcPr marL="6480" marR="6480" anchor="ctr">
                    <a:lnL w="12240">
                      <a:solidFill>
                        <a:srgbClr val="000000"/>
                      </a:solidFill>
                    </a:lnL>
                    <a:lnR w="12240" cap="flat" cmpd="sng" algn="ctr">
                      <a:solidFill>
                        <a:srgbClr val="000000"/>
                      </a:solidFill>
                      <a:prstDash val="solid"/>
                      <a:round/>
                      <a:headEnd type="none" w="med" len="med"/>
                      <a:tailEnd type="none" w="med" len="med"/>
                    </a:lnR>
                    <a:lnT w="6480">
                      <a:solidFill>
                        <a:srgbClr val="000000"/>
                      </a:solidFill>
                    </a:lnT>
                    <a:lnB w="6480">
                      <a:solidFill>
                        <a:srgbClr val="000000"/>
                      </a:solidFill>
                    </a:lnB>
                    <a:solidFill>
                      <a:srgbClr val="F2F2F2"/>
                    </a:solidFill>
                  </a:tcPr>
                </a:tc>
                <a:tc>
                  <a:txBody>
                    <a:bodyPr/>
                    <a:lstStyle/>
                    <a:p>
                      <a:pPr algn="r">
                        <a:lnSpc>
                          <a:spcPct val="100000"/>
                        </a:lnSpc>
                      </a:pPr>
                      <a:r>
                        <a:rPr lang="pt-BR" sz="1600" b="0" strike="noStrike" spc="-1" dirty="0" smtClean="0">
                          <a:solidFill>
                            <a:schemeClr val="tx1"/>
                          </a:solidFill>
                          <a:uFill>
                            <a:solidFill>
                              <a:srgbClr val="FFFFFF"/>
                            </a:solidFill>
                          </a:uFill>
                          <a:latin typeface="Arial"/>
                          <a:ea typeface="Microsoft YaHei"/>
                        </a:rPr>
                        <a:t>4.695.184,00</a:t>
                      </a:r>
                      <a:endParaRPr lang="pt-BR" sz="1800" b="0" strike="noStrike" spc="-1" dirty="0">
                        <a:solidFill>
                          <a:schemeClr val="tx1"/>
                        </a:solidFill>
                        <a:uFill>
                          <a:solidFill>
                            <a:srgbClr val="FFFFFF"/>
                          </a:solidFill>
                        </a:uFill>
                        <a:latin typeface="Arial"/>
                      </a:endParaRPr>
                    </a:p>
                  </a:txBody>
                  <a:tcPr marL="6480" marR="6480" anchor="ctr">
                    <a:lnL w="12240">
                      <a:solidFill>
                        <a:srgbClr val="000000"/>
                      </a:solidFill>
                    </a:lnL>
                    <a:lnR w="6480">
                      <a:solidFill>
                        <a:srgbClr val="000000"/>
                      </a:solidFill>
                    </a:lnR>
                    <a:lnT w="6480">
                      <a:solidFill>
                        <a:srgbClr val="000000"/>
                      </a:solidFill>
                    </a:lnT>
                    <a:lnB w="6480">
                      <a:solidFill>
                        <a:srgbClr val="000000"/>
                      </a:solidFill>
                    </a:lnB>
                    <a:solidFill>
                      <a:srgbClr val="F2F2F2"/>
                    </a:solidFill>
                  </a:tcPr>
                </a:tc>
                <a:tc>
                  <a:txBody>
                    <a:bodyPr/>
                    <a:lstStyle/>
                    <a:p>
                      <a:pPr algn="r">
                        <a:lnSpc>
                          <a:spcPct val="100000"/>
                        </a:lnSpc>
                      </a:pPr>
                      <a:r>
                        <a:rPr lang="pt-BR" sz="1600" b="0" strike="noStrike" spc="-1" dirty="0" smtClean="0">
                          <a:solidFill>
                            <a:schemeClr val="tx1"/>
                          </a:solidFill>
                          <a:uFill>
                            <a:solidFill>
                              <a:srgbClr val="FFFFFF"/>
                            </a:solidFill>
                          </a:uFill>
                          <a:latin typeface="Arial"/>
                          <a:ea typeface="Microsoft YaHei"/>
                        </a:rPr>
                        <a:t>4.613.507,68</a:t>
                      </a:r>
                      <a:endParaRPr lang="pt-BR" sz="1800" b="0" strike="noStrike" spc="-1" dirty="0">
                        <a:solidFill>
                          <a:schemeClr val="tx1"/>
                        </a:solidFill>
                        <a:uFill>
                          <a:solidFill>
                            <a:srgbClr val="FFFFFF"/>
                          </a:solidFill>
                        </a:uFill>
                        <a:latin typeface="Arial"/>
                      </a:endParaRPr>
                    </a:p>
                  </a:txBody>
                  <a:tcPr marL="6480" marR="6480" anchor="ctr">
                    <a:lnL w="6480">
                      <a:solidFill>
                        <a:srgbClr val="000000"/>
                      </a:solidFill>
                    </a:lnL>
                    <a:lnR w="6480">
                      <a:solidFill>
                        <a:srgbClr val="000000"/>
                      </a:solidFill>
                    </a:lnR>
                    <a:lnT w="6480">
                      <a:solidFill>
                        <a:srgbClr val="000000"/>
                      </a:solidFill>
                    </a:lnT>
                    <a:lnB w="6480">
                      <a:solidFill>
                        <a:srgbClr val="000000"/>
                      </a:solidFill>
                    </a:lnB>
                    <a:solidFill>
                      <a:srgbClr val="F2F2F2"/>
                    </a:solidFill>
                  </a:tcPr>
                </a:tc>
                <a:tc>
                  <a:txBody>
                    <a:bodyPr/>
                    <a:lstStyle/>
                    <a:p>
                      <a:pPr algn="r">
                        <a:lnSpc>
                          <a:spcPct val="100000"/>
                        </a:lnSpc>
                      </a:pPr>
                      <a:r>
                        <a:rPr lang="pt-BR" sz="1600" b="0" strike="noStrike" spc="-1" dirty="0" smtClean="0">
                          <a:solidFill>
                            <a:schemeClr val="tx1"/>
                          </a:solidFill>
                          <a:uFill>
                            <a:solidFill>
                              <a:srgbClr val="FFFFFF"/>
                            </a:solidFill>
                          </a:uFill>
                          <a:latin typeface="Arial"/>
                          <a:ea typeface="Microsoft YaHei"/>
                        </a:rPr>
                        <a:t>3.180.572,20</a:t>
                      </a:r>
                      <a:endParaRPr lang="pt-BR" sz="1800" b="0" strike="noStrike" spc="-1" dirty="0">
                        <a:solidFill>
                          <a:schemeClr val="tx1"/>
                        </a:solidFill>
                        <a:uFill>
                          <a:solidFill>
                            <a:srgbClr val="FFFFFF"/>
                          </a:solidFill>
                        </a:uFill>
                        <a:latin typeface="Arial"/>
                      </a:endParaRPr>
                    </a:p>
                  </a:txBody>
                  <a:tcPr marL="6480" marR="6480" anchor="ctr">
                    <a:lnL w="6480">
                      <a:solidFill>
                        <a:srgbClr val="000000"/>
                      </a:solidFill>
                    </a:lnL>
                    <a:lnR w="6480">
                      <a:solidFill>
                        <a:srgbClr val="000000"/>
                      </a:solidFill>
                    </a:lnR>
                    <a:lnT w="6480">
                      <a:solidFill>
                        <a:srgbClr val="000000"/>
                      </a:solidFill>
                    </a:lnT>
                    <a:lnB w="6480">
                      <a:solidFill>
                        <a:srgbClr val="000000"/>
                      </a:solidFill>
                    </a:lnB>
                    <a:solidFill>
                      <a:srgbClr val="F2F2F2"/>
                    </a:solidFill>
                  </a:tcPr>
                </a:tc>
                <a:tc>
                  <a:txBody>
                    <a:bodyPr/>
                    <a:lstStyle/>
                    <a:p>
                      <a:pPr algn="r">
                        <a:lnSpc>
                          <a:spcPct val="100000"/>
                        </a:lnSpc>
                      </a:pPr>
                      <a:r>
                        <a:rPr lang="pt-BR" sz="1600" b="0" strike="noStrike" spc="-1" dirty="0" smtClean="0">
                          <a:solidFill>
                            <a:schemeClr val="tx1"/>
                          </a:solidFill>
                          <a:uFill>
                            <a:solidFill>
                              <a:srgbClr val="FFFFFF"/>
                            </a:solidFill>
                          </a:uFill>
                          <a:latin typeface="Arial"/>
                          <a:ea typeface="Microsoft YaHei"/>
                        </a:rPr>
                        <a:t>3.180.039,08</a:t>
                      </a:r>
                      <a:endParaRPr lang="pt-BR" sz="1800" b="0" strike="noStrike" spc="-1" dirty="0">
                        <a:solidFill>
                          <a:schemeClr val="tx1"/>
                        </a:solidFill>
                        <a:uFill>
                          <a:solidFill>
                            <a:srgbClr val="FFFFFF"/>
                          </a:solidFill>
                        </a:uFill>
                        <a:latin typeface="Arial"/>
                      </a:endParaRPr>
                    </a:p>
                  </a:txBody>
                  <a:tcPr marL="6480" marR="6480" anchor="ctr">
                    <a:lnL w="6480">
                      <a:solidFill>
                        <a:srgbClr val="000000"/>
                      </a:solidFill>
                    </a:lnL>
                    <a:lnR w="12240">
                      <a:solidFill>
                        <a:srgbClr val="000000"/>
                      </a:solidFill>
                    </a:lnR>
                    <a:lnT w="6480">
                      <a:solidFill>
                        <a:srgbClr val="000000"/>
                      </a:solidFill>
                    </a:lnT>
                    <a:lnB w="6480">
                      <a:solidFill>
                        <a:srgbClr val="000000"/>
                      </a:solidFill>
                    </a:lnB>
                    <a:solidFill>
                      <a:srgbClr val="F2F2F2"/>
                    </a:solidFill>
                  </a:tcPr>
                </a:tc>
              </a:tr>
              <a:tr h="332280">
                <a:tc>
                  <a:txBody>
                    <a:bodyPr/>
                    <a:lstStyle/>
                    <a:p>
                      <a:pPr algn="just">
                        <a:lnSpc>
                          <a:spcPct val="100000"/>
                        </a:lnSpc>
                      </a:pPr>
                      <a:r>
                        <a:rPr lang="pt-BR" sz="1600" b="1" strike="noStrike" spc="-1">
                          <a:solidFill>
                            <a:srgbClr val="000000"/>
                          </a:solidFill>
                          <a:uFill>
                            <a:solidFill>
                              <a:srgbClr val="FFFFFF"/>
                            </a:solidFill>
                          </a:uFill>
                          <a:latin typeface="Arial"/>
                          <a:ea typeface="Microsoft YaHei"/>
                        </a:rPr>
                        <a:t>VIGILÂNCIA EPIDEMIOLÓGICA</a:t>
                      </a:r>
                      <a:endParaRPr lang="pt-BR" sz="1800" b="0" strike="noStrike" spc="-1">
                        <a:solidFill>
                          <a:srgbClr val="000000"/>
                        </a:solidFill>
                        <a:uFill>
                          <a:solidFill>
                            <a:srgbClr val="FFFFFF"/>
                          </a:solidFill>
                        </a:uFill>
                        <a:latin typeface="Arial"/>
                      </a:endParaRPr>
                    </a:p>
                  </a:txBody>
                  <a:tcPr marL="6480" marR="6480" anchor="ctr">
                    <a:lnL w="12240">
                      <a:solidFill>
                        <a:srgbClr val="000000"/>
                      </a:solidFill>
                    </a:lnL>
                    <a:lnR w="12240" cap="flat" cmpd="sng" algn="ctr">
                      <a:solidFill>
                        <a:srgbClr val="000000"/>
                      </a:solidFill>
                      <a:prstDash val="solid"/>
                      <a:round/>
                      <a:headEnd type="none" w="med" len="med"/>
                      <a:tailEnd type="none" w="med" len="med"/>
                    </a:lnR>
                    <a:lnT w="6480">
                      <a:solidFill>
                        <a:srgbClr val="000000"/>
                      </a:solidFill>
                    </a:lnT>
                    <a:lnB w="6480">
                      <a:solidFill>
                        <a:srgbClr val="000000"/>
                      </a:solidFill>
                    </a:lnB>
                    <a:solidFill>
                      <a:srgbClr val="F2F2F2"/>
                    </a:solidFill>
                  </a:tcPr>
                </a:tc>
                <a:tc>
                  <a:txBody>
                    <a:bodyPr/>
                    <a:lstStyle/>
                    <a:p>
                      <a:pPr algn="r">
                        <a:lnSpc>
                          <a:spcPct val="100000"/>
                        </a:lnSpc>
                      </a:pPr>
                      <a:r>
                        <a:rPr lang="pt-BR" sz="1600" b="0" strike="noStrike" spc="-1" dirty="0" smtClean="0">
                          <a:solidFill>
                            <a:schemeClr val="tx1"/>
                          </a:solidFill>
                          <a:uFill>
                            <a:solidFill>
                              <a:srgbClr val="FFFFFF"/>
                            </a:solidFill>
                          </a:uFill>
                          <a:latin typeface="Arial"/>
                          <a:ea typeface="Microsoft YaHei"/>
                        </a:rPr>
                        <a:t>18.154.900,00</a:t>
                      </a:r>
                      <a:endParaRPr lang="pt-BR" sz="1800" b="0" strike="noStrike" spc="-1" dirty="0">
                        <a:solidFill>
                          <a:schemeClr val="tx1"/>
                        </a:solidFill>
                        <a:uFill>
                          <a:solidFill>
                            <a:srgbClr val="FFFFFF"/>
                          </a:solidFill>
                        </a:uFill>
                        <a:latin typeface="Arial"/>
                      </a:endParaRPr>
                    </a:p>
                  </a:txBody>
                  <a:tcPr marL="6480" marR="6480" anchor="ctr">
                    <a:lnL w="12240">
                      <a:solidFill>
                        <a:srgbClr val="000000"/>
                      </a:solidFill>
                    </a:lnL>
                    <a:lnR w="6480">
                      <a:solidFill>
                        <a:srgbClr val="000000"/>
                      </a:solidFill>
                    </a:lnR>
                    <a:lnT w="6480">
                      <a:solidFill>
                        <a:srgbClr val="000000"/>
                      </a:solidFill>
                    </a:lnT>
                    <a:lnB w="6480">
                      <a:solidFill>
                        <a:srgbClr val="000000"/>
                      </a:solidFill>
                    </a:lnB>
                    <a:solidFill>
                      <a:srgbClr val="F2F2F2"/>
                    </a:solidFill>
                  </a:tcPr>
                </a:tc>
                <a:tc>
                  <a:txBody>
                    <a:bodyPr/>
                    <a:lstStyle/>
                    <a:p>
                      <a:pPr algn="r">
                        <a:lnSpc>
                          <a:spcPct val="100000"/>
                        </a:lnSpc>
                      </a:pPr>
                      <a:r>
                        <a:rPr lang="pt-BR" sz="1600" b="0" strike="noStrike" spc="-1" dirty="0" smtClean="0">
                          <a:solidFill>
                            <a:schemeClr val="tx1"/>
                          </a:solidFill>
                          <a:uFill>
                            <a:solidFill>
                              <a:srgbClr val="FFFFFF"/>
                            </a:solidFill>
                          </a:uFill>
                          <a:latin typeface="Arial"/>
                          <a:ea typeface="Microsoft YaHei"/>
                        </a:rPr>
                        <a:t>9.026.548,28</a:t>
                      </a:r>
                      <a:endParaRPr lang="pt-BR" sz="1800" b="0" strike="noStrike" spc="-1" dirty="0">
                        <a:solidFill>
                          <a:schemeClr val="tx1"/>
                        </a:solidFill>
                        <a:uFill>
                          <a:solidFill>
                            <a:srgbClr val="FFFFFF"/>
                          </a:solidFill>
                        </a:uFill>
                        <a:latin typeface="Arial"/>
                      </a:endParaRPr>
                    </a:p>
                  </a:txBody>
                  <a:tcPr marL="6480" marR="6480" anchor="ctr">
                    <a:lnL w="6480">
                      <a:solidFill>
                        <a:srgbClr val="000000"/>
                      </a:solidFill>
                    </a:lnL>
                    <a:lnR w="6480">
                      <a:solidFill>
                        <a:srgbClr val="000000"/>
                      </a:solidFill>
                    </a:lnR>
                    <a:lnT w="6480">
                      <a:solidFill>
                        <a:srgbClr val="000000"/>
                      </a:solidFill>
                    </a:lnT>
                    <a:lnB w="6480">
                      <a:solidFill>
                        <a:srgbClr val="000000"/>
                      </a:solidFill>
                    </a:lnB>
                    <a:solidFill>
                      <a:srgbClr val="F2F2F2"/>
                    </a:solidFill>
                  </a:tcPr>
                </a:tc>
                <a:tc>
                  <a:txBody>
                    <a:bodyPr/>
                    <a:lstStyle/>
                    <a:p>
                      <a:pPr algn="r">
                        <a:lnSpc>
                          <a:spcPct val="100000"/>
                        </a:lnSpc>
                      </a:pPr>
                      <a:r>
                        <a:rPr lang="pt-BR" sz="1600" b="0" strike="noStrike" spc="-1" dirty="0" smtClean="0">
                          <a:solidFill>
                            <a:schemeClr val="tx1"/>
                          </a:solidFill>
                          <a:uFill>
                            <a:solidFill>
                              <a:srgbClr val="FFFFFF"/>
                            </a:solidFill>
                          </a:uFill>
                          <a:latin typeface="Arial"/>
                          <a:ea typeface="Microsoft YaHei"/>
                        </a:rPr>
                        <a:t>6.626.134,77</a:t>
                      </a:r>
                      <a:endParaRPr lang="pt-BR" sz="1800" b="0" strike="noStrike" spc="-1" dirty="0">
                        <a:solidFill>
                          <a:schemeClr val="tx1"/>
                        </a:solidFill>
                        <a:uFill>
                          <a:solidFill>
                            <a:srgbClr val="FFFFFF"/>
                          </a:solidFill>
                        </a:uFill>
                        <a:latin typeface="Arial"/>
                      </a:endParaRPr>
                    </a:p>
                  </a:txBody>
                  <a:tcPr marL="6480" marR="6480" anchor="ctr">
                    <a:lnL w="6480">
                      <a:solidFill>
                        <a:srgbClr val="000000"/>
                      </a:solidFill>
                    </a:lnL>
                    <a:lnR w="6480">
                      <a:solidFill>
                        <a:srgbClr val="000000"/>
                      </a:solidFill>
                    </a:lnR>
                    <a:lnT w="6480">
                      <a:solidFill>
                        <a:srgbClr val="000000"/>
                      </a:solidFill>
                    </a:lnT>
                    <a:lnB w="6480">
                      <a:solidFill>
                        <a:srgbClr val="000000"/>
                      </a:solidFill>
                    </a:lnB>
                    <a:solidFill>
                      <a:srgbClr val="F2F2F2"/>
                    </a:solidFill>
                  </a:tcPr>
                </a:tc>
                <a:tc>
                  <a:txBody>
                    <a:bodyPr/>
                    <a:lstStyle/>
                    <a:p>
                      <a:pPr algn="r">
                        <a:lnSpc>
                          <a:spcPct val="100000"/>
                        </a:lnSpc>
                      </a:pPr>
                      <a:r>
                        <a:rPr lang="pt-BR" sz="1600" b="0" strike="noStrike" spc="-1" dirty="0" smtClean="0">
                          <a:solidFill>
                            <a:schemeClr val="tx1"/>
                          </a:solidFill>
                          <a:uFill>
                            <a:solidFill>
                              <a:srgbClr val="FFFFFF"/>
                            </a:solidFill>
                          </a:uFill>
                          <a:latin typeface="Arial"/>
                          <a:ea typeface="Microsoft YaHei"/>
                        </a:rPr>
                        <a:t>6.601.168,77</a:t>
                      </a:r>
                      <a:endParaRPr lang="pt-BR" sz="1800" b="0" strike="noStrike" spc="-1" dirty="0">
                        <a:solidFill>
                          <a:schemeClr val="tx1"/>
                        </a:solidFill>
                        <a:uFill>
                          <a:solidFill>
                            <a:srgbClr val="FFFFFF"/>
                          </a:solidFill>
                        </a:uFill>
                        <a:latin typeface="Arial"/>
                      </a:endParaRPr>
                    </a:p>
                  </a:txBody>
                  <a:tcPr marL="6480" marR="6480" anchor="ctr">
                    <a:lnL w="6480">
                      <a:solidFill>
                        <a:srgbClr val="000000"/>
                      </a:solidFill>
                    </a:lnL>
                    <a:lnR w="12240">
                      <a:solidFill>
                        <a:srgbClr val="000000"/>
                      </a:solidFill>
                    </a:lnR>
                    <a:lnT w="6480">
                      <a:solidFill>
                        <a:srgbClr val="000000"/>
                      </a:solidFill>
                    </a:lnT>
                    <a:lnB w="6480">
                      <a:solidFill>
                        <a:srgbClr val="000000"/>
                      </a:solidFill>
                    </a:lnB>
                    <a:solidFill>
                      <a:srgbClr val="F2F2F2"/>
                    </a:solidFill>
                  </a:tcPr>
                </a:tc>
              </a:tr>
              <a:tr h="1299600">
                <a:tc>
                  <a:txBody>
                    <a:bodyPr/>
                    <a:lstStyle/>
                    <a:p>
                      <a:pPr algn="just">
                        <a:lnSpc>
                          <a:spcPct val="100000"/>
                        </a:lnSpc>
                      </a:pPr>
                      <a:r>
                        <a:rPr lang="pt-BR" sz="1400" b="1" strike="noStrike" spc="-1">
                          <a:solidFill>
                            <a:srgbClr val="000000"/>
                          </a:solidFill>
                          <a:uFill>
                            <a:solidFill>
                              <a:srgbClr val="FFFFFF"/>
                            </a:solidFill>
                          </a:uFill>
                          <a:latin typeface="Arial"/>
                          <a:ea typeface="Microsoft YaHei"/>
                        </a:rPr>
                        <a:t>OUTRAS SUBFUNÇÕES - Não Vinculadas</a:t>
                      </a:r>
                      <a:endParaRPr lang="pt-BR" sz="1800" b="0" strike="noStrike" spc="-1">
                        <a:solidFill>
                          <a:srgbClr val="000000"/>
                        </a:solidFill>
                        <a:uFill>
                          <a:solidFill>
                            <a:srgbClr val="FFFFFF"/>
                          </a:solidFill>
                        </a:uFill>
                        <a:latin typeface="Arial"/>
                      </a:endParaRPr>
                    </a:p>
                    <a:p>
                      <a:pPr algn="just">
                        <a:lnSpc>
                          <a:spcPct val="100000"/>
                        </a:lnSpc>
                      </a:pPr>
                      <a:r>
                        <a:rPr lang="pt-BR" sz="1400" b="1" strike="noStrike" spc="-1">
                          <a:solidFill>
                            <a:srgbClr val="000000"/>
                          </a:solidFill>
                          <a:uFill>
                            <a:solidFill>
                              <a:srgbClr val="FFFFFF"/>
                            </a:solidFill>
                          </a:uFill>
                          <a:latin typeface="Arial"/>
                          <a:ea typeface="Microsoft YaHei"/>
                        </a:rPr>
                        <a:t>  Administração Geral (folha pessoal)</a:t>
                      </a:r>
                      <a:endParaRPr lang="pt-BR" sz="1800" b="0" strike="noStrike" spc="-1">
                        <a:solidFill>
                          <a:srgbClr val="000000"/>
                        </a:solidFill>
                        <a:uFill>
                          <a:solidFill>
                            <a:srgbClr val="FFFFFF"/>
                          </a:solidFill>
                        </a:uFill>
                        <a:latin typeface="Arial"/>
                      </a:endParaRPr>
                    </a:p>
                    <a:p>
                      <a:pPr algn="just">
                        <a:lnSpc>
                          <a:spcPct val="100000"/>
                        </a:lnSpc>
                      </a:pPr>
                      <a:r>
                        <a:rPr lang="pt-BR" sz="1400" b="1" strike="noStrike" spc="-1">
                          <a:solidFill>
                            <a:srgbClr val="000000"/>
                          </a:solidFill>
                          <a:uFill>
                            <a:solidFill>
                              <a:srgbClr val="FFFFFF"/>
                            </a:solidFill>
                          </a:uFill>
                          <a:latin typeface="Arial"/>
                          <a:ea typeface="Microsoft YaHei"/>
                        </a:rPr>
                        <a:t>  Judicialização (Ação Judiciária)</a:t>
                      </a:r>
                      <a:endParaRPr lang="pt-BR" sz="1800" b="0" strike="noStrike" spc="-1">
                        <a:solidFill>
                          <a:srgbClr val="000000"/>
                        </a:solidFill>
                        <a:uFill>
                          <a:solidFill>
                            <a:srgbClr val="FFFFFF"/>
                          </a:solidFill>
                        </a:uFill>
                        <a:latin typeface="Arial"/>
                      </a:endParaRPr>
                    </a:p>
                    <a:p>
                      <a:pPr algn="just">
                        <a:lnSpc>
                          <a:spcPct val="100000"/>
                        </a:lnSpc>
                      </a:pPr>
                      <a:r>
                        <a:rPr lang="pt-BR" sz="1400" b="1" strike="noStrike" spc="-1">
                          <a:solidFill>
                            <a:srgbClr val="000000"/>
                          </a:solidFill>
                          <a:uFill>
                            <a:solidFill>
                              <a:srgbClr val="FFFFFF"/>
                            </a:solidFill>
                          </a:uFill>
                          <a:latin typeface="Arial"/>
                          <a:ea typeface="Microsoft YaHei"/>
                        </a:rPr>
                        <a:t>  Outros (TI, Formação de RH, TFD,</a:t>
                      </a:r>
                      <a:endParaRPr lang="pt-BR" sz="1800" b="0" strike="noStrike" spc="-1">
                        <a:solidFill>
                          <a:srgbClr val="000000"/>
                        </a:solidFill>
                        <a:uFill>
                          <a:solidFill>
                            <a:srgbClr val="FFFFFF"/>
                          </a:solidFill>
                        </a:uFill>
                        <a:latin typeface="Arial"/>
                      </a:endParaRPr>
                    </a:p>
                    <a:p>
                      <a:pPr algn="just">
                        <a:lnSpc>
                          <a:spcPct val="100000"/>
                        </a:lnSpc>
                      </a:pPr>
                      <a:r>
                        <a:rPr lang="pt-BR" sz="1400" b="1" strike="noStrike" spc="-1">
                          <a:solidFill>
                            <a:srgbClr val="000000"/>
                          </a:solidFill>
                          <a:uFill>
                            <a:solidFill>
                              <a:srgbClr val="FFFFFF"/>
                            </a:solidFill>
                          </a:uFill>
                          <a:latin typeface="Arial"/>
                          <a:ea typeface="Microsoft YaHei"/>
                        </a:rPr>
                        <a:t>  Comunicação, Desenvolvimento Científico)</a:t>
                      </a:r>
                      <a:endParaRPr lang="pt-BR" sz="1800" b="0" strike="noStrike" spc="-1">
                        <a:solidFill>
                          <a:srgbClr val="000000"/>
                        </a:solidFill>
                        <a:uFill>
                          <a:solidFill>
                            <a:srgbClr val="FFFFFF"/>
                          </a:solidFill>
                        </a:uFill>
                        <a:latin typeface="Arial"/>
                      </a:endParaRPr>
                    </a:p>
                  </a:txBody>
                  <a:tcPr marL="6480" marR="6480" anchor="ctr">
                    <a:lnL w="12240">
                      <a:solidFill>
                        <a:srgbClr val="000000"/>
                      </a:solidFill>
                    </a:lnL>
                    <a:lnR w="12240" cap="flat" cmpd="sng" algn="ctr">
                      <a:solidFill>
                        <a:srgbClr val="000000"/>
                      </a:solidFill>
                      <a:prstDash val="solid"/>
                      <a:round/>
                      <a:headEnd type="none" w="med" len="med"/>
                      <a:tailEnd type="none" w="med" len="med"/>
                    </a:lnR>
                    <a:lnT w="6480">
                      <a:solidFill>
                        <a:srgbClr val="000000"/>
                      </a:solidFill>
                    </a:lnT>
                    <a:lnB w="12240">
                      <a:solidFill>
                        <a:srgbClr val="000000"/>
                      </a:solidFill>
                    </a:lnB>
                    <a:solidFill>
                      <a:srgbClr val="F2F2F2"/>
                    </a:solidFill>
                  </a:tcPr>
                </a:tc>
                <a:tc>
                  <a:txBody>
                    <a:bodyPr/>
                    <a:lstStyle/>
                    <a:p>
                      <a:pPr algn="r">
                        <a:lnSpc>
                          <a:spcPct val="100000"/>
                        </a:lnSpc>
                      </a:pPr>
                      <a:r>
                        <a:rPr lang="pt-BR" sz="1600" b="0" strike="noStrike" spc="-1" dirty="0" smtClean="0">
                          <a:solidFill>
                            <a:schemeClr val="tx1"/>
                          </a:solidFill>
                          <a:uFill>
                            <a:solidFill>
                              <a:srgbClr val="FFFFFF"/>
                            </a:solidFill>
                          </a:uFill>
                          <a:latin typeface="Arial"/>
                        </a:rPr>
                        <a:t>1.659.139.776,00</a:t>
                      </a:r>
                      <a:endParaRPr lang="pt-BR" sz="1600" b="0" strike="noStrike" spc="-1" dirty="0">
                        <a:solidFill>
                          <a:schemeClr val="tx1"/>
                        </a:solidFill>
                        <a:uFill>
                          <a:solidFill>
                            <a:srgbClr val="FFFFFF"/>
                          </a:solidFill>
                        </a:uFill>
                        <a:latin typeface="Arial"/>
                      </a:endParaRPr>
                    </a:p>
                  </a:txBody>
                  <a:tcPr marL="6480" marR="6480" anchor="ctr">
                    <a:lnL w="12240">
                      <a:solidFill>
                        <a:srgbClr val="000000"/>
                      </a:solidFill>
                    </a:lnL>
                    <a:lnR w="6480">
                      <a:solidFill>
                        <a:srgbClr val="000000"/>
                      </a:solidFill>
                    </a:lnR>
                    <a:lnT w="6480">
                      <a:solidFill>
                        <a:srgbClr val="000000"/>
                      </a:solidFill>
                    </a:lnT>
                    <a:lnB w="12240">
                      <a:solidFill>
                        <a:srgbClr val="000000"/>
                      </a:solidFill>
                    </a:lnB>
                    <a:solidFill>
                      <a:srgbClr val="F2F2F2"/>
                    </a:solidFill>
                  </a:tcPr>
                </a:tc>
                <a:tc>
                  <a:txBody>
                    <a:bodyPr/>
                    <a:lstStyle/>
                    <a:p>
                      <a:pPr algn="r">
                        <a:lnSpc>
                          <a:spcPct val="100000"/>
                        </a:lnSpc>
                      </a:pPr>
                      <a:r>
                        <a:rPr lang="pt-BR" sz="1600" b="0" strike="noStrike" spc="-1" dirty="0" smtClean="0">
                          <a:solidFill>
                            <a:schemeClr val="tx1"/>
                          </a:solidFill>
                          <a:uFill>
                            <a:solidFill>
                              <a:srgbClr val="FFFFFF"/>
                            </a:solidFill>
                          </a:uFill>
                          <a:latin typeface="Arial"/>
                          <a:ea typeface="Microsoft YaHei"/>
                        </a:rPr>
                        <a:t>1.586.627.556,12</a:t>
                      </a:r>
                      <a:endParaRPr lang="pt-BR" sz="1800" b="0" strike="noStrike" spc="-1" dirty="0">
                        <a:solidFill>
                          <a:schemeClr val="tx1"/>
                        </a:solidFill>
                        <a:uFill>
                          <a:solidFill>
                            <a:srgbClr val="FFFFFF"/>
                          </a:solidFill>
                        </a:uFill>
                        <a:latin typeface="Arial"/>
                      </a:endParaRPr>
                    </a:p>
                  </a:txBody>
                  <a:tcPr marL="6480" marR="6480" anchor="ctr">
                    <a:lnL w="6480">
                      <a:solidFill>
                        <a:srgbClr val="000000"/>
                      </a:solidFill>
                    </a:lnL>
                    <a:lnR w="6480">
                      <a:solidFill>
                        <a:srgbClr val="000000"/>
                      </a:solidFill>
                    </a:lnR>
                    <a:lnT w="6480">
                      <a:solidFill>
                        <a:srgbClr val="000000"/>
                      </a:solidFill>
                    </a:lnT>
                    <a:lnB w="12240">
                      <a:solidFill>
                        <a:srgbClr val="000000"/>
                      </a:solidFill>
                    </a:lnB>
                    <a:solidFill>
                      <a:srgbClr val="F2F2F2"/>
                    </a:solidFill>
                  </a:tcPr>
                </a:tc>
                <a:tc>
                  <a:txBody>
                    <a:bodyPr/>
                    <a:lstStyle/>
                    <a:p>
                      <a:pPr algn="r">
                        <a:lnSpc>
                          <a:spcPct val="100000"/>
                        </a:lnSpc>
                      </a:pPr>
                      <a:r>
                        <a:rPr lang="pt-BR" sz="1600" b="0" strike="noStrike" spc="-1" dirty="0" smtClean="0">
                          <a:solidFill>
                            <a:schemeClr val="tx1"/>
                          </a:solidFill>
                          <a:uFill>
                            <a:solidFill>
                              <a:srgbClr val="FFFFFF"/>
                            </a:solidFill>
                          </a:uFill>
                          <a:latin typeface="Arial"/>
                          <a:ea typeface="Microsoft YaHei"/>
                        </a:rPr>
                        <a:t>1.550.631.857,76</a:t>
                      </a:r>
                      <a:endParaRPr lang="pt-BR" sz="1800" b="0" strike="noStrike" spc="-1" dirty="0">
                        <a:solidFill>
                          <a:schemeClr val="tx1"/>
                        </a:solidFill>
                        <a:uFill>
                          <a:solidFill>
                            <a:srgbClr val="FFFFFF"/>
                          </a:solidFill>
                        </a:uFill>
                        <a:latin typeface="Arial"/>
                      </a:endParaRPr>
                    </a:p>
                  </a:txBody>
                  <a:tcPr marL="6480" marR="6480" anchor="ctr">
                    <a:lnL w="6480">
                      <a:solidFill>
                        <a:srgbClr val="000000"/>
                      </a:solidFill>
                    </a:lnL>
                    <a:lnR w="6480">
                      <a:solidFill>
                        <a:srgbClr val="000000"/>
                      </a:solidFill>
                    </a:lnR>
                    <a:lnT w="6480">
                      <a:solidFill>
                        <a:srgbClr val="000000"/>
                      </a:solidFill>
                    </a:lnT>
                    <a:lnB w="12240">
                      <a:solidFill>
                        <a:srgbClr val="000000"/>
                      </a:solidFill>
                    </a:lnB>
                    <a:solidFill>
                      <a:srgbClr val="F2F2F2"/>
                    </a:solidFill>
                  </a:tcPr>
                </a:tc>
                <a:tc>
                  <a:txBody>
                    <a:bodyPr/>
                    <a:lstStyle/>
                    <a:p>
                      <a:pPr algn="r">
                        <a:lnSpc>
                          <a:spcPct val="100000"/>
                        </a:lnSpc>
                      </a:pPr>
                      <a:r>
                        <a:rPr lang="pt-BR" sz="1600" b="0" strike="noStrike" spc="-1" dirty="0" smtClean="0">
                          <a:solidFill>
                            <a:schemeClr val="tx1"/>
                          </a:solidFill>
                          <a:uFill>
                            <a:solidFill>
                              <a:srgbClr val="FFFFFF"/>
                            </a:solidFill>
                          </a:uFill>
                          <a:latin typeface="Arial"/>
                          <a:ea typeface="Microsoft YaHei"/>
                        </a:rPr>
                        <a:t>1.433.699.980,16</a:t>
                      </a:r>
                    </a:p>
                  </a:txBody>
                  <a:tcPr marL="6480" marR="6480" anchor="ctr">
                    <a:lnL w="6480">
                      <a:solidFill>
                        <a:srgbClr val="000000"/>
                      </a:solidFill>
                    </a:lnL>
                    <a:lnR w="12240">
                      <a:solidFill>
                        <a:srgbClr val="000000"/>
                      </a:solidFill>
                    </a:lnR>
                    <a:lnT w="6480">
                      <a:solidFill>
                        <a:srgbClr val="000000"/>
                      </a:solidFill>
                    </a:lnT>
                    <a:lnB w="12240">
                      <a:solidFill>
                        <a:srgbClr val="000000"/>
                      </a:solidFill>
                    </a:lnB>
                    <a:solidFill>
                      <a:srgbClr val="F2F2F2"/>
                    </a:solidFill>
                  </a:tcPr>
                </a:tc>
              </a:tr>
              <a:tr h="573840">
                <a:tc>
                  <a:txBody>
                    <a:bodyPr/>
                    <a:lstStyle/>
                    <a:p>
                      <a:pPr algn="just">
                        <a:lnSpc>
                          <a:spcPct val="100000"/>
                        </a:lnSpc>
                      </a:pPr>
                      <a:r>
                        <a:rPr lang="pt-BR" sz="1600" b="1" strike="noStrike" spc="-1">
                          <a:solidFill>
                            <a:srgbClr val="000000"/>
                          </a:solidFill>
                          <a:uFill>
                            <a:solidFill>
                              <a:srgbClr val="FFFFFF"/>
                            </a:solidFill>
                          </a:uFill>
                          <a:latin typeface="Arial"/>
                          <a:ea typeface="Microsoft YaHei"/>
                        </a:rPr>
                        <a:t>TOTAL</a:t>
                      </a:r>
                      <a:endParaRPr lang="pt-BR" sz="1800" b="0" strike="noStrike" spc="-1">
                        <a:solidFill>
                          <a:srgbClr val="000000"/>
                        </a:solidFill>
                        <a:uFill>
                          <a:solidFill>
                            <a:srgbClr val="FFFFFF"/>
                          </a:solidFill>
                        </a:uFill>
                        <a:latin typeface="Arial"/>
                      </a:endParaRPr>
                    </a:p>
                  </a:txBody>
                  <a:tcPr marL="6480" marR="6480" anchor="ctr">
                    <a:lnL w="12240">
                      <a:solidFill>
                        <a:srgbClr val="000000"/>
                      </a:solidFill>
                    </a:lnL>
                    <a:lnR w="12240" cap="flat" cmpd="sng" algn="ctr">
                      <a:solidFill>
                        <a:srgbClr val="000000"/>
                      </a:solidFill>
                      <a:prstDash val="solid"/>
                      <a:round/>
                      <a:headEnd type="none" w="med" len="med"/>
                      <a:tailEnd type="none" w="med" len="med"/>
                    </a:lnR>
                    <a:lnT w="12240">
                      <a:solidFill>
                        <a:srgbClr val="000000"/>
                      </a:solidFill>
                    </a:lnT>
                    <a:lnB w="12240">
                      <a:solidFill>
                        <a:srgbClr val="000000"/>
                      </a:solidFill>
                    </a:lnB>
                    <a:solidFill>
                      <a:srgbClr val="D9D9D9"/>
                    </a:solidFill>
                  </a:tcPr>
                </a:tc>
                <a:tc>
                  <a:txBody>
                    <a:bodyPr/>
                    <a:lstStyle/>
                    <a:p>
                      <a:pPr algn="r">
                        <a:lnSpc>
                          <a:spcPct val="100000"/>
                        </a:lnSpc>
                      </a:pPr>
                      <a:r>
                        <a:rPr lang="pt-BR" sz="1600" b="1" strike="noStrike" spc="-1" dirty="0" smtClean="0">
                          <a:solidFill>
                            <a:schemeClr val="tx1"/>
                          </a:solidFill>
                          <a:uFill>
                            <a:solidFill>
                              <a:srgbClr val="FFFFFF"/>
                            </a:solidFill>
                          </a:uFill>
                          <a:latin typeface="Arial"/>
                          <a:ea typeface="Microsoft YaHei"/>
                        </a:rPr>
                        <a:t>3.237.673.489,00</a:t>
                      </a:r>
                      <a:endParaRPr lang="pt-BR" sz="1800" b="0" strike="noStrike" spc="-1" dirty="0">
                        <a:solidFill>
                          <a:schemeClr val="tx1"/>
                        </a:solidFill>
                        <a:uFill>
                          <a:solidFill>
                            <a:srgbClr val="FFFFFF"/>
                          </a:solidFill>
                        </a:uFill>
                        <a:latin typeface="Arial"/>
                      </a:endParaRPr>
                    </a:p>
                  </a:txBody>
                  <a:tcPr marL="6480" marR="6480" anchor="ctr">
                    <a:lnL w="1224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600" b="1" strike="noStrike" spc="-1" dirty="0" smtClean="0">
                          <a:solidFill>
                            <a:schemeClr val="tx1"/>
                          </a:solidFill>
                          <a:uFill>
                            <a:solidFill>
                              <a:srgbClr val="FFFFFF"/>
                            </a:solidFill>
                          </a:uFill>
                          <a:latin typeface="Arial"/>
                          <a:ea typeface="Microsoft YaHei"/>
                        </a:rPr>
                        <a:t>3.127.207.458,81</a:t>
                      </a:r>
                      <a:endParaRPr lang="pt-BR" sz="1800" b="0" strike="noStrike" spc="-1" dirty="0">
                        <a:solidFill>
                          <a:schemeClr val="tx1"/>
                        </a:solidFill>
                        <a:uFill>
                          <a:solidFill>
                            <a:srgbClr val="FFFFFF"/>
                          </a:solidFill>
                        </a:uFill>
                        <a:latin typeface="Arial"/>
                      </a:endParaRPr>
                    </a:p>
                  </a:txBody>
                  <a:tcPr marL="6480" marR="648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600" b="1" strike="noStrike" spc="-1" dirty="0" smtClean="0">
                          <a:solidFill>
                            <a:schemeClr val="tx1"/>
                          </a:solidFill>
                          <a:uFill>
                            <a:solidFill>
                              <a:srgbClr val="FFFFFF"/>
                            </a:solidFill>
                          </a:uFill>
                          <a:latin typeface="Arial"/>
                          <a:ea typeface="Microsoft YaHei"/>
                        </a:rPr>
                        <a:t>3.003.149.604,54</a:t>
                      </a:r>
                      <a:endParaRPr lang="pt-BR" sz="1800" b="0" strike="noStrike" spc="-1" dirty="0">
                        <a:solidFill>
                          <a:schemeClr val="tx1"/>
                        </a:solidFill>
                        <a:uFill>
                          <a:solidFill>
                            <a:srgbClr val="FFFFFF"/>
                          </a:solidFill>
                        </a:uFill>
                        <a:latin typeface="Arial"/>
                      </a:endParaRPr>
                    </a:p>
                  </a:txBody>
                  <a:tcPr marL="6480" marR="648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600" b="1" strike="noStrike" spc="-1" dirty="0" smtClean="0">
                          <a:solidFill>
                            <a:schemeClr val="tx1"/>
                          </a:solidFill>
                          <a:uFill>
                            <a:solidFill>
                              <a:srgbClr val="FFFFFF"/>
                            </a:solidFill>
                          </a:uFill>
                          <a:latin typeface="Arial"/>
                          <a:ea typeface="Microsoft YaHei"/>
                        </a:rPr>
                        <a:t>2.803.152.943,90</a:t>
                      </a:r>
                      <a:endParaRPr lang="pt-BR" sz="1800" b="0" strike="noStrike" spc="-1" dirty="0">
                        <a:solidFill>
                          <a:schemeClr val="tx1"/>
                        </a:solidFill>
                        <a:uFill>
                          <a:solidFill>
                            <a:srgbClr val="FFFFFF"/>
                          </a:solidFill>
                        </a:uFill>
                        <a:latin typeface="Arial"/>
                      </a:endParaRPr>
                    </a:p>
                  </a:txBody>
                  <a:tcPr marL="6480" marR="6480" anchor="ctr">
                    <a:lnL w="6480">
                      <a:solidFill>
                        <a:srgbClr val="000000"/>
                      </a:solidFill>
                    </a:lnL>
                    <a:lnR w="12240">
                      <a:solidFill>
                        <a:srgbClr val="000000"/>
                      </a:solidFill>
                    </a:lnR>
                    <a:lnT w="12240">
                      <a:solidFill>
                        <a:srgbClr val="000000"/>
                      </a:solidFill>
                    </a:lnT>
                    <a:lnB w="12240">
                      <a:solidFill>
                        <a:srgbClr val="000000"/>
                      </a:solidFill>
                    </a:lnB>
                    <a:solidFill>
                      <a:srgbClr val="D9D9D9"/>
                    </a:solidFill>
                  </a:tcPr>
                </a:tc>
              </a:tr>
            </a:tbl>
          </a:graphicData>
        </a:graphic>
      </p:graphicFrame>
      <p:graphicFrame>
        <p:nvGraphicFramePr>
          <p:cNvPr id="962" name="Table 3"/>
          <p:cNvGraphicFramePr/>
          <p:nvPr>
            <p:extLst>
              <p:ext uri="{D42A27DB-BD31-4B8C-83A1-F6EECF244321}">
                <p14:modId xmlns="" xmlns:p14="http://schemas.microsoft.com/office/powerpoint/2010/main" val="2492031388"/>
              </p:ext>
            </p:extLst>
          </p:nvPr>
        </p:nvGraphicFramePr>
        <p:xfrm>
          <a:off x="345960" y="1077278"/>
          <a:ext cx="9937080" cy="464760"/>
        </p:xfrm>
        <a:graphic>
          <a:graphicData uri="http://schemas.openxmlformats.org/drawingml/2006/table">
            <a:tbl>
              <a:tblPr/>
              <a:tblGrid>
                <a:gridCol w="9937080"/>
              </a:tblGrid>
              <a:tr h="464760">
                <a:tc>
                  <a:txBody>
                    <a:bodyPr/>
                    <a:lstStyle/>
                    <a:p>
                      <a:pPr algn="ctr">
                        <a:lnSpc>
                          <a:spcPct val="100000"/>
                        </a:lnSpc>
                      </a:pPr>
                      <a:r>
                        <a:rPr lang="pt-BR" sz="1900" b="1" strike="noStrike" spc="-1" dirty="0">
                          <a:solidFill>
                            <a:srgbClr val="000000"/>
                          </a:solidFill>
                          <a:uFill>
                            <a:solidFill>
                              <a:srgbClr val="FFFFFF"/>
                            </a:solidFill>
                          </a:uFill>
                          <a:latin typeface="Arial"/>
                          <a:ea typeface="Microsoft YaHei"/>
                        </a:rPr>
                        <a:t>DESPESAS COM SAÚDE POR </a:t>
                      </a:r>
                      <a:r>
                        <a:rPr lang="pt-BR" sz="1900" b="1" strike="noStrike" spc="-1" dirty="0">
                          <a:solidFill>
                            <a:srgbClr val="FF0000"/>
                          </a:solidFill>
                          <a:uFill>
                            <a:solidFill>
                              <a:srgbClr val="FFFFFF"/>
                            </a:solidFill>
                          </a:uFill>
                          <a:latin typeface="Arial"/>
                          <a:ea typeface="Microsoft YaHei"/>
                        </a:rPr>
                        <a:t>SUBFUNÇÃO</a:t>
                      </a:r>
                      <a:r>
                        <a:rPr lang="pt-BR" sz="1900" b="1" strike="noStrike" spc="-1" dirty="0">
                          <a:solidFill>
                            <a:srgbClr val="000000"/>
                          </a:solidFill>
                          <a:uFill>
                            <a:solidFill>
                              <a:srgbClr val="FFFFFF"/>
                            </a:solidFill>
                          </a:uFill>
                          <a:latin typeface="Arial"/>
                          <a:ea typeface="Microsoft YaHei"/>
                        </a:rPr>
                        <a:t> </a:t>
                      </a:r>
                      <a:r>
                        <a:rPr lang="pt-BR" sz="1600" b="1" strike="noStrike" spc="-1" dirty="0">
                          <a:solidFill>
                            <a:srgbClr val="000000"/>
                          </a:solidFill>
                          <a:uFill>
                            <a:solidFill>
                              <a:srgbClr val="FFFFFF"/>
                            </a:solidFill>
                          </a:uFill>
                          <a:latin typeface="Arial"/>
                          <a:ea typeface="Microsoft YaHei"/>
                        </a:rPr>
                        <a:t>(Recurso: Todas as Fontes) </a:t>
                      </a:r>
                      <a:endParaRPr lang="pt-BR" sz="1800" b="0" strike="noStrike" spc="-1" dirty="0">
                        <a:solidFill>
                          <a:srgbClr val="000000"/>
                        </a:solidFill>
                        <a:uFill>
                          <a:solidFill>
                            <a:srgbClr val="FFFFFF"/>
                          </a:solidFill>
                        </a:uFill>
                        <a:latin typeface="Arial"/>
                      </a:endParaRPr>
                    </a:p>
                  </a:txBody>
                  <a:tcPr marL="6480" marR="6480" anchor="ctr">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r>
            </a:tbl>
          </a:graphicData>
        </a:graphic>
      </p:graphicFrame>
      <p:sp>
        <p:nvSpPr>
          <p:cNvPr id="963" name="CustomShape 4"/>
          <p:cNvSpPr/>
          <p:nvPr/>
        </p:nvSpPr>
        <p:spPr>
          <a:xfrm>
            <a:off x="208800" y="6769080"/>
            <a:ext cx="4712040" cy="5688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400" b="0" strike="noStrike" spc="-1">
                <a:solidFill>
                  <a:srgbClr val="000000"/>
                </a:solidFill>
                <a:uFill>
                  <a:solidFill>
                    <a:srgbClr val="FFFFFF"/>
                  </a:solidFill>
                </a:uFill>
                <a:latin typeface="Myriad CnSemibold"/>
                <a:ea typeface="Microsoft YaHei"/>
              </a:rPr>
              <a:t>FONTE:  ANEXO XII/SEF, DOE 28/092017 pg. 22..</a:t>
            </a:r>
            <a:endParaRPr lang="pt-BR" sz="1800" b="0" strike="noStrike" spc="-1">
              <a:solidFill>
                <a:srgbClr val="000000"/>
              </a:solidFill>
              <a:uFill>
                <a:solidFill>
                  <a:srgbClr val="FFFFFF"/>
                </a:solidFill>
              </a:uFill>
              <a:latin typeface="Arial"/>
            </a:endParaRPr>
          </a:p>
        </p:txBody>
      </p:sp>
      <p:sp>
        <p:nvSpPr>
          <p:cNvPr id="6" name="CustomShape 2"/>
          <p:cNvSpPr/>
          <p:nvPr/>
        </p:nvSpPr>
        <p:spPr>
          <a:xfrm>
            <a:off x="121680" y="192240"/>
            <a:ext cx="10488240" cy="690629"/>
          </a:xfrm>
          <a:prstGeom prst="rect">
            <a:avLst/>
          </a:prstGeom>
          <a:noFill/>
          <a:ln w="9360">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pt-BR" sz="2800" b="1" strike="noStrike" spc="-1" dirty="0" smtClean="0">
                <a:solidFill>
                  <a:srgbClr val="000000"/>
                </a:solidFill>
                <a:uFill>
                  <a:solidFill>
                    <a:srgbClr val="FFFFFF"/>
                  </a:solidFill>
                </a:uFill>
                <a:latin typeface="Arial"/>
                <a:ea typeface="Microsoft YaHei"/>
              </a:rPr>
              <a:t>MONTANTE </a:t>
            </a:r>
            <a:r>
              <a:rPr lang="pt-BR" sz="2800" b="1" strike="noStrike" spc="-1" dirty="0">
                <a:solidFill>
                  <a:srgbClr val="000000"/>
                </a:solidFill>
                <a:uFill>
                  <a:solidFill>
                    <a:srgbClr val="FFFFFF"/>
                  </a:solidFill>
                </a:uFill>
                <a:latin typeface="Arial"/>
                <a:ea typeface="Microsoft YaHei"/>
              </a:rPr>
              <a:t>DE RECURSOS APLICADOS </a:t>
            </a:r>
            <a:r>
              <a:rPr lang="pt-BR" sz="2800" b="1" u="sng" strike="noStrike" spc="-1" dirty="0" smtClean="0">
                <a:solidFill>
                  <a:srgbClr val="000000"/>
                </a:solidFill>
                <a:uFill>
                  <a:solidFill>
                    <a:srgbClr val="FFFFFF"/>
                  </a:solidFill>
                </a:uFill>
                <a:latin typeface="Arial"/>
                <a:ea typeface="Microsoft YaHei"/>
              </a:rPr>
              <a:t>ATÉ </a:t>
            </a:r>
            <a:r>
              <a:rPr lang="pt-BR" sz="2800" b="1" u="sng" strike="noStrike" spc="-1" dirty="0">
                <a:solidFill>
                  <a:srgbClr val="000000"/>
                </a:solidFill>
                <a:uFill>
                  <a:solidFill>
                    <a:srgbClr val="FFFFFF"/>
                  </a:solidFill>
                </a:uFill>
                <a:latin typeface="Arial"/>
                <a:ea typeface="Microsoft YaHei"/>
              </a:rPr>
              <a:t>O PERÍODO</a:t>
            </a:r>
            <a:endParaRPr lang="pt-B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5" name="Table 2"/>
          <p:cNvGraphicFramePr/>
          <p:nvPr>
            <p:extLst>
              <p:ext uri="{D42A27DB-BD31-4B8C-83A1-F6EECF244321}">
                <p14:modId xmlns="" xmlns:p14="http://schemas.microsoft.com/office/powerpoint/2010/main" val="4056851150"/>
              </p:ext>
            </p:extLst>
          </p:nvPr>
        </p:nvGraphicFramePr>
        <p:xfrm>
          <a:off x="273960" y="1592314"/>
          <a:ext cx="10072440" cy="855853"/>
        </p:xfrm>
        <a:graphic>
          <a:graphicData uri="http://schemas.openxmlformats.org/drawingml/2006/table">
            <a:tbl>
              <a:tblPr/>
              <a:tblGrid>
                <a:gridCol w="10072440"/>
              </a:tblGrid>
              <a:tr h="733655">
                <a:tc>
                  <a:txBody>
                    <a:bodyPr/>
                    <a:lstStyle/>
                    <a:p>
                      <a:pPr algn="ctr">
                        <a:lnSpc>
                          <a:spcPct val="66000"/>
                        </a:lnSpc>
                      </a:pPr>
                      <a:endParaRPr lang="pt-BR" sz="1800" b="0" strike="noStrike" spc="-1" dirty="0">
                        <a:solidFill>
                          <a:srgbClr val="000000"/>
                        </a:solidFill>
                        <a:uFill>
                          <a:solidFill>
                            <a:srgbClr val="FFFFFF"/>
                          </a:solidFill>
                        </a:uFill>
                        <a:latin typeface="+mj-lt"/>
                      </a:endParaRPr>
                    </a:p>
                    <a:p>
                      <a:pPr algn="ctr">
                        <a:lnSpc>
                          <a:spcPct val="66000"/>
                        </a:lnSpc>
                      </a:pPr>
                      <a:r>
                        <a:rPr lang="pt-BR" sz="2000" b="1" strike="noStrike" spc="-1" dirty="0">
                          <a:solidFill>
                            <a:srgbClr val="000000"/>
                          </a:solidFill>
                          <a:uFill>
                            <a:solidFill>
                              <a:srgbClr val="FFFFFF"/>
                            </a:solidFill>
                          </a:uFill>
                          <a:latin typeface="+mj-lt"/>
                          <a:ea typeface="Microsoft YaHei"/>
                        </a:rPr>
                        <a:t>DESPESAS COM SAÚDE </a:t>
                      </a:r>
                      <a:r>
                        <a:rPr lang="pt-BR" sz="2000" b="1" strike="noStrike" spc="-1" dirty="0">
                          <a:solidFill>
                            <a:srgbClr val="FF0000"/>
                          </a:solidFill>
                          <a:uFill>
                            <a:solidFill>
                              <a:srgbClr val="FFFFFF"/>
                            </a:solidFill>
                          </a:uFill>
                          <a:latin typeface="+mj-lt"/>
                          <a:ea typeface="Microsoft YaHei"/>
                        </a:rPr>
                        <a:t>NÃO COMPUTADAS </a:t>
                      </a:r>
                      <a:r>
                        <a:rPr lang="pt-BR" sz="2000" b="1" strike="noStrike" spc="-1" dirty="0">
                          <a:solidFill>
                            <a:srgbClr val="000000"/>
                          </a:solidFill>
                          <a:uFill>
                            <a:solidFill>
                              <a:srgbClr val="FFFFFF"/>
                            </a:solidFill>
                          </a:uFill>
                          <a:latin typeface="+mj-lt"/>
                          <a:ea typeface="Microsoft YaHei"/>
                        </a:rPr>
                        <a:t>PARA FINS DE APURAÇÃO</a:t>
                      </a:r>
                      <a:endParaRPr lang="pt-BR" sz="1800" b="0" strike="noStrike" spc="-1" dirty="0">
                        <a:solidFill>
                          <a:srgbClr val="000000"/>
                        </a:solidFill>
                        <a:uFill>
                          <a:solidFill>
                            <a:srgbClr val="FFFFFF"/>
                          </a:solidFill>
                        </a:uFill>
                        <a:latin typeface="+mj-lt"/>
                      </a:endParaRPr>
                    </a:p>
                    <a:p>
                      <a:pPr algn="ctr">
                        <a:lnSpc>
                          <a:spcPct val="66000"/>
                        </a:lnSpc>
                      </a:pPr>
                      <a:endParaRPr lang="pt-BR" sz="1800" b="0" strike="noStrike" spc="-1" dirty="0">
                        <a:solidFill>
                          <a:srgbClr val="000000"/>
                        </a:solidFill>
                        <a:uFill>
                          <a:solidFill>
                            <a:srgbClr val="FFFFFF"/>
                          </a:solidFill>
                        </a:uFill>
                        <a:latin typeface="+mj-lt"/>
                      </a:endParaRPr>
                    </a:p>
                    <a:p>
                      <a:pPr algn="ctr">
                        <a:lnSpc>
                          <a:spcPct val="66000"/>
                        </a:lnSpc>
                      </a:pPr>
                      <a:r>
                        <a:rPr lang="pt-BR" sz="2000" b="1" strike="noStrike" spc="-1" dirty="0">
                          <a:solidFill>
                            <a:srgbClr val="000000"/>
                          </a:solidFill>
                          <a:uFill>
                            <a:solidFill>
                              <a:srgbClr val="FFFFFF"/>
                            </a:solidFill>
                          </a:uFill>
                          <a:latin typeface="+mj-lt"/>
                          <a:ea typeface="Microsoft YaHei"/>
                        </a:rPr>
                        <a:t> DO PERCENTUAL MÍNIMO (13%)</a:t>
                      </a:r>
                      <a:endParaRPr lang="pt-BR" sz="1800" b="0" strike="noStrike" spc="-1" dirty="0">
                        <a:solidFill>
                          <a:srgbClr val="000000"/>
                        </a:solidFill>
                        <a:uFill>
                          <a:solidFill>
                            <a:srgbClr val="FFFFFF"/>
                          </a:solidFill>
                        </a:uFill>
                        <a:latin typeface="+mj-lt"/>
                      </a:endParaRPr>
                    </a:p>
                  </a:txBody>
                  <a:tcPr marL="5760" marR="5760">
                    <a:lnL w="720">
                      <a:solidFill>
                        <a:srgbClr val="000000"/>
                      </a:solidFill>
                    </a:lnL>
                    <a:lnR w="720">
                      <a:solidFill>
                        <a:srgbClr val="000000"/>
                      </a:solidFill>
                    </a:lnR>
                    <a:lnT w="720">
                      <a:solidFill>
                        <a:srgbClr val="000000"/>
                      </a:solidFill>
                    </a:lnT>
                    <a:lnB w="720">
                      <a:solidFill>
                        <a:srgbClr val="000000"/>
                      </a:solidFill>
                    </a:lnB>
                    <a:solidFill>
                      <a:srgbClr val="E4F0C3"/>
                    </a:solidFill>
                  </a:tcPr>
                </a:tc>
              </a:tr>
            </a:tbl>
          </a:graphicData>
        </a:graphic>
      </p:graphicFrame>
      <p:graphicFrame>
        <p:nvGraphicFramePr>
          <p:cNvPr id="966" name="Table 3"/>
          <p:cNvGraphicFramePr/>
          <p:nvPr>
            <p:extLst>
              <p:ext uri="{D42A27DB-BD31-4B8C-83A1-F6EECF244321}">
                <p14:modId xmlns="" xmlns:p14="http://schemas.microsoft.com/office/powerpoint/2010/main" val="3041361775"/>
              </p:ext>
            </p:extLst>
          </p:nvPr>
        </p:nvGraphicFramePr>
        <p:xfrm>
          <a:off x="273960" y="2507040"/>
          <a:ext cx="10072440" cy="4114800"/>
        </p:xfrm>
        <a:graphic>
          <a:graphicData uri="http://schemas.openxmlformats.org/drawingml/2006/table">
            <a:tbl>
              <a:tblPr/>
              <a:tblGrid>
                <a:gridCol w="3931560"/>
                <a:gridCol w="2205720"/>
                <a:gridCol w="1905480"/>
                <a:gridCol w="2029680"/>
              </a:tblGrid>
              <a:tr h="728302">
                <a:tc>
                  <a:txBody>
                    <a:bodyPr/>
                    <a:lstStyle/>
                    <a:p>
                      <a:pPr marL="0" algn="r" defTabSz="914400" rtl="0" eaLnBrk="1" latinLnBrk="0" hangingPunct="1">
                        <a:lnSpc>
                          <a:spcPct val="100000"/>
                        </a:lnSpc>
                      </a:pPr>
                      <a:endParaRPr lang="pt-BR" sz="1600" b="1" strike="noStrike" kern="1200" spc="-1" dirty="0">
                        <a:solidFill>
                          <a:schemeClr val="tx1"/>
                        </a:solidFill>
                        <a:uFill>
                          <a:solidFill>
                            <a:srgbClr val="FFFFFF"/>
                          </a:solidFill>
                        </a:uFill>
                        <a:latin typeface="Arial"/>
                        <a:ea typeface="Microsoft YaHei"/>
                        <a:cs typeface="+mn-cs"/>
                      </a:endParaRPr>
                    </a:p>
                  </a:txBody>
                  <a:tcPr marL="7200" marR="7200" anchor="ctr">
                    <a:lnL w="12240">
                      <a:solidFill>
                        <a:srgbClr val="000000"/>
                      </a:solidFill>
                    </a:lnL>
                    <a:lnR w="720">
                      <a:solidFill>
                        <a:srgbClr val="000000"/>
                      </a:solidFill>
                    </a:lnR>
                    <a:lnT w="12240">
                      <a:solidFill>
                        <a:srgbClr val="000000"/>
                      </a:solidFill>
                    </a:lnT>
                    <a:lnB w="12240">
                      <a:solidFill>
                        <a:srgbClr val="000000"/>
                      </a:solidFill>
                    </a:lnB>
                    <a:solidFill>
                      <a:srgbClr val="D9D9D9"/>
                    </a:solidFill>
                  </a:tcPr>
                </a:tc>
                <a:tc>
                  <a:txBody>
                    <a:bodyPr/>
                    <a:lstStyle/>
                    <a:p>
                      <a:pPr marL="0" algn="ctr" defTabSz="914400" rtl="0" eaLnBrk="1" latinLnBrk="0" hangingPunct="1">
                        <a:lnSpc>
                          <a:spcPct val="100000"/>
                        </a:lnSpc>
                      </a:pPr>
                      <a:r>
                        <a:rPr lang="pt-BR" sz="1600" b="1" strike="noStrike" kern="1200" spc="-1" dirty="0">
                          <a:solidFill>
                            <a:schemeClr val="tx1"/>
                          </a:solidFill>
                          <a:uFill>
                            <a:solidFill>
                              <a:srgbClr val="FFFFFF"/>
                            </a:solidFill>
                          </a:uFill>
                          <a:latin typeface="Arial"/>
                          <a:ea typeface="Microsoft YaHei"/>
                          <a:cs typeface="+mn-cs"/>
                        </a:rPr>
                        <a:t>DOTAÇÃO </a:t>
                      </a:r>
                    </a:p>
                    <a:p>
                      <a:pPr marL="0" algn="ctr" defTabSz="914400" rtl="0" eaLnBrk="1" latinLnBrk="0" hangingPunct="1">
                        <a:lnSpc>
                          <a:spcPct val="100000"/>
                        </a:lnSpc>
                      </a:pPr>
                      <a:r>
                        <a:rPr lang="pt-BR" sz="1600" b="1" strike="noStrike" kern="1200" spc="-1" dirty="0">
                          <a:solidFill>
                            <a:schemeClr val="tx1"/>
                          </a:solidFill>
                          <a:uFill>
                            <a:solidFill>
                              <a:srgbClr val="FFFFFF"/>
                            </a:solidFill>
                          </a:uFill>
                          <a:latin typeface="Arial"/>
                          <a:ea typeface="Microsoft YaHei"/>
                          <a:cs typeface="+mn-cs"/>
                        </a:rPr>
                        <a:t>(ANO)</a:t>
                      </a:r>
                    </a:p>
                  </a:txBody>
                  <a:tcPr marL="5760" marR="5760" anchor="ctr">
                    <a:lnL w="720">
                      <a:solidFill>
                        <a:srgbClr val="000000"/>
                      </a:solidFill>
                    </a:lnL>
                    <a:lnR w="720">
                      <a:solidFill>
                        <a:srgbClr val="000000"/>
                      </a:solidFill>
                    </a:lnR>
                    <a:lnT w="12240">
                      <a:solidFill>
                        <a:srgbClr val="000000"/>
                      </a:solidFill>
                    </a:lnT>
                    <a:lnB w="12240">
                      <a:solidFill>
                        <a:srgbClr val="000000"/>
                      </a:solidFill>
                    </a:lnB>
                    <a:solidFill>
                      <a:srgbClr val="D9D9D9"/>
                    </a:solidFill>
                  </a:tcPr>
                </a:tc>
                <a:tc>
                  <a:txBody>
                    <a:bodyPr/>
                    <a:lstStyle/>
                    <a:p>
                      <a:pPr marL="0" algn="ctr" defTabSz="914400" rtl="0" eaLnBrk="1" latinLnBrk="0" hangingPunct="1">
                        <a:lnSpc>
                          <a:spcPct val="100000"/>
                        </a:lnSpc>
                      </a:pPr>
                      <a:r>
                        <a:rPr lang="pt-BR" sz="1600" b="1" strike="noStrike" kern="1200" spc="-1" dirty="0">
                          <a:solidFill>
                            <a:schemeClr val="tx1"/>
                          </a:solidFill>
                          <a:uFill>
                            <a:solidFill>
                              <a:srgbClr val="FFFFFF"/>
                            </a:solidFill>
                          </a:uFill>
                          <a:latin typeface="Arial"/>
                          <a:ea typeface="Microsoft YaHei"/>
                          <a:cs typeface="+mn-cs"/>
                        </a:rPr>
                        <a:t>DESPESAS EMPENHADAS (ACUMULADO)</a:t>
                      </a:r>
                    </a:p>
                  </a:txBody>
                  <a:tcPr marL="5760" marR="5760" anchor="ctr">
                    <a:lnL w="720">
                      <a:solidFill>
                        <a:srgbClr val="000000"/>
                      </a:solidFill>
                    </a:lnL>
                    <a:lnR w="720">
                      <a:solidFill>
                        <a:srgbClr val="000000"/>
                      </a:solidFill>
                    </a:lnR>
                    <a:lnT w="12240">
                      <a:solidFill>
                        <a:srgbClr val="000000"/>
                      </a:solidFill>
                    </a:lnT>
                    <a:lnB w="12240">
                      <a:solidFill>
                        <a:srgbClr val="000000"/>
                      </a:solidFill>
                    </a:lnB>
                    <a:solidFill>
                      <a:srgbClr val="D9D9D9"/>
                    </a:solidFill>
                  </a:tcPr>
                </a:tc>
                <a:tc>
                  <a:txBody>
                    <a:bodyPr/>
                    <a:lstStyle/>
                    <a:p>
                      <a:pPr marL="0" algn="ctr" defTabSz="914400" rtl="0" eaLnBrk="1" latinLnBrk="0" hangingPunct="1">
                        <a:lnSpc>
                          <a:spcPct val="100000"/>
                        </a:lnSpc>
                      </a:pPr>
                      <a:r>
                        <a:rPr lang="pt-BR" sz="1600" b="1" strike="noStrike" kern="1200" spc="-1" dirty="0">
                          <a:solidFill>
                            <a:schemeClr val="tx1"/>
                          </a:solidFill>
                          <a:uFill>
                            <a:solidFill>
                              <a:srgbClr val="FFFFFF"/>
                            </a:solidFill>
                          </a:uFill>
                          <a:latin typeface="Arial"/>
                          <a:ea typeface="Microsoft YaHei"/>
                          <a:cs typeface="+mn-cs"/>
                        </a:rPr>
                        <a:t>DESPESAS LIQUIDADAS (ACUMULADO)</a:t>
                      </a:r>
                    </a:p>
                  </a:txBody>
                  <a:tcPr marL="5760" marR="5760" anchor="ctr">
                    <a:lnL w="720">
                      <a:solidFill>
                        <a:srgbClr val="000000"/>
                      </a:solidFill>
                    </a:lnL>
                    <a:lnR w="720">
                      <a:solidFill>
                        <a:srgbClr val="000000"/>
                      </a:solidFill>
                    </a:lnR>
                    <a:lnT w="12240">
                      <a:solidFill>
                        <a:srgbClr val="000000"/>
                      </a:solidFill>
                    </a:lnT>
                    <a:lnB w="12240">
                      <a:solidFill>
                        <a:srgbClr val="000000"/>
                      </a:solidFill>
                    </a:lnB>
                    <a:solidFill>
                      <a:srgbClr val="D9D9D9"/>
                    </a:solidFill>
                  </a:tcPr>
                </a:tc>
              </a:tr>
              <a:tr h="728302">
                <a:tc>
                  <a:txBody>
                    <a:bodyPr/>
                    <a:lstStyle/>
                    <a:p>
                      <a:pPr marL="0" algn="l" defTabSz="914400" rtl="0" eaLnBrk="1" latinLnBrk="0" hangingPunct="1">
                        <a:lnSpc>
                          <a:spcPct val="100000"/>
                        </a:lnSpc>
                      </a:pPr>
                      <a:r>
                        <a:rPr lang="pt-BR" sz="1600" b="1" strike="noStrike" kern="1200" spc="-1" dirty="0">
                          <a:solidFill>
                            <a:schemeClr val="tx1"/>
                          </a:solidFill>
                          <a:uFill>
                            <a:solidFill>
                              <a:srgbClr val="FFFFFF"/>
                            </a:solidFill>
                          </a:uFill>
                          <a:latin typeface="Arial"/>
                          <a:ea typeface="Microsoft YaHei"/>
                          <a:cs typeface="+mn-cs"/>
                        </a:rPr>
                        <a:t>DESPESAS COM INATIVOS E PENSIONISTAS (Não faz parte do orçamento Função 10)</a:t>
                      </a:r>
                    </a:p>
                  </a:txBody>
                  <a:tcPr marL="5760" marR="5760" anchor="ctr">
                    <a:lnL w="720">
                      <a:solidFill>
                        <a:srgbClr val="000000"/>
                      </a:solidFill>
                    </a:lnL>
                    <a:lnR w="720">
                      <a:solidFill>
                        <a:srgbClr val="000000"/>
                      </a:solidFill>
                    </a:lnR>
                    <a:lnT w="12240">
                      <a:solidFill>
                        <a:srgbClr val="000000"/>
                      </a:solidFill>
                    </a:lnT>
                    <a:lnB w="720">
                      <a:solidFill>
                        <a:srgbClr val="000000"/>
                      </a:solidFill>
                    </a:lnB>
                    <a:solidFill>
                      <a:srgbClr val="F2F2F2"/>
                    </a:solidFill>
                  </a:tcPr>
                </a:tc>
                <a:tc gridSpan="3">
                  <a:txBody>
                    <a:bodyPr/>
                    <a:lstStyle/>
                    <a:p>
                      <a:pPr marL="0" algn="ctr" defTabSz="914400" rtl="0" eaLnBrk="1" latinLnBrk="0" hangingPunct="1">
                        <a:lnSpc>
                          <a:spcPct val="100000"/>
                        </a:lnSpc>
                      </a:pPr>
                      <a:r>
                        <a:rPr lang="pt-BR" sz="1600" b="1" strike="noStrike" kern="1200" spc="-1" dirty="0">
                          <a:solidFill>
                            <a:schemeClr val="tx1"/>
                          </a:solidFill>
                          <a:uFill>
                            <a:solidFill>
                              <a:srgbClr val="FFFFFF"/>
                            </a:solidFill>
                          </a:uFill>
                          <a:latin typeface="Arial"/>
                          <a:ea typeface="Microsoft YaHei"/>
                          <a:cs typeface="+mn-cs"/>
                        </a:rPr>
                        <a:t>PAGO PELO IPREV</a:t>
                      </a:r>
                    </a:p>
                  </a:txBody>
                  <a:tcPr marL="7200" marR="7200" anchor="ctr">
                    <a:lnL w="720">
                      <a:solidFill>
                        <a:srgbClr val="000000"/>
                      </a:solidFill>
                    </a:lnL>
                    <a:lnR w="720">
                      <a:solidFill>
                        <a:srgbClr val="000000"/>
                      </a:solidFill>
                    </a:lnR>
                    <a:lnT w="12240">
                      <a:solidFill>
                        <a:srgbClr val="000000"/>
                      </a:solidFill>
                    </a:lnT>
                    <a:lnB w="720" cap="flat" cmpd="sng" algn="ctr">
                      <a:solidFill>
                        <a:srgbClr val="000000"/>
                      </a:solidFill>
                      <a:prstDash val="solid"/>
                      <a:round/>
                      <a:headEnd type="none" w="med" len="med"/>
                      <a:tailEnd type="none" w="med" len="med"/>
                    </a:lnB>
                    <a:solidFill>
                      <a:srgbClr val="F2F2F2"/>
                    </a:solidFill>
                  </a:tcPr>
                </a:tc>
                <a:tc hMerge="1">
                  <a:txBody>
                    <a:bodyPr/>
                    <a:lstStyle/>
                    <a:p>
                      <a:endParaRPr lang="pt-BR"/>
                    </a:p>
                  </a:txBody>
                  <a:tcPr>
                    <a:solidFill>
                      <a:srgbClr val="729FCF"/>
                    </a:solidFill>
                  </a:tcPr>
                </a:tc>
                <a:tc hMerge="1">
                  <a:txBody>
                    <a:bodyPr/>
                    <a:lstStyle/>
                    <a:p>
                      <a:endParaRPr lang="pt-BR"/>
                    </a:p>
                  </a:txBody>
                  <a:tcPr>
                    <a:solidFill>
                      <a:srgbClr val="729FCF"/>
                    </a:solidFill>
                  </a:tcPr>
                </a:tc>
              </a:tr>
              <a:tr h="944096">
                <a:tc>
                  <a:txBody>
                    <a:bodyPr/>
                    <a:lstStyle/>
                    <a:p>
                      <a:pPr marL="0" algn="l" defTabSz="914400" rtl="0" eaLnBrk="1" latinLnBrk="0" hangingPunct="1">
                        <a:lnSpc>
                          <a:spcPct val="100000"/>
                        </a:lnSpc>
                      </a:pPr>
                      <a:r>
                        <a:rPr lang="pt-BR" sz="1600" b="1" strike="noStrike" kern="1200" spc="-1" dirty="0">
                          <a:solidFill>
                            <a:schemeClr val="tx1"/>
                          </a:solidFill>
                          <a:uFill>
                            <a:solidFill>
                              <a:srgbClr val="FFFFFF"/>
                            </a:solidFill>
                          </a:uFill>
                          <a:latin typeface="Arial"/>
                          <a:ea typeface="Microsoft YaHei"/>
                          <a:cs typeface="+mn-cs"/>
                        </a:rPr>
                        <a:t>DESPESAS COM ASSISTÊNCIA À SAÚDE QUE NÃO ATENDE AO PRINCÍPIO DE ACESSO UNIVERSAL  (Saúde Ocupacional)</a:t>
                      </a:r>
                    </a:p>
                  </a:txBody>
                  <a:tcPr marL="5760" marR="5760" anchor="ctr">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solidFill>
                      <a:srgbClr val="F2F2F2"/>
                    </a:solidFill>
                  </a:tcPr>
                </a:tc>
                <a:tc>
                  <a:txBody>
                    <a:bodyPr/>
                    <a:lstStyle/>
                    <a:p>
                      <a:pPr algn="r">
                        <a:lnSpc>
                          <a:spcPct val="100000"/>
                        </a:lnSpc>
                      </a:pPr>
                      <a:r>
                        <a:rPr lang="pt-BR" sz="1800" b="0" strike="noStrike" spc="-1" dirty="0" smtClean="0">
                          <a:solidFill>
                            <a:schemeClr val="tx1"/>
                          </a:solidFill>
                          <a:uFill>
                            <a:solidFill>
                              <a:srgbClr val="FFFFFF"/>
                            </a:solidFill>
                          </a:uFill>
                          <a:latin typeface="+mj-lt"/>
                          <a:ea typeface="Microsoft YaHei"/>
                        </a:rPr>
                        <a:t>2.695.710,00</a:t>
                      </a:r>
                      <a:endParaRPr lang="pt-BR" sz="1800" b="0" strike="noStrike" spc="-1" dirty="0">
                        <a:solidFill>
                          <a:schemeClr val="tx1"/>
                        </a:solidFill>
                        <a:uFill>
                          <a:solidFill>
                            <a:srgbClr val="FFFFFF"/>
                          </a:solidFill>
                        </a:uFill>
                        <a:latin typeface="+mj-lt"/>
                      </a:endParaRPr>
                    </a:p>
                  </a:txBody>
                  <a:tcPr marL="5760" marR="5760" anchor="ctr">
                    <a:lnL w="720">
                      <a:solidFill>
                        <a:srgbClr val="000000"/>
                      </a:solidFill>
                    </a:lnL>
                    <a:lnR w="720">
                      <a:solidFill>
                        <a:srgbClr val="000000"/>
                      </a:solidFill>
                    </a:lnR>
                    <a:lnT w="720">
                      <a:solidFill>
                        <a:srgbClr val="000000"/>
                      </a:solidFill>
                    </a:lnT>
                    <a:lnB w="720">
                      <a:solidFill>
                        <a:srgbClr val="000000"/>
                      </a:solidFill>
                    </a:lnB>
                    <a:solidFill>
                      <a:srgbClr val="F2F2F2"/>
                    </a:solidFill>
                  </a:tcPr>
                </a:tc>
                <a:tc>
                  <a:txBody>
                    <a:bodyPr/>
                    <a:lstStyle/>
                    <a:p>
                      <a:pPr algn="r">
                        <a:lnSpc>
                          <a:spcPct val="100000"/>
                        </a:lnSpc>
                      </a:pPr>
                      <a:r>
                        <a:rPr lang="pt-BR" sz="1800" b="0" strike="noStrike" spc="-1" dirty="0" smtClean="0">
                          <a:solidFill>
                            <a:schemeClr val="tx1"/>
                          </a:solidFill>
                          <a:uFill>
                            <a:solidFill>
                              <a:srgbClr val="FFFFFF"/>
                            </a:solidFill>
                          </a:uFill>
                          <a:latin typeface="+mj-lt"/>
                          <a:ea typeface="Microsoft YaHei"/>
                        </a:rPr>
                        <a:t>200.441,36</a:t>
                      </a:r>
                      <a:endParaRPr lang="pt-BR" sz="1800" b="0" strike="noStrike" spc="-1" dirty="0">
                        <a:solidFill>
                          <a:schemeClr val="tx1"/>
                        </a:solidFill>
                        <a:uFill>
                          <a:solidFill>
                            <a:srgbClr val="FFFFFF"/>
                          </a:solidFill>
                        </a:uFill>
                        <a:latin typeface="+mj-lt"/>
                      </a:endParaRPr>
                    </a:p>
                  </a:txBody>
                  <a:tcPr marL="5760" marR="5760" anchor="ctr">
                    <a:lnL w="720">
                      <a:solidFill>
                        <a:srgbClr val="000000"/>
                      </a:solidFill>
                    </a:lnL>
                    <a:lnR w="720">
                      <a:solidFill>
                        <a:srgbClr val="000000"/>
                      </a:solidFill>
                    </a:lnR>
                    <a:lnT w="720">
                      <a:solidFill>
                        <a:srgbClr val="000000"/>
                      </a:solidFill>
                    </a:lnT>
                    <a:lnB w="720">
                      <a:solidFill>
                        <a:srgbClr val="000000"/>
                      </a:solidFill>
                    </a:lnB>
                    <a:solidFill>
                      <a:srgbClr val="F2F2F2"/>
                    </a:solidFill>
                  </a:tcPr>
                </a:tc>
                <a:tc>
                  <a:txBody>
                    <a:bodyPr/>
                    <a:lstStyle/>
                    <a:p>
                      <a:pPr algn="r">
                        <a:lnSpc>
                          <a:spcPct val="100000"/>
                        </a:lnSpc>
                      </a:pPr>
                      <a:r>
                        <a:rPr lang="pt-BR" sz="1800" b="0" strike="noStrike" spc="-1" dirty="0" smtClean="0">
                          <a:solidFill>
                            <a:schemeClr val="tx1"/>
                          </a:solidFill>
                          <a:uFill>
                            <a:solidFill>
                              <a:srgbClr val="FFFFFF"/>
                            </a:solidFill>
                          </a:uFill>
                          <a:latin typeface="+mj-lt"/>
                          <a:ea typeface="Microsoft YaHei"/>
                        </a:rPr>
                        <a:t>161.755,62</a:t>
                      </a:r>
                      <a:endParaRPr lang="pt-BR" sz="1800" b="0" strike="noStrike" spc="-1" dirty="0">
                        <a:solidFill>
                          <a:schemeClr val="tx1"/>
                        </a:solidFill>
                        <a:uFill>
                          <a:solidFill>
                            <a:srgbClr val="FFFFFF"/>
                          </a:solidFill>
                        </a:uFill>
                        <a:latin typeface="+mj-lt"/>
                      </a:endParaRPr>
                    </a:p>
                  </a:txBody>
                  <a:tcPr marL="5760" marR="5760" anchor="ctr">
                    <a:lnL w="720">
                      <a:solidFill>
                        <a:srgbClr val="000000"/>
                      </a:solidFill>
                    </a:lnL>
                    <a:lnR w="720">
                      <a:solidFill>
                        <a:srgbClr val="000000"/>
                      </a:solidFill>
                    </a:lnR>
                    <a:lnT w="720">
                      <a:solidFill>
                        <a:srgbClr val="000000"/>
                      </a:solidFill>
                    </a:lnT>
                    <a:lnB w="720">
                      <a:solidFill>
                        <a:srgbClr val="000000"/>
                      </a:solidFill>
                    </a:lnB>
                    <a:solidFill>
                      <a:srgbClr val="F2F2F2"/>
                    </a:solidFill>
                  </a:tcPr>
                </a:tc>
              </a:tr>
              <a:tr h="728302">
                <a:tc>
                  <a:txBody>
                    <a:bodyPr/>
                    <a:lstStyle/>
                    <a:p>
                      <a:pPr marL="0" algn="l" defTabSz="914400" rtl="0" eaLnBrk="1" latinLnBrk="0" hangingPunct="1">
                        <a:lnSpc>
                          <a:spcPct val="100000"/>
                        </a:lnSpc>
                      </a:pPr>
                      <a:r>
                        <a:rPr lang="pt-BR" sz="1600" b="1" strike="noStrike" kern="1200" spc="-1" dirty="0">
                          <a:solidFill>
                            <a:schemeClr val="tx1"/>
                          </a:solidFill>
                          <a:uFill>
                            <a:solidFill>
                              <a:srgbClr val="FFFFFF"/>
                            </a:solidFill>
                          </a:uFill>
                          <a:latin typeface="Arial"/>
                          <a:ea typeface="Microsoft YaHei"/>
                          <a:cs typeface="+mn-cs"/>
                        </a:rPr>
                        <a:t>DESPESAS CUSTEADAS COM OUTROS RECURSOS DESTINADOS À SAÚDE  (Ex., MS, Pacto e outros)</a:t>
                      </a:r>
                    </a:p>
                  </a:txBody>
                  <a:tcPr marL="5760" marR="5760" anchor="ctr">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12240">
                      <a:solidFill>
                        <a:srgbClr val="000000"/>
                      </a:solidFill>
                    </a:lnB>
                    <a:solidFill>
                      <a:srgbClr val="F2F2F2"/>
                    </a:solidFill>
                  </a:tcPr>
                </a:tc>
                <a:tc>
                  <a:txBody>
                    <a:bodyPr/>
                    <a:lstStyle/>
                    <a:p>
                      <a:pPr algn="r">
                        <a:lnSpc>
                          <a:spcPct val="100000"/>
                        </a:lnSpc>
                      </a:pPr>
                      <a:r>
                        <a:rPr lang="pt-BR" sz="1800" b="0" strike="noStrike" spc="-1" dirty="0" smtClean="0">
                          <a:solidFill>
                            <a:schemeClr val="tx1"/>
                          </a:solidFill>
                          <a:uFill>
                            <a:solidFill>
                              <a:srgbClr val="FFFFFF"/>
                            </a:solidFill>
                          </a:uFill>
                          <a:latin typeface="+mj-lt"/>
                          <a:ea typeface="Microsoft YaHei"/>
                        </a:rPr>
                        <a:t>984.679.363,00</a:t>
                      </a:r>
                      <a:endParaRPr lang="pt-BR" sz="1800" b="0" strike="noStrike" spc="-1" dirty="0">
                        <a:solidFill>
                          <a:schemeClr val="tx1"/>
                        </a:solidFill>
                        <a:uFill>
                          <a:solidFill>
                            <a:srgbClr val="FFFFFF"/>
                          </a:solidFill>
                        </a:uFill>
                        <a:latin typeface="+mj-lt"/>
                      </a:endParaRPr>
                    </a:p>
                  </a:txBody>
                  <a:tcPr marL="5760" marR="5760" anchor="ctr">
                    <a:lnL w="720">
                      <a:solidFill>
                        <a:srgbClr val="000000"/>
                      </a:solidFill>
                    </a:lnL>
                    <a:lnR w="720">
                      <a:solidFill>
                        <a:srgbClr val="000000"/>
                      </a:solidFill>
                    </a:lnR>
                    <a:lnT w="720">
                      <a:solidFill>
                        <a:srgbClr val="000000"/>
                      </a:solidFill>
                    </a:lnT>
                    <a:lnB w="12240">
                      <a:solidFill>
                        <a:srgbClr val="000000"/>
                      </a:solidFill>
                    </a:lnB>
                    <a:solidFill>
                      <a:srgbClr val="F2F2F2"/>
                    </a:solidFill>
                  </a:tcPr>
                </a:tc>
                <a:tc>
                  <a:txBody>
                    <a:bodyPr/>
                    <a:lstStyle/>
                    <a:p>
                      <a:pPr algn="r">
                        <a:lnSpc>
                          <a:spcPct val="100000"/>
                        </a:lnSpc>
                      </a:pPr>
                      <a:r>
                        <a:rPr lang="pt-BR" sz="1800" b="0" strike="noStrike" spc="-1" dirty="0" smtClean="0">
                          <a:solidFill>
                            <a:schemeClr val="tx1"/>
                          </a:solidFill>
                          <a:uFill>
                            <a:solidFill>
                              <a:srgbClr val="FFFFFF"/>
                            </a:solidFill>
                          </a:uFill>
                          <a:latin typeface="+mj-lt"/>
                          <a:ea typeface="Microsoft YaHei"/>
                        </a:rPr>
                        <a:t>689.800.389,02</a:t>
                      </a:r>
                      <a:endParaRPr lang="pt-BR" sz="1800" b="0" strike="noStrike" spc="-1" dirty="0">
                        <a:solidFill>
                          <a:schemeClr val="tx1"/>
                        </a:solidFill>
                        <a:uFill>
                          <a:solidFill>
                            <a:srgbClr val="FFFFFF"/>
                          </a:solidFill>
                        </a:uFill>
                        <a:latin typeface="+mj-lt"/>
                      </a:endParaRPr>
                    </a:p>
                  </a:txBody>
                  <a:tcPr marL="5760" marR="5760" anchor="ctr">
                    <a:lnL w="720">
                      <a:solidFill>
                        <a:srgbClr val="000000"/>
                      </a:solidFill>
                    </a:lnL>
                    <a:lnR w="720">
                      <a:solidFill>
                        <a:srgbClr val="000000"/>
                      </a:solidFill>
                    </a:lnR>
                    <a:lnT w="720">
                      <a:solidFill>
                        <a:srgbClr val="000000"/>
                      </a:solidFill>
                    </a:lnT>
                    <a:lnB w="12240">
                      <a:solidFill>
                        <a:srgbClr val="000000"/>
                      </a:solidFill>
                    </a:lnB>
                    <a:solidFill>
                      <a:srgbClr val="F2F2F2"/>
                    </a:solidFill>
                  </a:tcPr>
                </a:tc>
                <a:tc>
                  <a:txBody>
                    <a:bodyPr/>
                    <a:lstStyle/>
                    <a:p>
                      <a:pPr algn="r">
                        <a:lnSpc>
                          <a:spcPct val="100000"/>
                        </a:lnSpc>
                      </a:pPr>
                      <a:r>
                        <a:rPr lang="pt-BR" sz="1800" b="0" strike="noStrike" spc="-1" dirty="0" smtClean="0">
                          <a:solidFill>
                            <a:schemeClr val="tx1"/>
                          </a:solidFill>
                          <a:uFill>
                            <a:solidFill>
                              <a:srgbClr val="FFFFFF"/>
                            </a:solidFill>
                          </a:uFill>
                          <a:latin typeface="+mj-lt"/>
                          <a:ea typeface="Microsoft YaHei"/>
                        </a:rPr>
                        <a:t>662.533.337,65</a:t>
                      </a:r>
                      <a:endParaRPr lang="pt-BR" sz="1800" b="0" strike="noStrike" spc="-1" dirty="0">
                        <a:solidFill>
                          <a:schemeClr val="tx1"/>
                        </a:solidFill>
                        <a:uFill>
                          <a:solidFill>
                            <a:srgbClr val="FFFFFF"/>
                          </a:solidFill>
                        </a:uFill>
                        <a:latin typeface="+mj-lt"/>
                      </a:endParaRPr>
                    </a:p>
                  </a:txBody>
                  <a:tcPr marL="5760" marR="5760" anchor="ctr">
                    <a:lnL w="720">
                      <a:solidFill>
                        <a:srgbClr val="000000"/>
                      </a:solidFill>
                    </a:lnL>
                    <a:lnR w="720">
                      <a:solidFill>
                        <a:srgbClr val="000000"/>
                      </a:solidFill>
                    </a:lnR>
                    <a:lnT w="720">
                      <a:solidFill>
                        <a:srgbClr val="000000"/>
                      </a:solidFill>
                    </a:lnT>
                    <a:lnB w="12240">
                      <a:solidFill>
                        <a:srgbClr val="000000"/>
                      </a:solidFill>
                    </a:lnB>
                    <a:solidFill>
                      <a:srgbClr val="F2F2F2"/>
                    </a:solidFill>
                  </a:tcPr>
                </a:tc>
              </a:tr>
              <a:tr h="512509">
                <a:tc>
                  <a:txBody>
                    <a:bodyPr/>
                    <a:lstStyle/>
                    <a:p>
                      <a:pPr marL="0" algn="l" defTabSz="914400" rtl="0" eaLnBrk="1" latinLnBrk="0" hangingPunct="1">
                        <a:lnSpc>
                          <a:spcPct val="100000"/>
                        </a:lnSpc>
                      </a:pPr>
                      <a:r>
                        <a:rPr lang="pt-BR" sz="1600" b="1" strike="noStrike" kern="1200" spc="-1" dirty="0">
                          <a:solidFill>
                            <a:schemeClr val="tx1"/>
                          </a:solidFill>
                          <a:uFill>
                            <a:solidFill>
                              <a:srgbClr val="FFFFFF"/>
                            </a:solidFill>
                          </a:uFill>
                          <a:latin typeface="Arial"/>
                          <a:ea typeface="Microsoft YaHei"/>
                          <a:cs typeface="+mn-cs"/>
                        </a:rPr>
                        <a:t>TOTAL DAS DESPESAS COM SAÚDE NÃO COMPUTADAS</a:t>
                      </a:r>
                    </a:p>
                  </a:txBody>
                  <a:tcPr marL="5760" marR="5760" anchor="ctr">
                    <a:lnL w="720">
                      <a:solidFill>
                        <a:srgbClr val="000000"/>
                      </a:solidFill>
                    </a:lnL>
                    <a:lnR w="720" cap="flat" cmpd="sng" algn="ctr">
                      <a:solidFill>
                        <a:srgbClr val="000000"/>
                      </a:solidFill>
                      <a:prstDash val="solid"/>
                      <a:round/>
                      <a:headEnd type="none" w="med" len="med"/>
                      <a:tailEnd type="none" w="med" len="med"/>
                    </a:lnR>
                    <a:lnT w="12240">
                      <a:solidFill>
                        <a:srgbClr val="000000"/>
                      </a:solidFill>
                    </a:lnT>
                    <a:lnB w="12240">
                      <a:solidFill>
                        <a:srgbClr val="000000"/>
                      </a:solidFill>
                    </a:lnB>
                    <a:solidFill>
                      <a:srgbClr val="D9D9D9"/>
                    </a:solidFill>
                  </a:tcPr>
                </a:tc>
                <a:tc>
                  <a:txBody>
                    <a:bodyPr/>
                    <a:lstStyle/>
                    <a:p>
                      <a:pPr algn="r">
                        <a:lnSpc>
                          <a:spcPct val="100000"/>
                        </a:lnSpc>
                      </a:pPr>
                      <a:r>
                        <a:rPr lang="pt-BR" sz="1800" b="1" strike="noStrike" spc="-1" dirty="0" smtClean="0">
                          <a:solidFill>
                            <a:schemeClr val="tx1"/>
                          </a:solidFill>
                          <a:uFill>
                            <a:solidFill>
                              <a:srgbClr val="FFFFFF"/>
                            </a:solidFill>
                          </a:uFill>
                          <a:latin typeface="+mj-lt"/>
                          <a:ea typeface="Microsoft YaHei"/>
                        </a:rPr>
                        <a:t>987.375.073,00</a:t>
                      </a:r>
                      <a:endParaRPr lang="pt-BR" sz="1800" b="0" strike="noStrike" spc="-1" dirty="0">
                        <a:solidFill>
                          <a:schemeClr val="tx1"/>
                        </a:solidFill>
                        <a:uFill>
                          <a:solidFill>
                            <a:srgbClr val="FFFFFF"/>
                          </a:solidFill>
                        </a:uFill>
                        <a:latin typeface="+mj-lt"/>
                      </a:endParaRPr>
                    </a:p>
                  </a:txBody>
                  <a:tcPr marL="5760" marR="5760" anchor="ctr">
                    <a:lnL w="720">
                      <a:solidFill>
                        <a:srgbClr val="000000"/>
                      </a:solidFill>
                    </a:lnL>
                    <a:lnR w="72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800" b="1" strike="noStrike" spc="-1" dirty="0" smtClean="0">
                          <a:solidFill>
                            <a:schemeClr val="tx1"/>
                          </a:solidFill>
                          <a:uFill>
                            <a:solidFill>
                              <a:srgbClr val="FFFFFF"/>
                            </a:solidFill>
                          </a:uFill>
                          <a:latin typeface="+mj-lt"/>
                          <a:ea typeface="Microsoft YaHei"/>
                        </a:rPr>
                        <a:t>690.000.830,38</a:t>
                      </a:r>
                    </a:p>
                  </a:txBody>
                  <a:tcPr marL="5760" marR="5760" anchor="ctr">
                    <a:lnL w="720">
                      <a:solidFill>
                        <a:srgbClr val="000000"/>
                      </a:solidFill>
                    </a:lnL>
                    <a:lnR w="72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800" b="1" strike="noStrike" spc="-1" dirty="0" smtClean="0">
                          <a:solidFill>
                            <a:schemeClr val="tx1"/>
                          </a:solidFill>
                          <a:uFill>
                            <a:solidFill>
                              <a:srgbClr val="FFFFFF"/>
                            </a:solidFill>
                          </a:uFill>
                          <a:latin typeface="+mj-lt"/>
                          <a:ea typeface="Microsoft YaHei"/>
                        </a:rPr>
                        <a:t>662.695.093,27</a:t>
                      </a:r>
                      <a:endParaRPr lang="pt-BR" sz="1800" b="0" strike="noStrike" spc="-1" dirty="0">
                        <a:solidFill>
                          <a:schemeClr val="tx1"/>
                        </a:solidFill>
                        <a:uFill>
                          <a:solidFill>
                            <a:srgbClr val="FFFFFF"/>
                          </a:solidFill>
                        </a:uFill>
                        <a:latin typeface="+mj-lt"/>
                      </a:endParaRPr>
                    </a:p>
                  </a:txBody>
                  <a:tcPr marL="5760" marR="5760" anchor="ctr">
                    <a:lnL w="720">
                      <a:solidFill>
                        <a:srgbClr val="000000"/>
                      </a:solidFill>
                    </a:lnL>
                    <a:lnR w="720">
                      <a:solidFill>
                        <a:srgbClr val="000000"/>
                      </a:solidFill>
                    </a:lnR>
                    <a:lnT w="12240">
                      <a:solidFill>
                        <a:srgbClr val="000000"/>
                      </a:solidFill>
                    </a:lnT>
                    <a:lnB w="12240">
                      <a:solidFill>
                        <a:srgbClr val="000000"/>
                      </a:solidFill>
                    </a:lnB>
                    <a:solidFill>
                      <a:srgbClr val="D9D9D9"/>
                    </a:solidFill>
                  </a:tcPr>
                </a:tc>
              </a:tr>
            </a:tbl>
          </a:graphicData>
        </a:graphic>
      </p:graphicFrame>
      <p:sp>
        <p:nvSpPr>
          <p:cNvPr id="6" name="CustomShape 2"/>
          <p:cNvSpPr/>
          <p:nvPr/>
        </p:nvSpPr>
        <p:spPr>
          <a:xfrm>
            <a:off x="2065282" y="192240"/>
            <a:ext cx="7075837" cy="1479960"/>
          </a:xfrm>
          <a:prstGeom prst="rect">
            <a:avLst/>
          </a:prstGeom>
          <a:noFill/>
          <a:ln w="9360">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pt-BR" sz="2800" b="1" strike="noStrike" spc="-1" dirty="0">
                <a:solidFill>
                  <a:srgbClr val="000000"/>
                </a:solidFill>
                <a:uFill>
                  <a:solidFill>
                    <a:srgbClr val="FFFFFF"/>
                  </a:solidFill>
                </a:uFill>
                <a:latin typeface="Arial"/>
                <a:ea typeface="Microsoft YaHei"/>
              </a:rPr>
              <a:t>MONTANTE DE RECURSOS APLICADOS </a:t>
            </a:r>
            <a:endParaRPr lang="pt-BR" sz="1800" b="0" strike="noStrike" spc="-1" dirty="0">
              <a:solidFill>
                <a:srgbClr val="000000"/>
              </a:solidFill>
              <a:uFill>
                <a:solidFill>
                  <a:srgbClr val="FFFFFF"/>
                </a:solidFill>
              </a:uFill>
              <a:latin typeface="Arial"/>
            </a:endParaRPr>
          </a:p>
          <a:p>
            <a:pPr algn="ctr">
              <a:lnSpc>
                <a:spcPct val="100000"/>
              </a:lnSpc>
            </a:pPr>
            <a:r>
              <a:rPr lang="pt-BR" sz="2800" b="1" u="sng" strike="noStrike" spc="-1" dirty="0">
                <a:solidFill>
                  <a:srgbClr val="000000"/>
                </a:solidFill>
                <a:uFill>
                  <a:solidFill>
                    <a:srgbClr val="FFFFFF"/>
                  </a:solidFill>
                </a:uFill>
                <a:latin typeface="Arial"/>
                <a:ea typeface="Microsoft YaHei"/>
              </a:rPr>
              <a:t>ATÉ O PERÍODO</a:t>
            </a:r>
            <a:endParaRPr lang="pt-B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2" name="Table 1"/>
          <p:cNvGraphicFramePr/>
          <p:nvPr>
            <p:extLst>
              <p:ext uri="{D42A27DB-BD31-4B8C-83A1-F6EECF244321}">
                <p14:modId xmlns="" xmlns:p14="http://schemas.microsoft.com/office/powerpoint/2010/main" val="339702800"/>
              </p:ext>
            </p:extLst>
          </p:nvPr>
        </p:nvGraphicFramePr>
        <p:xfrm>
          <a:off x="202320" y="1994040"/>
          <a:ext cx="10215360" cy="3885600"/>
        </p:xfrm>
        <a:graphic>
          <a:graphicData uri="http://schemas.openxmlformats.org/drawingml/2006/table">
            <a:tbl>
              <a:tblPr/>
              <a:tblGrid>
                <a:gridCol w="2725920"/>
                <a:gridCol w="2802960"/>
                <a:gridCol w="2288520"/>
                <a:gridCol w="2397960"/>
              </a:tblGrid>
              <a:tr h="1395546">
                <a:tc gridSpan="4">
                  <a:txBody>
                    <a:bodyPr/>
                    <a:lstStyle/>
                    <a:p>
                      <a:pPr algn="ctr">
                        <a:lnSpc>
                          <a:spcPct val="100000"/>
                        </a:lnSpc>
                      </a:pPr>
                      <a:r>
                        <a:rPr lang="pt-BR" sz="2800" b="1" strike="noStrike" spc="-1" dirty="0" smtClean="0">
                          <a:solidFill>
                            <a:srgbClr val="000000"/>
                          </a:solidFill>
                          <a:uFill>
                            <a:solidFill>
                              <a:srgbClr val="FFFFFF"/>
                            </a:solidFill>
                          </a:uFill>
                          <a:latin typeface="Arial"/>
                          <a:ea typeface="Microsoft YaHei"/>
                        </a:rPr>
                        <a:t> </a:t>
                      </a:r>
                      <a:r>
                        <a:rPr lang="pt-BR" sz="2000" b="1" strike="noStrike" spc="-1" dirty="0" smtClean="0">
                          <a:solidFill>
                            <a:srgbClr val="000000"/>
                          </a:solidFill>
                          <a:uFill>
                            <a:solidFill>
                              <a:srgbClr val="FFFFFF"/>
                            </a:solidFill>
                          </a:uFill>
                          <a:latin typeface="Arial"/>
                          <a:ea typeface="Microsoft YaHei"/>
                        </a:rPr>
                        <a:t>EXECUÇÃO DE RESTOS A PAGAR NÃO PROCESSADOS INSCRITOS COM DISPONIBILIDADE DE CAIXA</a:t>
                      </a:r>
                      <a:r>
                        <a:rPr lang="pt-BR" sz="1800" b="1" strike="noStrike" spc="-1" dirty="0" smtClean="0">
                          <a:solidFill>
                            <a:srgbClr val="000000"/>
                          </a:solidFill>
                          <a:uFill>
                            <a:solidFill>
                              <a:srgbClr val="FFFFFF"/>
                            </a:solidFill>
                          </a:uFill>
                          <a:latin typeface="Arial"/>
                          <a:ea typeface="Microsoft YaHei"/>
                        </a:rPr>
                        <a:t>  - </a:t>
                      </a:r>
                      <a:r>
                        <a:rPr lang="pt-BR" sz="2400" b="1" strike="noStrike" spc="-1" dirty="0" smtClean="0">
                          <a:solidFill>
                            <a:srgbClr val="FF0000"/>
                          </a:solidFill>
                          <a:uFill>
                            <a:solidFill>
                              <a:srgbClr val="FFFFFF"/>
                            </a:solidFill>
                          </a:uFill>
                          <a:latin typeface="Arial"/>
                          <a:ea typeface="Microsoft YaHei"/>
                        </a:rPr>
                        <a:t>2016</a:t>
                      </a:r>
                      <a:endParaRPr lang="pt-BR" sz="2400" b="0" strike="noStrike" spc="-1" dirty="0" smtClean="0">
                        <a:solidFill>
                          <a:srgbClr val="FF0000"/>
                        </a:solidFill>
                        <a:uFill>
                          <a:solidFill>
                            <a:srgbClr val="FFFFFF"/>
                          </a:solidFill>
                        </a:uFill>
                        <a:latin typeface="Arial"/>
                      </a:endParaRPr>
                    </a:p>
                    <a:p>
                      <a:pPr algn="ctr">
                        <a:lnSpc>
                          <a:spcPct val="100000"/>
                        </a:lnSpc>
                      </a:pPr>
                      <a:endParaRPr lang="pt-BR" sz="1800" b="1" strike="noStrike" spc="-1" dirty="0" smtClean="0">
                        <a:solidFill>
                          <a:srgbClr val="000000"/>
                        </a:solidFill>
                        <a:uFill>
                          <a:solidFill>
                            <a:srgbClr val="FFFFFF"/>
                          </a:solidFill>
                        </a:uFill>
                        <a:latin typeface="Arial"/>
                        <a:ea typeface="Microsoft YaHei"/>
                      </a:endParaRPr>
                    </a:p>
                    <a:p>
                      <a:pPr algn="ctr">
                        <a:lnSpc>
                          <a:spcPct val="100000"/>
                        </a:lnSpc>
                      </a:pPr>
                      <a:r>
                        <a:rPr lang="pt-BR" sz="1800" b="1" strike="noStrike" spc="-1" dirty="0" smtClean="0">
                          <a:solidFill>
                            <a:srgbClr val="000000"/>
                          </a:solidFill>
                          <a:uFill>
                            <a:solidFill>
                              <a:srgbClr val="FFFFFF"/>
                            </a:solidFill>
                          </a:uFill>
                          <a:latin typeface="Arial"/>
                          <a:ea typeface="Microsoft YaHei"/>
                        </a:rPr>
                        <a:t>(Recurso Todas as Fontes)</a:t>
                      </a:r>
                      <a:endParaRPr lang="pt-BR" sz="1800" b="0" strike="noStrike" spc="-1" dirty="0">
                        <a:solidFill>
                          <a:srgbClr val="000000"/>
                        </a:solidFill>
                        <a:uFill>
                          <a:solidFill>
                            <a:srgbClr val="FFFFFF"/>
                          </a:solidFill>
                        </a:uFill>
                        <a:latin typeface="Arial"/>
                      </a:endParaRPr>
                    </a:p>
                  </a:txBody>
                  <a:tcPr marL="5760" marR="5760">
                    <a:lnL w="720">
                      <a:solidFill>
                        <a:srgbClr val="000000"/>
                      </a:solidFill>
                    </a:lnL>
                    <a:lnR w="720">
                      <a:solidFill>
                        <a:srgbClr val="000000"/>
                      </a:solidFill>
                    </a:lnR>
                    <a:lnT w="720">
                      <a:solidFill>
                        <a:srgbClr val="000000"/>
                      </a:solidFill>
                    </a:lnT>
                    <a:lnB w="720">
                      <a:solidFill>
                        <a:srgbClr val="000000"/>
                      </a:solidFill>
                    </a:lnB>
                    <a:solidFill>
                      <a:srgbClr val="E4F0C3"/>
                    </a:solidFill>
                  </a:tcPr>
                </a:tc>
                <a:tc hMerge="1">
                  <a:txBody>
                    <a:bodyPr/>
                    <a:lstStyle/>
                    <a:p>
                      <a:endParaRPr lang="pt-BR"/>
                    </a:p>
                  </a:txBody>
                  <a:tcPr>
                    <a:solidFill>
                      <a:srgbClr val="729FCF"/>
                    </a:solidFill>
                  </a:tcPr>
                </a:tc>
                <a:tc hMerge="1">
                  <a:txBody>
                    <a:bodyPr/>
                    <a:lstStyle/>
                    <a:p>
                      <a:endParaRPr lang="pt-BR"/>
                    </a:p>
                  </a:txBody>
                  <a:tcPr>
                    <a:solidFill>
                      <a:srgbClr val="729FCF"/>
                    </a:solidFill>
                  </a:tcPr>
                </a:tc>
                <a:tc hMerge="1">
                  <a:txBody>
                    <a:bodyPr/>
                    <a:lstStyle/>
                    <a:p>
                      <a:endParaRPr lang="pt-BR"/>
                    </a:p>
                  </a:txBody>
                  <a:tcPr>
                    <a:solidFill>
                      <a:srgbClr val="729FCF"/>
                    </a:solidFill>
                  </a:tcPr>
                </a:tc>
              </a:tr>
              <a:tr h="357124">
                <a:tc gridSpan="4">
                  <a:txBody>
                    <a:bodyPr/>
                    <a:lstStyle/>
                    <a:p>
                      <a:endParaRPr lang="pt-BR" dirty="0"/>
                    </a:p>
                  </a:txBody>
                  <a:tcPr marL="7200" marR="7200">
                    <a:lnL w="12240">
                      <a:solidFill>
                        <a:srgbClr val="000000"/>
                      </a:solidFill>
                    </a:lnL>
                    <a:lnR w="12240" cap="flat" cmpd="sng" algn="ctr">
                      <a:solidFill>
                        <a:srgbClr val="000000"/>
                      </a:solidFill>
                      <a:prstDash val="solid"/>
                      <a:round/>
                      <a:headEnd type="none" w="med" len="med"/>
                      <a:tailEnd type="none" w="med" len="med"/>
                    </a:lnR>
                    <a:lnT w="720">
                      <a:solidFill>
                        <a:srgbClr val="000000"/>
                      </a:solidFill>
                    </a:lnT>
                    <a:lnB w="12240" cap="flat" cmpd="sng" algn="ctr">
                      <a:solidFill>
                        <a:srgbClr val="000000"/>
                      </a:solidFill>
                      <a:prstDash val="solid"/>
                      <a:round/>
                      <a:headEnd type="none" w="med" len="med"/>
                      <a:tailEnd type="none" w="med" len="med"/>
                    </a:lnB>
                    <a:noFill/>
                  </a:tcPr>
                </a:tc>
                <a:tc hMerge="1">
                  <a:txBody>
                    <a:bodyPr/>
                    <a:lstStyle/>
                    <a:p>
                      <a:endParaRPr lang="pt-BR"/>
                    </a:p>
                  </a:txBody>
                  <a:tcPr marL="7200" marR="7200">
                    <a:lnL w="12240">
                      <a:solidFill>
                        <a:srgbClr val="000000"/>
                      </a:solidFill>
                    </a:lnL>
                    <a:lnR w="12240">
                      <a:solidFill>
                        <a:srgbClr val="000000"/>
                      </a:solidFill>
                    </a:lnR>
                    <a:lnT w="720">
                      <a:solidFill>
                        <a:srgbClr val="000000"/>
                      </a:solidFill>
                    </a:lnT>
                    <a:lnB w="12240">
                      <a:solidFill>
                        <a:srgbClr val="000000"/>
                      </a:solidFill>
                    </a:lnB>
                    <a:noFill/>
                  </a:tcPr>
                </a:tc>
                <a:tc hMerge="1">
                  <a:txBody>
                    <a:bodyPr/>
                    <a:lstStyle/>
                    <a:p>
                      <a:endParaRPr lang="pt-BR"/>
                    </a:p>
                  </a:txBody>
                  <a:tcPr marL="7200" marR="7200">
                    <a:lnL w="12240">
                      <a:solidFill>
                        <a:srgbClr val="000000"/>
                      </a:solidFill>
                    </a:lnL>
                    <a:lnR w="12240">
                      <a:solidFill>
                        <a:srgbClr val="000000"/>
                      </a:solidFill>
                    </a:lnR>
                    <a:lnT w="720">
                      <a:solidFill>
                        <a:srgbClr val="000000"/>
                      </a:solidFill>
                    </a:lnT>
                    <a:lnB w="12240">
                      <a:solidFill>
                        <a:srgbClr val="000000"/>
                      </a:solidFill>
                    </a:lnB>
                    <a:noFill/>
                  </a:tcPr>
                </a:tc>
                <a:tc hMerge="1">
                  <a:txBody>
                    <a:bodyPr/>
                    <a:lstStyle/>
                    <a:p>
                      <a:endParaRPr lang="pt-BR" dirty="0"/>
                    </a:p>
                  </a:txBody>
                  <a:tcPr marL="7200" marR="7200">
                    <a:lnL w="12240">
                      <a:solidFill>
                        <a:srgbClr val="000000"/>
                      </a:solidFill>
                    </a:lnL>
                    <a:lnR w="12240">
                      <a:solidFill>
                        <a:srgbClr val="000000"/>
                      </a:solidFill>
                    </a:lnR>
                    <a:lnT w="720">
                      <a:solidFill>
                        <a:srgbClr val="000000"/>
                      </a:solidFill>
                    </a:lnT>
                    <a:lnB w="12240">
                      <a:solidFill>
                        <a:srgbClr val="000000"/>
                      </a:solidFill>
                    </a:lnB>
                    <a:noFill/>
                  </a:tcPr>
                </a:tc>
              </a:tr>
              <a:tr h="1186920">
                <a:tc>
                  <a:txBody>
                    <a:bodyPr/>
                    <a:lstStyle/>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r>
                        <a:rPr lang="pt-BR" sz="1800" b="1" strike="noStrike" spc="-1">
                          <a:solidFill>
                            <a:srgbClr val="000000"/>
                          </a:solidFill>
                          <a:uFill>
                            <a:solidFill>
                              <a:srgbClr val="FFFFFF"/>
                            </a:solidFill>
                          </a:uFill>
                          <a:latin typeface="Arial"/>
                          <a:ea typeface="Microsoft YaHei"/>
                        </a:rPr>
                        <a:t>INSCRITOS</a:t>
                      </a:r>
                      <a:endParaRPr lang="pt-BR" sz="1800" b="0" strike="noStrike" spc="-1">
                        <a:solidFill>
                          <a:srgbClr val="000000"/>
                        </a:solidFill>
                        <a:uFill>
                          <a:solidFill>
                            <a:srgbClr val="FFFFFF"/>
                          </a:solidFill>
                        </a:uFill>
                        <a:latin typeface="Arial"/>
                      </a:endParaRPr>
                    </a:p>
                  </a:txBody>
                  <a:tcPr marL="5760" marR="5760">
                    <a:lnL w="720">
                      <a:solidFill>
                        <a:srgbClr val="000000"/>
                      </a:solidFill>
                    </a:lnL>
                    <a:lnR w="720">
                      <a:solidFill>
                        <a:srgbClr val="000000"/>
                      </a:solidFill>
                    </a:lnR>
                    <a:lnT w="12240">
                      <a:solidFill>
                        <a:srgbClr val="000000"/>
                      </a:solidFill>
                    </a:lnT>
                    <a:lnB w="1224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endParaRPr lang="pt-BR" sz="1800" b="0" strike="noStrike" spc="-1" dirty="0">
                        <a:solidFill>
                          <a:srgbClr val="000000"/>
                        </a:solidFill>
                        <a:uFill>
                          <a:solidFill>
                            <a:srgbClr val="FFFFFF"/>
                          </a:solidFill>
                        </a:uFill>
                        <a:latin typeface="Arial"/>
                      </a:endParaRPr>
                    </a:p>
                    <a:p>
                      <a:pPr algn="ctr">
                        <a:lnSpc>
                          <a:spcPct val="100000"/>
                        </a:lnSpc>
                      </a:pPr>
                      <a:r>
                        <a:rPr lang="pt-BR" sz="1800" b="1" strike="noStrike" spc="-1" dirty="0">
                          <a:solidFill>
                            <a:srgbClr val="000000"/>
                          </a:solidFill>
                          <a:uFill>
                            <a:solidFill>
                              <a:srgbClr val="FFFFFF"/>
                            </a:solidFill>
                          </a:uFill>
                          <a:latin typeface="Arial"/>
                          <a:ea typeface="Microsoft YaHei"/>
                        </a:rPr>
                        <a:t>CANCELADOS PRESCRITOS</a:t>
                      </a:r>
                      <a:endParaRPr lang="pt-BR" sz="1800" b="0" strike="noStrike" spc="-1" dirty="0">
                        <a:solidFill>
                          <a:srgbClr val="000000"/>
                        </a:solidFill>
                        <a:uFill>
                          <a:solidFill>
                            <a:srgbClr val="FFFFFF"/>
                          </a:solidFill>
                        </a:uFill>
                        <a:latin typeface="Arial"/>
                      </a:endParaRPr>
                    </a:p>
                  </a:txBody>
                  <a:tcPr marL="5760" marR="5760">
                    <a:lnL w="720">
                      <a:solidFill>
                        <a:srgbClr val="000000"/>
                      </a:solidFill>
                    </a:lnL>
                    <a:lnR w="720">
                      <a:solidFill>
                        <a:srgbClr val="000000"/>
                      </a:solidFill>
                    </a:lnR>
                    <a:lnT w="12240">
                      <a:solidFill>
                        <a:srgbClr val="000000"/>
                      </a:solidFill>
                    </a:lnT>
                    <a:lnB w="1224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endParaRPr lang="pt-BR" sz="1800" b="0" strike="noStrike" spc="-1" dirty="0">
                        <a:solidFill>
                          <a:srgbClr val="000000"/>
                        </a:solidFill>
                        <a:uFill>
                          <a:solidFill>
                            <a:srgbClr val="FFFFFF"/>
                          </a:solidFill>
                        </a:uFill>
                        <a:latin typeface="Arial"/>
                      </a:endParaRPr>
                    </a:p>
                    <a:p>
                      <a:pPr algn="ctr">
                        <a:lnSpc>
                          <a:spcPct val="100000"/>
                        </a:lnSpc>
                      </a:pPr>
                      <a:r>
                        <a:rPr lang="pt-BR" sz="1800" b="1" strike="noStrike" spc="-1" dirty="0">
                          <a:solidFill>
                            <a:srgbClr val="000000"/>
                          </a:solidFill>
                          <a:uFill>
                            <a:solidFill>
                              <a:srgbClr val="FFFFFF"/>
                            </a:solidFill>
                          </a:uFill>
                          <a:latin typeface="Arial"/>
                          <a:ea typeface="Microsoft YaHei"/>
                        </a:rPr>
                        <a:t>PAGOS</a:t>
                      </a:r>
                      <a:endParaRPr lang="pt-BR" sz="1800" b="0" strike="noStrike" spc="-1" dirty="0">
                        <a:solidFill>
                          <a:srgbClr val="000000"/>
                        </a:solidFill>
                        <a:uFill>
                          <a:solidFill>
                            <a:srgbClr val="FFFFFF"/>
                          </a:solidFill>
                        </a:uFill>
                        <a:latin typeface="Arial"/>
                      </a:endParaRPr>
                    </a:p>
                  </a:txBody>
                  <a:tcPr marL="5760" marR="5760">
                    <a:lnL w="720">
                      <a:solidFill>
                        <a:srgbClr val="000000"/>
                      </a:solidFill>
                    </a:lnL>
                    <a:lnR w="720">
                      <a:solidFill>
                        <a:srgbClr val="000000"/>
                      </a:solidFill>
                    </a:lnR>
                    <a:lnT w="12240">
                      <a:solidFill>
                        <a:srgbClr val="000000"/>
                      </a:solidFill>
                    </a:lnT>
                    <a:lnB w="1224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endParaRPr lang="pt-BR" sz="1800" b="0" strike="noStrike" spc="-1" dirty="0">
                        <a:solidFill>
                          <a:srgbClr val="000000"/>
                        </a:solidFill>
                        <a:uFill>
                          <a:solidFill>
                            <a:srgbClr val="FFFFFF"/>
                          </a:solidFill>
                        </a:uFill>
                        <a:latin typeface="Arial"/>
                      </a:endParaRPr>
                    </a:p>
                    <a:p>
                      <a:pPr algn="ctr">
                        <a:lnSpc>
                          <a:spcPct val="100000"/>
                        </a:lnSpc>
                      </a:pPr>
                      <a:r>
                        <a:rPr lang="pt-BR" sz="1800" b="1" strike="noStrike" spc="-1" dirty="0">
                          <a:solidFill>
                            <a:srgbClr val="000000"/>
                          </a:solidFill>
                          <a:uFill>
                            <a:solidFill>
                              <a:srgbClr val="FFFFFF"/>
                            </a:solidFill>
                          </a:uFill>
                          <a:latin typeface="Arial"/>
                          <a:ea typeface="Microsoft YaHei"/>
                        </a:rPr>
                        <a:t>À PAGAR</a:t>
                      </a:r>
                      <a:endParaRPr lang="pt-BR" sz="1800" b="0" strike="noStrike" spc="-1" dirty="0">
                        <a:solidFill>
                          <a:srgbClr val="000000"/>
                        </a:solidFill>
                        <a:uFill>
                          <a:solidFill>
                            <a:srgbClr val="FFFFFF"/>
                          </a:solidFill>
                        </a:uFill>
                        <a:latin typeface="Arial"/>
                      </a:endParaRPr>
                    </a:p>
                  </a:txBody>
                  <a:tcPr marL="5760" marR="5760">
                    <a:lnL w="720">
                      <a:solidFill>
                        <a:srgbClr val="000000"/>
                      </a:solidFill>
                    </a:lnL>
                    <a:lnR w="720">
                      <a:solidFill>
                        <a:srgbClr val="000000"/>
                      </a:solidFill>
                    </a:lnR>
                    <a:lnT w="12240">
                      <a:solidFill>
                        <a:srgbClr val="000000"/>
                      </a:solidFill>
                    </a:lnT>
                    <a:lnB w="12240" cap="flat" cmpd="sng" algn="ctr">
                      <a:solidFill>
                        <a:srgbClr val="000000"/>
                      </a:solidFill>
                      <a:prstDash val="solid"/>
                      <a:round/>
                      <a:headEnd type="none" w="med" len="med"/>
                      <a:tailEnd type="none" w="med" len="med"/>
                    </a:lnB>
                    <a:solidFill>
                      <a:srgbClr val="D9D9D9"/>
                    </a:solidFill>
                  </a:tcPr>
                </a:tc>
              </a:tr>
              <a:tr h="900360">
                <a:tc>
                  <a:txBody>
                    <a:bodyPr/>
                    <a:lstStyle/>
                    <a:p>
                      <a:pPr algn="ctr">
                        <a:lnSpc>
                          <a:spcPct val="100000"/>
                        </a:lnSpc>
                      </a:pPr>
                      <a:endParaRPr lang="pt-BR" sz="1800" b="0" strike="noStrike" spc="-1" dirty="0">
                        <a:solidFill>
                          <a:schemeClr val="tx1"/>
                        </a:solidFill>
                        <a:uFill>
                          <a:solidFill>
                            <a:srgbClr val="FFFFFF"/>
                          </a:solidFill>
                        </a:uFill>
                        <a:latin typeface="Arial"/>
                      </a:endParaRPr>
                    </a:p>
                    <a:p>
                      <a:pPr algn="ctr">
                        <a:lnSpc>
                          <a:spcPct val="100000"/>
                        </a:lnSpc>
                      </a:pPr>
                      <a:r>
                        <a:rPr lang="pt-BR" sz="1800" b="1" strike="noStrike" spc="-1" dirty="0">
                          <a:solidFill>
                            <a:schemeClr val="tx1"/>
                          </a:solidFill>
                          <a:uFill>
                            <a:solidFill>
                              <a:srgbClr val="FFFFFF"/>
                            </a:solidFill>
                          </a:uFill>
                          <a:latin typeface="Arial"/>
                          <a:ea typeface="Microsoft YaHei"/>
                        </a:rPr>
                        <a:t>17.196.733,16</a:t>
                      </a:r>
                      <a:endParaRPr lang="pt-BR" sz="1800" b="0" strike="noStrike" spc="-1" dirty="0">
                        <a:solidFill>
                          <a:schemeClr val="tx1"/>
                        </a:solidFill>
                        <a:uFill>
                          <a:solidFill>
                            <a:srgbClr val="FFFFFF"/>
                          </a:solidFill>
                        </a:uFill>
                        <a:latin typeface="Arial"/>
                      </a:endParaRPr>
                    </a:p>
                  </a:txBody>
                  <a:tcPr marL="5760" marR="5760">
                    <a:lnL w="720">
                      <a:solidFill>
                        <a:srgbClr val="000000"/>
                      </a:solidFill>
                    </a:lnL>
                    <a:lnR w="720">
                      <a:solidFill>
                        <a:srgbClr val="000000"/>
                      </a:solidFill>
                    </a:lnR>
                    <a:lnT w="12240">
                      <a:solidFill>
                        <a:srgbClr val="000000"/>
                      </a:solidFill>
                    </a:lnT>
                    <a:lnB w="720">
                      <a:solidFill>
                        <a:srgbClr val="000000"/>
                      </a:solidFill>
                    </a:lnB>
                    <a:solidFill>
                      <a:srgbClr val="F2F2F2"/>
                    </a:solidFill>
                  </a:tcPr>
                </a:tc>
                <a:tc>
                  <a:txBody>
                    <a:bodyPr/>
                    <a:lstStyle/>
                    <a:p>
                      <a:pPr algn="ctr">
                        <a:lnSpc>
                          <a:spcPct val="100000"/>
                        </a:lnSpc>
                      </a:pPr>
                      <a:endParaRPr lang="pt-BR" sz="1800" b="0" strike="noStrike" spc="-1" dirty="0">
                        <a:solidFill>
                          <a:schemeClr val="tx1"/>
                        </a:solidFill>
                        <a:uFill>
                          <a:solidFill>
                            <a:srgbClr val="FFFFFF"/>
                          </a:solidFill>
                        </a:uFill>
                        <a:latin typeface="Arial"/>
                      </a:endParaRPr>
                    </a:p>
                    <a:p>
                      <a:pPr algn="ctr">
                        <a:lnSpc>
                          <a:spcPct val="100000"/>
                        </a:lnSpc>
                      </a:pPr>
                      <a:r>
                        <a:rPr lang="pt-BR" sz="1800" b="1" strike="noStrike" spc="-1" dirty="0" smtClean="0">
                          <a:solidFill>
                            <a:schemeClr val="tx1"/>
                          </a:solidFill>
                          <a:uFill>
                            <a:solidFill>
                              <a:srgbClr val="FFFFFF"/>
                            </a:solidFill>
                          </a:uFill>
                          <a:latin typeface="Arial"/>
                          <a:ea typeface="Microsoft YaHei"/>
                        </a:rPr>
                        <a:t>12.550.256,20</a:t>
                      </a:r>
                      <a:endParaRPr lang="pt-BR" sz="1800" b="0" strike="noStrike" spc="-1" dirty="0">
                        <a:solidFill>
                          <a:schemeClr val="tx1"/>
                        </a:solidFill>
                        <a:uFill>
                          <a:solidFill>
                            <a:srgbClr val="FFFFFF"/>
                          </a:solidFill>
                        </a:uFill>
                        <a:latin typeface="Arial"/>
                      </a:endParaRPr>
                    </a:p>
                  </a:txBody>
                  <a:tcPr marL="5760" marR="5760">
                    <a:lnL w="720">
                      <a:solidFill>
                        <a:srgbClr val="000000"/>
                      </a:solidFill>
                    </a:lnL>
                    <a:lnR w="720">
                      <a:solidFill>
                        <a:srgbClr val="000000"/>
                      </a:solidFill>
                    </a:lnR>
                    <a:lnT w="12240">
                      <a:solidFill>
                        <a:srgbClr val="000000"/>
                      </a:solidFill>
                    </a:lnT>
                    <a:lnB w="720">
                      <a:solidFill>
                        <a:srgbClr val="000000"/>
                      </a:solidFill>
                    </a:lnB>
                    <a:solidFill>
                      <a:srgbClr val="F2F2F2"/>
                    </a:solidFill>
                  </a:tcPr>
                </a:tc>
                <a:tc>
                  <a:txBody>
                    <a:bodyPr/>
                    <a:lstStyle/>
                    <a:p>
                      <a:pPr algn="ctr">
                        <a:lnSpc>
                          <a:spcPct val="100000"/>
                        </a:lnSpc>
                      </a:pPr>
                      <a:endParaRPr lang="pt-BR" sz="1800" b="0" strike="noStrike" spc="-1" dirty="0">
                        <a:solidFill>
                          <a:schemeClr val="tx1"/>
                        </a:solidFill>
                        <a:uFill>
                          <a:solidFill>
                            <a:srgbClr val="FFFFFF"/>
                          </a:solidFill>
                        </a:uFill>
                        <a:latin typeface="Arial"/>
                      </a:endParaRPr>
                    </a:p>
                    <a:p>
                      <a:pPr algn="ctr">
                        <a:lnSpc>
                          <a:spcPct val="100000"/>
                        </a:lnSpc>
                      </a:pPr>
                      <a:r>
                        <a:rPr lang="pt-BR" sz="1800" b="1" strike="noStrike" spc="-1" dirty="0" smtClean="0">
                          <a:solidFill>
                            <a:schemeClr val="tx1"/>
                          </a:solidFill>
                          <a:uFill>
                            <a:solidFill>
                              <a:srgbClr val="FFFFFF"/>
                            </a:solidFill>
                          </a:uFill>
                          <a:latin typeface="Arial"/>
                          <a:ea typeface="Microsoft YaHei"/>
                        </a:rPr>
                        <a:t>4.646.476,96</a:t>
                      </a:r>
                      <a:endParaRPr lang="pt-BR" sz="1800" b="0" strike="noStrike" spc="-1" dirty="0">
                        <a:solidFill>
                          <a:schemeClr val="tx1"/>
                        </a:solidFill>
                        <a:uFill>
                          <a:solidFill>
                            <a:srgbClr val="FFFFFF"/>
                          </a:solidFill>
                        </a:uFill>
                        <a:latin typeface="Arial"/>
                      </a:endParaRPr>
                    </a:p>
                  </a:txBody>
                  <a:tcPr marL="5760" marR="5760">
                    <a:lnL w="720">
                      <a:solidFill>
                        <a:srgbClr val="000000"/>
                      </a:solidFill>
                    </a:lnL>
                    <a:lnR w="720">
                      <a:solidFill>
                        <a:srgbClr val="000000"/>
                      </a:solidFill>
                    </a:lnR>
                    <a:lnT w="12240">
                      <a:solidFill>
                        <a:srgbClr val="000000"/>
                      </a:solidFill>
                    </a:lnT>
                    <a:lnB w="720">
                      <a:solidFill>
                        <a:srgbClr val="000000"/>
                      </a:solidFill>
                    </a:lnB>
                    <a:solidFill>
                      <a:srgbClr val="F2F2F2"/>
                    </a:solidFill>
                  </a:tcPr>
                </a:tc>
                <a:tc>
                  <a:txBody>
                    <a:bodyPr/>
                    <a:lstStyle/>
                    <a:p>
                      <a:pPr algn="ctr">
                        <a:lnSpc>
                          <a:spcPct val="100000"/>
                        </a:lnSpc>
                      </a:pPr>
                      <a:endParaRPr lang="pt-BR" sz="1800" b="0" strike="noStrike" spc="-1" dirty="0">
                        <a:solidFill>
                          <a:schemeClr val="tx1"/>
                        </a:solidFill>
                        <a:uFill>
                          <a:solidFill>
                            <a:srgbClr val="FFFFFF"/>
                          </a:solidFill>
                        </a:uFill>
                        <a:latin typeface="Arial"/>
                      </a:endParaRPr>
                    </a:p>
                    <a:p>
                      <a:pPr algn="ctr">
                        <a:lnSpc>
                          <a:spcPct val="100000"/>
                        </a:lnSpc>
                      </a:pPr>
                      <a:r>
                        <a:rPr lang="pt-BR" sz="1800" b="1" strike="noStrike" spc="-1" dirty="0" smtClean="0">
                          <a:solidFill>
                            <a:schemeClr val="tx1"/>
                          </a:solidFill>
                          <a:uFill>
                            <a:solidFill>
                              <a:srgbClr val="FFFFFF"/>
                            </a:solidFill>
                          </a:uFill>
                          <a:latin typeface="Arial"/>
                          <a:ea typeface="Microsoft YaHei"/>
                        </a:rPr>
                        <a:t>0,00</a:t>
                      </a:r>
                      <a:endParaRPr lang="pt-BR" sz="1800" b="0" strike="noStrike" spc="-1" dirty="0">
                        <a:solidFill>
                          <a:schemeClr val="tx1"/>
                        </a:solidFill>
                        <a:uFill>
                          <a:solidFill>
                            <a:srgbClr val="FFFFFF"/>
                          </a:solidFill>
                        </a:uFill>
                        <a:latin typeface="Arial"/>
                      </a:endParaRPr>
                    </a:p>
                  </a:txBody>
                  <a:tcPr marL="5760" marR="5760">
                    <a:lnL w="720">
                      <a:solidFill>
                        <a:srgbClr val="000000"/>
                      </a:solidFill>
                    </a:lnL>
                    <a:lnR w="720">
                      <a:solidFill>
                        <a:srgbClr val="000000"/>
                      </a:solidFill>
                    </a:lnR>
                    <a:lnT w="12240">
                      <a:solidFill>
                        <a:srgbClr val="000000"/>
                      </a:solidFill>
                    </a:lnT>
                    <a:lnB w="720">
                      <a:solidFill>
                        <a:srgbClr val="000000"/>
                      </a:solidFill>
                    </a:lnB>
                    <a:solidFill>
                      <a:srgbClr val="F2F2F2"/>
                    </a:solidFill>
                  </a:tcPr>
                </a:tc>
              </a:tr>
            </a:tbl>
          </a:graphicData>
        </a:graphic>
      </p:graphicFrame>
      <p:sp>
        <p:nvSpPr>
          <p:cNvPr id="974" name="CustomShape 3"/>
          <p:cNvSpPr/>
          <p:nvPr/>
        </p:nvSpPr>
        <p:spPr>
          <a:xfrm>
            <a:off x="273960" y="6423120"/>
            <a:ext cx="4712040" cy="5688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400" b="0" strike="noStrike" spc="-1">
                <a:solidFill>
                  <a:srgbClr val="000000"/>
                </a:solidFill>
                <a:uFill>
                  <a:solidFill>
                    <a:srgbClr val="FFFFFF"/>
                  </a:solidFill>
                </a:uFill>
                <a:latin typeface="Myriad CnSemibold"/>
                <a:ea typeface="Microsoft YaHei"/>
              </a:rPr>
              <a:t>FONTE:  ANEXO XII/SEF, DOE 28/092017 pg. 22..</a:t>
            </a:r>
            <a:endParaRPr lang="pt-BR" sz="1800" b="0" strike="noStrike" spc="-1">
              <a:solidFill>
                <a:srgbClr val="000000"/>
              </a:solidFill>
              <a:uFill>
                <a:solidFill>
                  <a:srgbClr val="FFFFFF"/>
                </a:solidFill>
              </a:uFill>
              <a:latin typeface="Arial"/>
            </a:endParaRPr>
          </a:p>
        </p:txBody>
      </p:sp>
      <p:sp>
        <p:nvSpPr>
          <p:cNvPr id="5" name="CustomShape 2"/>
          <p:cNvSpPr/>
          <p:nvPr/>
        </p:nvSpPr>
        <p:spPr>
          <a:xfrm>
            <a:off x="2065282" y="192240"/>
            <a:ext cx="7075837" cy="1479960"/>
          </a:xfrm>
          <a:prstGeom prst="rect">
            <a:avLst/>
          </a:prstGeom>
          <a:noFill/>
          <a:ln w="9360">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pt-BR" sz="2800" b="1" strike="noStrike" spc="-1" dirty="0">
                <a:solidFill>
                  <a:srgbClr val="000000"/>
                </a:solidFill>
                <a:uFill>
                  <a:solidFill>
                    <a:srgbClr val="FFFFFF"/>
                  </a:solidFill>
                </a:uFill>
                <a:latin typeface="Arial"/>
                <a:ea typeface="Microsoft YaHei"/>
              </a:rPr>
              <a:t>MONTANTE DE RECURSOS APLICADOS </a:t>
            </a:r>
            <a:endParaRPr lang="pt-BR" sz="1800" b="0" strike="noStrike" spc="-1" dirty="0">
              <a:solidFill>
                <a:srgbClr val="000000"/>
              </a:solidFill>
              <a:uFill>
                <a:solidFill>
                  <a:srgbClr val="FFFFFF"/>
                </a:solidFill>
              </a:uFill>
              <a:latin typeface="Arial"/>
            </a:endParaRPr>
          </a:p>
          <a:p>
            <a:pPr algn="ctr">
              <a:lnSpc>
                <a:spcPct val="100000"/>
              </a:lnSpc>
            </a:pPr>
            <a:r>
              <a:rPr lang="pt-BR" sz="2800" b="1" u="sng" strike="noStrike" spc="-1" dirty="0">
                <a:solidFill>
                  <a:srgbClr val="000000"/>
                </a:solidFill>
                <a:uFill>
                  <a:solidFill>
                    <a:srgbClr val="FFFFFF"/>
                  </a:solidFill>
                </a:uFill>
                <a:latin typeface="Arial"/>
                <a:ea typeface="Microsoft YaHei"/>
              </a:rPr>
              <a:t>ATÉ O PERÍODO</a:t>
            </a:r>
            <a:endParaRPr lang="pt-B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CustomShape 2"/>
          <p:cNvSpPr/>
          <p:nvPr/>
        </p:nvSpPr>
        <p:spPr>
          <a:xfrm>
            <a:off x="3737476" y="207558"/>
            <a:ext cx="2994400" cy="599376"/>
          </a:xfrm>
          <a:prstGeom prst="rect">
            <a:avLst/>
          </a:prstGeom>
          <a:solidFill>
            <a:schemeClr val="accent2"/>
          </a:solidFill>
          <a:ln w="9360">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pt-BR" sz="2800" b="1" strike="noStrike" spc="-1" dirty="0">
                <a:solidFill>
                  <a:schemeClr val="bg1"/>
                </a:solidFill>
                <a:uFill>
                  <a:solidFill>
                    <a:srgbClr val="FFFFFF"/>
                  </a:solidFill>
                </a:uFill>
                <a:latin typeface="Arial"/>
                <a:ea typeface="Microsoft YaHei"/>
              </a:rPr>
              <a:t>IMPORTANTE</a:t>
            </a:r>
            <a:endParaRPr lang="pt-BR" sz="2800" b="1" strike="noStrike" spc="-1" dirty="0">
              <a:solidFill>
                <a:schemeClr val="bg1"/>
              </a:solidFill>
              <a:uFill>
                <a:solidFill>
                  <a:srgbClr val="FFFFFF"/>
                </a:solidFill>
              </a:uFill>
              <a:latin typeface="Arial"/>
            </a:endParaRPr>
          </a:p>
        </p:txBody>
      </p:sp>
      <p:sp>
        <p:nvSpPr>
          <p:cNvPr id="4" name="CaixaDeTexto 3"/>
          <p:cNvSpPr txBox="1"/>
          <p:nvPr/>
        </p:nvSpPr>
        <p:spPr>
          <a:xfrm>
            <a:off x="170873" y="5211693"/>
            <a:ext cx="1675908" cy="276999"/>
          </a:xfrm>
          <a:prstGeom prst="rect">
            <a:avLst/>
          </a:prstGeom>
          <a:noFill/>
        </p:spPr>
        <p:txBody>
          <a:bodyPr wrap="none" rtlCol="0">
            <a:spAutoFit/>
          </a:bodyPr>
          <a:lstStyle/>
          <a:p>
            <a:r>
              <a:rPr lang="pt-BR" sz="1200" dirty="0" smtClean="0"/>
              <a:t>Fonte: Relatório TCE</a:t>
            </a:r>
            <a:endParaRPr lang="pt-BR" sz="1200" dirty="0"/>
          </a:p>
        </p:txBody>
      </p:sp>
      <p:sp>
        <p:nvSpPr>
          <p:cNvPr id="5" name="CaixaDeTexto 4"/>
          <p:cNvSpPr txBox="1"/>
          <p:nvPr/>
        </p:nvSpPr>
        <p:spPr>
          <a:xfrm>
            <a:off x="590022" y="5517995"/>
            <a:ext cx="9635971" cy="646331"/>
          </a:xfrm>
          <a:prstGeom prst="rect">
            <a:avLst/>
          </a:prstGeom>
          <a:noFill/>
        </p:spPr>
        <p:txBody>
          <a:bodyPr wrap="none" rtlCol="0">
            <a:spAutoFit/>
          </a:bodyPr>
          <a:lstStyle/>
          <a:p>
            <a:r>
              <a:rPr lang="pt-BR" b="1" dirty="0" smtClean="0">
                <a:solidFill>
                  <a:schemeClr val="accent1">
                    <a:lumMod val="75000"/>
                  </a:schemeClr>
                </a:solidFill>
              </a:rPr>
              <a:t>Em 2017 a execução financeira do MAC na gestão estadual ultrapassou 62% do limite</a:t>
            </a:r>
          </a:p>
          <a:p>
            <a:r>
              <a:rPr lang="pt-BR" b="1" dirty="0" smtClean="0">
                <a:solidFill>
                  <a:schemeClr val="accent1">
                    <a:lumMod val="75000"/>
                  </a:schemeClr>
                </a:solidFill>
              </a:rPr>
              <a:t>          (procedimentos realizados sem o financiamento do governo federal)</a:t>
            </a:r>
            <a:endParaRPr lang="pt-BR" b="1" dirty="0">
              <a:solidFill>
                <a:schemeClr val="accent1">
                  <a:lumMod val="75000"/>
                </a:schemeClr>
              </a:solidFill>
            </a:endParaRPr>
          </a:p>
        </p:txBody>
      </p:sp>
      <p:pic>
        <p:nvPicPr>
          <p:cNvPr id="6" name="Imagem 5"/>
          <p:cNvPicPr>
            <a:picLocks noChangeAspect="1"/>
          </p:cNvPicPr>
          <p:nvPr/>
        </p:nvPicPr>
        <p:blipFill>
          <a:blip r:embed="rId2" cstate="print"/>
          <a:stretch>
            <a:fillRect/>
          </a:stretch>
        </p:blipFill>
        <p:spPr>
          <a:xfrm>
            <a:off x="170873" y="1045831"/>
            <a:ext cx="10474270" cy="4175634"/>
          </a:xfrm>
          <a:prstGeom prst="rect">
            <a:avLst/>
          </a:prstGeom>
        </p:spPr>
      </p:pic>
      <p:sp>
        <p:nvSpPr>
          <p:cNvPr id="8" name="CaixaDeTexto 7"/>
          <p:cNvSpPr txBox="1"/>
          <p:nvPr/>
        </p:nvSpPr>
        <p:spPr>
          <a:xfrm>
            <a:off x="1248201" y="6276190"/>
            <a:ext cx="7071167" cy="369332"/>
          </a:xfrm>
          <a:prstGeom prst="rect">
            <a:avLst/>
          </a:prstGeom>
          <a:solidFill>
            <a:schemeClr val="accent3">
              <a:lumMod val="40000"/>
              <a:lumOff val="60000"/>
            </a:schemeClr>
          </a:solidFill>
        </p:spPr>
        <p:txBody>
          <a:bodyPr wrap="none" rtlCol="0">
            <a:spAutoFit/>
          </a:bodyPr>
          <a:lstStyle/>
          <a:p>
            <a:r>
              <a:rPr lang="pt-BR" b="1" dirty="0" smtClean="0">
                <a:solidFill>
                  <a:srgbClr val="FF0000"/>
                </a:solidFill>
              </a:rPr>
              <a:t>Segundo área técnica a diferença chega a R$ </a:t>
            </a:r>
            <a:r>
              <a:rPr lang="pt-BR" b="1" dirty="0">
                <a:solidFill>
                  <a:srgbClr val="FF0000"/>
                </a:solidFill>
              </a:rPr>
              <a:t>- </a:t>
            </a:r>
            <a:r>
              <a:rPr lang="pt-BR" b="1" dirty="0" smtClean="0">
                <a:solidFill>
                  <a:srgbClr val="FF0000"/>
                </a:solidFill>
              </a:rPr>
              <a:t>283.815.315,02  </a:t>
            </a:r>
            <a:endParaRPr lang="pt-BR" b="1" dirty="0">
              <a:solidFill>
                <a:srgbClr val="FF0000"/>
              </a:solidFill>
            </a:endParaRPr>
          </a:p>
        </p:txBody>
      </p:sp>
    </p:spTree>
    <p:extLst>
      <p:ext uri="{BB962C8B-B14F-4D97-AF65-F5344CB8AC3E}">
        <p14:creationId xmlns="" xmlns:p14="http://schemas.microsoft.com/office/powerpoint/2010/main" val="309491956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 name="CustomShape 1"/>
          <p:cNvSpPr/>
          <p:nvPr/>
        </p:nvSpPr>
        <p:spPr>
          <a:xfrm>
            <a:off x="378000" y="2556000"/>
            <a:ext cx="9933120" cy="1573920"/>
          </a:xfrm>
          <a:prstGeom prst="rect">
            <a:avLst/>
          </a:prstGeom>
          <a:solidFill>
            <a:schemeClr val="accent1">
              <a:lumMod val="40000"/>
              <a:lumOff val="60000"/>
            </a:schemeClr>
          </a:solidFill>
          <a:ln w="38160">
            <a:noFill/>
          </a:ln>
        </p:spPr>
        <p:style>
          <a:lnRef idx="0">
            <a:scrgbClr r="0" g="0" b="0"/>
          </a:lnRef>
          <a:fillRef idx="0">
            <a:scrgbClr r="0" g="0" b="0"/>
          </a:fillRef>
          <a:effectRef idx="0">
            <a:scrgbClr r="0" g="0" b="0"/>
          </a:effectRef>
          <a:fontRef idx="minor"/>
        </p:style>
        <p:txBody>
          <a:bodyPr lIns="99360" tIns="51480" rIns="99360" bIns="51480"/>
          <a:lstStyle/>
          <a:p>
            <a:pPr algn="ctr">
              <a:lnSpc>
                <a:spcPct val="100000"/>
              </a:lnSpc>
              <a:spcBef>
                <a:spcPts val="2001"/>
              </a:spcBef>
            </a:pPr>
            <a:r>
              <a:rPr lang="pt-BR" sz="4000" b="1" i="1" strike="noStrike" spc="-1">
                <a:solidFill>
                  <a:srgbClr val="16165D"/>
                </a:solidFill>
                <a:uFill>
                  <a:solidFill>
                    <a:srgbClr val="FFFFFF"/>
                  </a:solidFill>
                </a:uFill>
                <a:latin typeface="Arial"/>
                <a:ea typeface="Microsoft YaHei"/>
              </a:rPr>
              <a:t>2 - AUDITORIAS - 3º Quadrimestre </a:t>
            </a:r>
            <a:endParaRPr lang="pt-BR" sz="1800" b="0" strike="noStrike" spc="-1">
              <a:solidFill>
                <a:srgbClr val="000000"/>
              </a:solidFill>
              <a:uFill>
                <a:solidFill>
                  <a:srgbClr val="FFFFFF"/>
                </a:solidFill>
              </a:uFill>
              <a:latin typeface="Arial"/>
            </a:endParaRPr>
          </a:p>
          <a:p>
            <a:pPr algn="ctr">
              <a:lnSpc>
                <a:spcPct val="100000"/>
              </a:lnSpc>
              <a:spcBef>
                <a:spcPts val="2001"/>
              </a:spcBef>
            </a:pPr>
            <a:r>
              <a:rPr lang="pt-BR" sz="4000" b="1" i="1" strike="noStrike" spc="-1">
                <a:solidFill>
                  <a:srgbClr val="16165D"/>
                </a:solidFill>
                <a:uFill>
                  <a:solidFill>
                    <a:srgbClr val="FFFFFF"/>
                  </a:solidFill>
                </a:uFill>
                <a:latin typeface="Arial"/>
                <a:ea typeface="Microsoft YaHei"/>
              </a:rPr>
              <a:t>de 2017</a:t>
            </a:r>
            <a:endParaRPr lang="pt-B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 name="CustomShape 1"/>
          <p:cNvSpPr/>
          <p:nvPr/>
        </p:nvSpPr>
        <p:spPr>
          <a:xfrm>
            <a:off x="2632840" y="466560"/>
            <a:ext cx="6164318" cy="910080"/>
          </a:xfrm>
          <a:prstGeom prst="rect">
            <a:avLst/>
          </a:prstGeom>
          <a:noFill/>
          <a:ln w="936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pt-BR" sz="3200" b="1" strike="noStrike" spc="-1" dirty="0">
                <a:solidFill>
                  <a:srgbClr val="000000"/>
                </a:solidFill>
                <a:uFill>
                  <a:solidFill>
                    <a:srgbClr val="FFFFFF"/>
                  </a:solidFill>
                </a:uFill>
                <a:latin typeface="Arial"/>
                <a:ea typeface="Microsoft YaHei"/>
              </a:rPr>
              <a:t>AUDITORIA - </a:t>
            </a:r>
            <a:r>
              <a:rPr lang="pt-BR" sz="2000" b="1" strike="noStrike" spc="-1" dirty="0">
                <a:solidFill>
                  <a:srgbClr val="000000"/>
                </a:solidFill>
                <a:uFill>
                  <a:solidFill>
                    <a:srgbClr val="FFFFFF"/>
                  </a:solidFill>
                </a:uFill>
                <a:latin typeface="Myriad CnSemibold"/>
                <a:ea typeface="Microsoft YaHei"/>
              </a:rPr>
              <a:t>Setembro à Dezembro/2017  </a:t>
            </a:r>
            <a:endParaRPr lang="pt-BR" sz="1800" b="0" strike="noStrike" spc="-1" dirty="0">
              <a:solidFill>
                <a:srgbClr val="000000"/>
              </a:solidFill>
              <a:uFill>
                <a:solidFill>
                  <a:srgbClr val="FFFFFF"/>
                </a:solidFill>
              </a:uFill>
              <a:latin typeface="Arial"/>
            </a:endParaRPr>
          </a:p>
          <a:p>
            <a:pPr>
              <a:lnSpc>
                <a:spcPct val="100000"/>
              </a:lnSpc>
            </a:pPr>
            <a:r>
              <a:rPr lang="pt-BR" sz="2000" b="1" strike="noStrike" spc="-1" dirty="0">
                <a:solidFill>
                  <a:srgbClr val="000000"/>
                </a:solidFill>
                <a:uFill>
                  <a:solidFill>
                    <a:srgbClr val="FFFFFF"/>
                  </a:solidFill>
                </a:uFill>
                <a:latin typeface="Myriad CnSemibold"/>
                <a:ea typeface="Microsoft YaHei"/>
              </a:rPr>
              <a:t>                                          3º QUADRIMESTRE</a:t>
            </a:r>
            <a:endParaRPr lang="pt-BR" sz="1800" b="0" strike="noStrike" spc="-1" dirty="0">
              <a:solidFill>
                <a:srgbClr val="000000"/>
              </a:solidFill>
              <a:uFill>
                <a:solidFill>
                  <a:srgbClr val="FFFFFF"/>
                </a:solidFill>
              </a:uFill>
              <a:latin typeface="Arial"/>
            </a:endParaRPr>
          </a:p>
        </p:txBody>
      </p:sp>
      <p:graphicFrame>
        <p:nvGraphicFramePr>
          <p:cNvPr id="978" name="Table 2"/>
          <p:cNvGraphicFramePr/>
          <p:nvPr>
            <p:extLst>
              <p:ext uri="{D42A27DB-BD31-4B8C-83A1-F6EECF244321}">
                <p14:modId xmlns="" xmlns:p14="http://schemas.microsoft.com/office/powerpoint/2010/main" val="1959580769"/>
              </p:ext>
            </p:extLst>
          </p:nvPr>
        </p:nvGraphicFramePr>
        <p:xfrm>
          <a:off x="328680" y="4427640"/>
          <a:ext cx="9994680" cy="1431720"/>
        </p:xfrm>
        <a:graphic>
          <a:graphicData uri="http://schemas.openxmlformats.org/drawingml/2006/table">
            <a:tbl>
              <a:tblPr/>
              <a:tblGrid>
                <a:gridCol w="3328920"/>
                <a:gridCol w="3336840"/>
                <a:gridCol w="3328920"/>
              </a:tblGrid>
              <a:tr h="936360">
                <a:tc>
                  <a:txBody>
                    <a:bodyPr/>
                    <a:lstStyle/>
                    <a:p>
                      <a:pPr algn="ctr">
                        <a:lnSpc>
                          <a:spcPct val="66000"/>
                        </a:lnSpc>
                        <a:spcBef>
                          <a:spcPts val="249"/>
                        </a:spcBef>
                      </a:pPr>
                      <a:r>
                        <a:rPr lang="pt-BR" sz="1600" b="1" strike="noStrike" spc="-1" dirty="0" smtClean="0">
                          <a:solidFill>
                            <a:srgbClr val="000000"/>
                          </a:solidFill>
                          <a:uFill>
                            <a:solidFill>
                              <a:srgbClr val="FFFFFF"/>
                            </a:solidFill>
                          </a:uFill>
                          <a:latin typeface="Arial"/>
                          <a:ea typeface="Microsoft YaHei"/>
                        </a:rPr>
                        <a:t>PROCESSOS </a:t>
                      </a:r>
                      <a:r>
                        <a:rPr lang="pt-BR" sz="1600" b="1" strike="noStrike" spc="-1" dirty="0">
                          <a:solidFill>
                            <a:srgbClr val="000000"/>
                          </a:solidFill>
                          <a:uFill>
                            <a:solidFill>
                              <a:srgbClr val="FFFFFF"/>
                            </a:solidFill>
                          </a:uFill>
                          <a:latin typeface="Arial"/>
                          <a:ea typeface="Microsoft YaHei"/>
                        </a:rPr>
                        <a:t>ENCAMINHADOS </a:t>
                      </a:r>
                      <a:endParaRPr lang="pt-BR" sz="1800" b="0" strike="noStrike" spc="-1" dirty="0">
                        <a:solidFill>
                          <a:srgbClr val="000000"/>
                        </a:solidFill>
                        <a:uFill>
                          <a:solidFill>
                            <a:srgbClr val="FFFFFF"/>
                          </a:solidFill>
                        </a:uFill>
                        <a:latin typeface="Arial"/>
                      </a:endParaRPr>
                    </a:p>
                    <a:p>
                      <a:pPr algn="ctr">
                        <a:lnSpc>
                          <a:spcPct val="66000"/>
                        </a:lnSpc>
                        <a:spcBef>
                          <a:spcPts val="249"/>
                        </a:spcBef>
                      </a:pPr>
                      <a:r>
                        <a:rPr lang="pt-BR" sz="1600" b="1" strike="noStrike" spc="-1" dirty="0">
                          <a:solidFill>
                            <a:srgbClr val="000000"/>
                          </a:solidFill>
                          <a:uFill>
                            <a:solidFill>
                              <a:srgbClr val="FFFFFF"/>
                            </a:solidFill>
                          </a:uFill>
                          <a:latin typeface="Arial"/>
                          <a:ea typeface="Microsoft YaHei"/>
                        </a:rPr>
                        <a:t>AO TRIBUNAL DE CONTAS</a:t>
                      </a:r>
                      <a:endParaRPr lang="pt-BR" sz="1800" b="0" strike="noStrike" spc="-1" dirty="0">
                        <a:solidFill>
                          <a:srgbClr val="000000"/>
                        </a:solidFill>
                        <a:uFill>
                          <a:solidFill>
                            <a:srgbClr val="FFFFFF"/>
                          </a:solidFill>
                        </a:uFill>
                        <a:latin typeface="Arial"/>
                      </a:endParaRPr>
                    </a:p>
                  </a:txBody>
                  <a:tcPr marL="90000" marR="90000" anchor="ctr">
                    <a:lnL w="2880">
                      <a:solidFill>
                        <a:srgbClr val="000000"/>
                      </a:solidFill>
                    </a:lnL>
                    <a:lnR w="2880">
                      <a:solidFill>
                        <a:srgbClr val="000000"/>
                      </a:solidFill>
                    </a:lnR>
                    <a:lnT w="2880">
                      <a:solidFill>
                        <a:srgbClr val="000000"/>
                      </a:solidFill>
                    </a:lnT>
                    <a:lnB w="1440">
                      <a:solidFill>
                        <a:srgbClr val="000000"/>
                      </a:solidFill>
                    </a:lnB>
                    <a:solidFill>
                      <a:srgbClr val="E4F0C3"/>
                    </a:solidFill>
                  </a:tcPr>
                </a:tc>
                <a:tc>
                  <a:txBody>
                    <a:bodyPr/>
                    <a:lstStyle/>
                    <a:p>
                      <a:pPr algn="ctr">
                        <a:lnSpc>
                          <a:spcPct val="66000"/>
                        </a:lnSpc>
                        <a:spcBef>
                          <a:spcPts val="289"/>
                        </a:spcBef>
                      </a:pPr>
                      <a:r>
                        <a:rPr lang="pt-BR" sz="1600" b="1" strike="noStrike" spc="-1" dirty="0" smtClean="0">
                          <a:solidFill>
                            <a:srgbClr val="000000"/>
                          </a:solidFill>
                          <a:uFill>
                            <a:solidFill>
                              <a:srgbClr val="FFFFFF"/>
                            </a:solidFill>
                          </a:uFill>
                          <a:latin typeface="Arial"/>
                          <a:ea typeface="Microsoft YaHei"/>
                        </a:rPr>
                        <a:t>TERMO </a:t>
                      </a:r>
                      <a:r>
                        <a:rPr lang="pt-BR" sz="1600" b="1" strike="noStrike" spc="-1" dirty="0">
                          <a:solidFill>
                            <a:srgbClr val="000000"/>
                          </a:solidFill>
                          <a:uFill>
                            <a:solidFill>
                              <a:srgbClr val="FFFFFF"/>
                            </a:solidFill>
                          </a:uFill>
                          <a:latin typeface="Arial"/>
                          <a:ea typeface="Microsoft YaHei"/>
                        </a:rPr>
                        <a:t>DE AJUSTE SANITÁRIO </a:t>
                      </a:r>
                      <a:endParaRPr lang="pt-BR" sz="1800" b="0" strike="noStrike" spc="-1" dirty="0">
                        <a:solidFill>
                          <a:srgbClr val="000000"/>
                        </a:solidFill>
                        <a:uFill>
                          <a:solidFill>
                            <a:srgbClr val="FFFFFF"/>
                          </a:solidFill>
                        </a:uFill>
                        <a:latin typeface="Arial"/>
                      </a:endParaRPr>
                    </a:p>
                    <a:p>
                      <a:pPr algn="ctr">
                        <a:lnSpc>
                          <a:spcPct val="66000"/>
                        </a:lnSpc>
                        <a:spcBef>
                          <a:spcPts val="289"/>
                        </a:spcBef>
                      </a:pPr>
                      <a:r>
                        <a:rPr lang="pt-BR" sz="1600" b="1" strike="noStrike" spc="-1" dirty="0">
                          <a:solidFill>
                            <a:srgbClr val="000000"/>
                          </a:solidFill>
                          <a:uFill>
                            <a:solidFill>
                              <a:srgbClr val="FFFFFF"/>
                            </a:solidFill>
                          </a:uFill>
                          <a:latin typeface="Arial"/>
                          <a:ea typeface="Microsoft YaHei"/>
                        </a:rPr>
                        <a:t>– TAS</a:t>
                      </a:r>
                      <a:endParaRPr lang="pt-BR" sz="1800" b="0" strike="noStrike" spc="-1" dirty="0">
                        <a:solidFill>
                          <a:srgbClr val="000000"/>
                        </a:solidFill>
                        <a:uFill>
                          <a:solidFill>
                            <a:srgbClr val="FFFFFF"/>
                          </a:solidFill>
                        </a:uFill>
                        <a:latin typeface="Arial"/>
                      </a:endParaRPr>
                    </a:p>
                  </a:txBody>
                  <a:tcPr marL="90000" marR="90000" anchor="ctr">
                    <a:lnL w="2880">
                      <a:solidFill>
                        <a:srgbClr val="000000"/>
                      </a:solidFill>
                    </a:lnL>
                    <a:lnR w="2880">
                      <a:solidFill>
                        <a:srgbClr val="000000"/>
                      </a:solidFill>
                    </a:lnR>
                    <a:lnT w="2880">
                      <a:solidFill>
                        <a:srgbClr val="000000"/>
                      </a:solidFill>
                    </a:lnT>
                    <a:lnB w="1440">
                      <a:solidFill>
                        <a:srgbClr val="000000"/>
                      </a:solidFill>
                    </a:lnB>
                    <a:solidFill>
                      <a:srgbClr val="E4F0C3"/>
                    </a:solidFill>
                  </a:tcPr>
                </a:tc>
                <a:tc>
                  <a:txBody>
                    <a:bodyPr/>
                    <a:lstStyle/>
                    <a:p>
                      <a:pPr algn="ctr">
                        <a:lnSpc>
                          <a:spcPct val="66000"/>
                        </a:lnSpc>
                        <a:spcBef>
                          <a:spcPts val="289"/>
                        </a:spcBef>
                      </a:pPr>
                      <a:r>
                        <a:rPr lang="pt-BR" sz="1600" b="1" strike="noStrike" spc="-1" dirty="0" smtClean="0">
                          <a:solidFill>
                            <a:srgbClr val="000000"/>
                          </a:solidFill>
                          <a:uFill>
                            <a:solidFill>
                              <a:srgbClr val="FFFFFF"/>
                            </a:solidFill>
                          </a:uFill>
                          <a:latin typeface="Arial"/>
                          <a:ea typeface="Microsoft YaHei"/>
                        </a:rPr>
                        <a:t>AUDITORIAS </a:t>
                      </a:r>
                      <a:r>
                        <a:rPr lang="pt-BR" sz="1600" b="1" strike="noStrike" spc="-1" dirty="0">
                          <a:solidFill>
                            <a:srgbClr val="000000"/>
                          </a:solidFill>
                          <a:uFill>
                            <a:solidFill>
                              <a:srgbClr val="FFFFFF"/>
                            </a:solidFill>
                          </a:uFill>
                          <a:latin typeface="Arial"/>
                          <a:ea typeface="Microsoft YaHei"/>
                        </a:rPr>
                        <a:t>E VISTORIAS </a:t>
                      </a:r>
                      <a:endParaRPr lang="pt-BR" sz="1800" b="0" strike="noStrike" spc="-1" dirty="0">
                        <a:solidFill>
                          <a:srgbClr val="000000"/>
                        </a:solidFill>
                        <a:uFill>
                          <a:solidFill>
                            <a:srgbClr val="FFFFFF"/>
                          </a:solidFill>
                        </a:uFill>
                        <a:latin typeface="Arial"/>
                      </a:endParaRPr>
                    </a:p>
                    <a:p>
                      <a:pPr algn="ctr">
                        <a:lnSpc>
                          <a:spcPct val="66000"/>
                        </a:lnSpc>
                        <a:spcBef>
                          <a:spcPts val="289"/>
                        </a:spcBef>
                      </a:pPr>
                      <a:r>
                        <a:rPr lang="pt-BR" sz="1600" b="1" strike="noStrike" spc="-1" dirty="0">
                          <a:solidFill>
                            <a:srgbClr val="000000"/>
                          </a:solidFill>
                          <a:uFill>
                            <a:solidFill>
                              <a:srgbClr val="FFFFFF"/>
                            </a:solidFill>
                          </a:uFill>
                          <a:latin typeface="Arial"/>
                          <a:ea typeface="Microsoft YaHei"/>
                        </a:rPr>
                        <a:t>REALIZADAS </a:t>
                      </a:r>
                      <a:r>
                        <a:rPr lang="pt-BR" sz="1600" b="1" i="1" strike="noStrike" spc="-1" dirty="0">
                          <a:solidFill>
                            <a:srgbClr val="000000"/>
                          </a:solidFill>
                          <a:uFill>
                            <a:solidFill>
                              <a:srgbClr val="FFFFFF"/>
                            </a:solidFill>
                          </a:uFill>
                          <a:latin typeface="Arial"/>
                          <a:ea typeface="Microsoft YaHei"/>
                        </a:rPr>
                        <a:t>“IN LOCO”</a:t>
                      </a:r>
                      <a:r>
                        <a:rPr lang="pt-BR" sz="1600" b="1" strike="noStrike" spc="-1" dirty="0">
                          <a:solidFill>
                            <a:srgbClr val="000000"/>
                          </a:solidFill>
                          <a:uFill>
                            <a:solidFill>
                              <a:srgbClr val="FFFFFF"/>
                            </a:solidFill>
                          </a:uFill>
                          <a:latin typeface="Arial"/>
                          <a:ea typeface="Microsoft YaHei"/>
                        </a:rPr>
                        <a:t> PELA </a:t>
                      </a:r>
                      <a:endParaRPr lang="pt-BR" sz="1800" b="0" strike="noStrike" spc="-1" dirty="0">
                        <a:solidFill>
                          <a:srgbClr val="000000"/>
                        </a:solidFill>
                        <a:uFill>
                          <a:solidFill>
                            <a:srgbClr val="FFFFFF"/>
                          </a:solidFill>
                        </a:uFill>
                        <a:latin typeface="Arial"/>
                      </a:endParaRPr>
                    </a:p>
                    <a:p>
                      <a:pPr algn="ctr">
                        <a:lnSpc>
                          <a:spcPct val="66000"/>
                        </a:lnSpc>
                        <a:spcBef>
                          <a:spcPts val="289"/>
                        </a:spcBef>
                      </a:pPr>
                      <a:r>
                        <a:rPr lang="pt-BR" sz="1600" b="1" strike="noStrike" spc="-1" dirty="0">
                          <a:solidFill>
                            <a:srgbClr val="000000"/>
                          </a:solidFill>
                          <a:uFill>
                            <a:solidFill>
                              <a:srgbClr val="FFFFFF"/>
                            </a:solidFill>
                          </a:uFill>
                          <a:latin typeface="Arial"/>
                          <a:ea typeface="Microsoft YaHei"/>
                        </a:rPr>
                        <a:t>EQUIPE CENTRAL</a:t>
                      </a:r>
                      <a:endParaRPr lang="pt-BR" sz="1800" b="0" strike="noStrike" spc="-1" dirty="0">
                        <a:solidFill>
                          <a:srgbClr val="000000"/>
                        </a:solidFill>
                        <a:uFill>
                          <a:solidFill>
                            <a:srgbClr val="FFFFFF"/>
                          </a:solidFill>
                        </a:uFill>
                        <a:latin typeface="Arial"/>
                      </a:endParaRPr>
                    </a:p>
                  </a:txBody>
                  <a:tcPr marL="90000" marR="90000" anchor="ctr">
                    <a:lnL w="2880">
                      <a:solidFill>
                        <a:srgbClr val="000000"/>
                      </a:solidFill>
                    </a:lnL>
                    <a:lnR w="2880">
                      <a:solidFill>
                        <a:srgbClr val="000000"/>
                      </a:solidFill>
                    </a:lnR>
                    <a:lnT w="2880">
                      <a:solidFill>
                        <a:srgbClr val="000000"/>
                      </a:solidFill>
                    </a:lnT>
                    <a:lnB w="1440">
                      <a:solidFill>
                        <a:srgbClr val="000000"/>
                      </a:solidFill>
                    </a:lnB>
                    <a:solidFill>
                      <a:srgbClr val="E4F0C3"/>
                    </a:solidFill>
                  </a:tcPr>
                </a:tc>
              </a:tr>
              <a:tr h="495360">
                <a:tc>
                  <a:txBody>
                    <a:bodyPr/>
                    <a:lstStyle/>
                    <a:p>
                      <a:pPr algn="ctr">
                        <a:lnSpc>
                          <a:spcPct val="66000"/>
                        </a:lnSpc>
                      </a:pPr>
                      <a:r>
                        <a:rPr lang="pt-BR" sz="2400" b="0" strike="noStrike" spc="-1" dirty="0" smtClean="0">
                          <a:solidFill>
                            <a:srgbClr val="000000"/>
                          </a:solidFill>
                          <a:uFill>
                            <a:solidFill>
                              <a:srgbClr val="FFFFFF"/>
                            </a:solidFill>
                          </a:uFill>
                          <a:latin typeface="Arial"/>
                          <a:ea typeface="Microsoft YaHei"/>
                        </a:rPr>
                        <a:t>0</a:t>
                      </a:r>
                      <a:endParaRPr lang="pt-BR" sz="1800" b="0" strike="noStrike" spc="-1" dirty="0">
                        <a:solidFill>
                          <a:srgbClr val="000000"/>
                        </a:solidFill>
                        <a:uFill>
                          <a:solidFill>
                            <a:srgbClr val="FFFFFF"/>
                          </a:solidFill>
                        </a:uFill>
                        <a:latin typeface="Arial"/>
                      </a:endParaRPr>
                    </a:p>
                  </a:txBody>
                  <a:tcPr marL="90000" marR="90000" anchor="ctr">
                    <a:lnL w="2880">
                      <a:solidFill>
                        <a:srgbClr val="000000"/>
                      </a:solidFill>
                    </a:lnL>
                    <a:lnR w="2880">
                      <a:solidFill>
                        <a:srgbClr val="000000"/>
                      </a:solidFill>
                    </a:lnR>
                    <a:lnT w="1440">
                      <a:solidFill>
                        <a:srgbClr val="000000"/>
                      </a:solidFill>
                    </a:lnT>
                    <a:lnB w="2880">
                      <a:solidFill>
                        <a:srgbClr val="000000"/>
                      </a:solidFill>
                    </a:lnB>
                    <a:noFill/>
                  </a:tcPr>
                </a:tc>
                <a:tc>
                  <a:txBody>
                    <a:bodyPr/>
                    <a:lstStyle/>
                    <a:p>
                      <a:pPr algn="ctr">
                        <a:lnSpc>
                          <a:spcPct val="66000"/>
                        </a:lnSpc>
                      </a:pPr>
                      <a:r>
                        <a:rPr lang="pt-BR" sz="2400" b="0" strike="noStrike" spc="-1" dirty="0">
                          <a:solidFill>
                            <a:srgbClr val="000000"/>
                          </a:solidFill>
                          <a:uFill>
                            <a:solidFill>
                              <a:srgbClr val="FFFFFF"/>
                            </a:solidFill>
                          </a:uFill>
                          <a:latin typeface="Arial"/>
                          <a:ea typeface="Microsoft YaHei"/>
                        </a:rPr>
                        <a:t>0</a:t>
                      </a:r>
                      <a:endParaRPr lang="pt-BR" sz="1800" b="0" strike="noStrike" spc="-1" dirty="0">
                        <a:solidFill>
                          <a:srgbClr val="000000"/>
                        </a:solidFill>
                        <a:uFill>
                          <a:solidFill>
                            <a:srgbClr val="FFFFFF"/>
                          </a:solidFill>
                        </a:uFill>
                        <a:latin typeface="Arial"/>
                      </a:endParaRPr>
                    </a:p>
                  </a:txBody>
                  <a:tcPr marL="90000" marR="90000" anchor="ctr">
                    <a:lnL w="2880">
                      <a:solidFill>
                        <a:srgbClr val="000000"/>
                      </a:solidFill>
                    </a:lnL>
                    <a:lnR w="2880">
                      <a:solidFill>
                        <a:srgbClr val="000000"/>
                      </a:solidFill>
                    </a:lnR>
                    <a:lnT w="1440">
                      <a:solidFill>
                        <a:srgbClr val="000000"/>
                      </a:solidFill>
                    </a:lnT>
                    <a:lnB w="2880">
                      <a:solidFill>
                        <a:srgbClr val="000000"/>
                      </a:solidFill>
                    </a:lnB>
                    <a:noFill/>
                  </a:tcPr>
                </a:tc>
                <a:tc>
                  <a:txBody>
                    <a:bodyPr/>
                    <a:lstStyle/>
                    <a:p>
                      <a:pPr algn="ctr">
                        <a:lnSpc>
                          <a:spcPct val="66000"/>
                        </a:lnSpc>
                      </a:pPr>
                      <a:r>
                        <a:rPr lang="pt-BR" sz="2400" b="0" strike="noStrike" spc="-1" dirty="0" smtClean="0">
                          <a:solidFill>
                            <a:srgbClr val="000000"/>
                          </a:solidFill>
                          <a:uFill>
                            <a:solidFill>
                              <a:srgbClr val="FFFFFF"/>
                            </a:solidFill>
                          </a:uFill>
                          <a:latin typeface="Arial"/>
                          <a:ea typeface="Microsoft YaHei"/>
                        </a:rPr>
                        <a:t>07</a:t>
                      </a:r>
                      <a:endParaRPr lang="pt-BR" sz="1800" b="0" strike="noStrike" spc="-1" dirty="0">
                        <a:solidFill>
                          <a:srgbClr val="000000"/>
                        </a:solidFill>
                        <a:uFill>
                          <a:solidFill>
                            <a:srgbClr val="FFFFFF"/>
                          </a:solidFill>
                        </a:uFill>
                        <a:latin typeface="Arial"/>
                      </a:endParaRPr>
                    </a:p>
                  </a:txBody>
                  <a:tcPr marL="90000" marR="90000" anchor="ctr">
                    <a:lnL w="2880">
                      <a:solidFill>
                        <a:srgbClr val="000000"/>
                      </a:solidFill>
                    </a:lnL>
                    <a:lnR w="2880">
                      <a:solidFill>
                        <a:srgbClr val="000000"/>
                      </a:solidFill>
                    </a:lnR>
                    <a:lnT w="1440">
                      <a:solidFill>
                        <a:srgbClr val="000000"/>
                      </a:solidFill>
                    </a:lnT>
                    <a:lnB w="2880">
                      <a:solidFill>
                        <a:srgbClr val="000000"/>
                      </a:solidFill>
                    </a:lnB>
                    <a:noFill/>
                  </a:tcPr>
                </a:tc>
              </a:tr>
            </a:tbl>
          </a:graphicData>
        </a:graphic>
      </p:graphicFrame>
      <p:graphicFrame>
        <p:nvGraphicFramePr>
          <p:cNvPr id="979" name="Table 3"/>
          <p:cNvGraphicFramePr/>
          <p:nvPr>
            <p:extLst>
              <p:ext uri="{D42A27DB-BD31-4B8C-83A1-F6EECF244321}">
                <p14:modId xmlns="" xmlns:p14="http://schemas.microsoft.com/office/powerpoint/2010/main" val="2218694673"/>
              </p:ext>
            </p:extLst>
          </p:nvPr>
        </p:nvGraphicFramePr>
        <p:xfrm>
          <a:off x="162000" y="1835280"/>
          <a:ext cx="10296000" cy="1949280"/>
        </p:xfrm>
        <a:graphic>
          <a:graphicData uri="http://schemas.openxmlformats.org/drawingml/2006/table">
            <a:tbl>
              <a:tblPr/>
              <a:tblGrid>
                <a:gridCol w="1584000"/>
                <a:gridCol w="1656000"/>
                <a:gridCol w="1902960"/>
                <a:gridCol w="1721880"/>
                <a:gridCol w="1713600"/>
                <a:gridCol w="1717560"/>
              </a:tblGrid>
              <a:tr h="1265760">
                <a:tc>
                  <a:txBody>
                    <a:bodyPr/>
                    <a:lstStyle/>
                    <a:p>
                      <a:pPr algn="ctr">
                        <a:lnSpc>
                          <a:spcPct val="100000"/>
                        </a:lnSpc>
                        <a:spcBef>
                          <a:spcPts val="289"/>
                        </a:spcBef>
                      </a:pPr>
                      <a:r>
                        <a:rPr lang="pt-BR" sz="1600" b="1" strike="noStrike" spc="-1" dirty="0">
                          <a:solidFill>
                            <a:srgbClr val="000000"/>
                          </a:solidFill>
                          <a:uFill>
                            <a:solidFill>
                              <a:srgbClr val="FFFFFF"/>
                            </a:solidFill>
                          </a:uFill>
                          <a:latin typeface="Arial"/>
                          <a:ea typeface="Microsoft YaHei"/>
                        </a:rPr>
                        <a:t>PROCESSOS NOVOS</a:t>
                      </a:r>
                      <a:endParaRPr lang="pt-BR" sz="1800" b="0" strike="noStrike" spc="-1" dirty="0">
                        <a:solidFill>
                          <a:srgbClr val="000000"/>
                        </a:solidFill>
                        <a:uFill>
                          <a:solidFill>
                            <a:srgbClr val="FFFFFF"/>
                          </a:solidFill>
                        </a:uFill>
                        <a:latin typeface="Arial"/>
                      </a:endParaRPr>
                    </a:p>
                  </a:txBody>
                  <a:tcPr marL="89640" marR="89640">
                    <a:lnL w="2880">
                      <a:solidFill>
                        <a:srgbClr val="000000"/>
                      </a:solidFill>
                    </a:lnL>
                    <a:lnR w="1440">
                      <a:solidFill>
                        <a:srgbClr val="000000"/>
                      </a:solidFill>
                    </a:lnR>
                    <a:lnT w="2880">
                      <a:solidFill>
                        <a:srgbClr val="000000"/>
                      </a:solidFill>
                    </a:lnT>
                    <a:lnB w="1440">
                      <a:solidFill>
                        <a:srgbClr val="000000"/>
                      </a:solidFill>
                    </a:lnB>
                    <a:solidFill>
                      <a:srgbClr val="E4F0C3"/>
                    </a:solidFill>
                  </a:tcPr>
                </a:tc>
                <a:tc>
                  <a:txBody>
                    <a:bodyPr/>
                    <a:lstStyle/>
                    <a:p>
                      <a:pPr algn="ctr">
                        <a:lnSpc>
                          <a:spcPct val="100000"/>
                        </a:lnSpc>
                        <a:spcBef>
                          <a:spcPts val="249"/>
                        </a:spcBef>
                      </a:pPr>
                      <a:r>
                        <a:rPr lang="pt-BR" sz="1600" b="1" strike="noStrike" spc="-1">
                          <a:solidFill>
                            <a:srgbClr val="000000"/>
                          </a:solidFill>
                          <a:uFill>
                            <a:solidFill>
                              <a:srgbClr val="FFFFFF"/>
                            </a:solidFill>
                          </a:uFill>
                          <a:latin typeface="Arial"/>
                          <a:ea typeface="Microsoft YaHei"/>
                        </a:rPr>
                        <a:t>PROCESSOS CONCLUÍDOS E ARQUIVADOS</a:t>
                      </a:r>
                      <a:endParaRPr lang="pt-BR" sz="1800" b="0" strike="noStrike" spc="-1">
                        <a:solidFill>
                          <a:srgbClr val="000000"/>
                        </a:solidFill>
                        <a:uFill>
                          <a:solidFill>
                            <a:srgbClr val="FFFFFF"/>
                          </a:solidFill>
                        </a:uFill>
                        <a:latin typeface="Arial"/>
                      </a:endParaRPr>
                    </a:p>
                  </a:txBody>
                  <a:tcPr marL="89640" marR="89640">
                    <a:lnL w="1440">
                      <a:solidFill>
                        <a:srgbClr val="000000"/>
                      </a:solidFill>
                    </a:lnL>
                    <a:lnR w="1440">
                      <a:solidFill>
                        <a:srgbClr val="000000"/>
                      </a:solidFill>
                    </a:lnR>
                    <a:lnT w="2880">
                      <a:solidFill>
                        <a:srgbClr val="000000"/>
                      </a:solidFill>
                    </a:lnT>
                    <a:lnB w="1440">
                      <a:solidFill>
                        <a:srgbClr val="000000"/>
                      </a:solidFill>
                    </a:lnB>
                    <a:solidFill>
                      <a:srgbClr val="E4F0C3"/>
                    </a:solidFill>
                  </a:tcPr>
                </a:tc>
                <a:tc>
                  <a:txBody>
                    <a:bodyPr/>
                    <a:lstStyle/>
                    <a:p>
                      <a:pPr algn="ctr">
                        <a:lnSpc>
                          <a:spcPct val="100000"/>
                        </a:lnSpc>
                        <a:spcBef>
                          <a:spcPts val="249"/>
                        </a:spcBef>
                      </a:pPr>
                      <a:r>
                        <a:rPr lang="pt-BR" sz="1600" b="1" strike="noStrike" spc="-1">
                          <a:solidFill>
                            <a:srgbClr val="000000"/>
                          </a:solidFill>
                          <a:uFill>
                            <a:solidFill>
                              <a:srgbClr val="FFFFFF"/>
                            </a:solidFill>
                          </a:uFill>
                          <a:latin typeface="Arial"/>
                          <a:ea typeface="Microsoft YaHei"/>
                        </a:rPr>
                        <a:t>PROCESSOS ENCAMINHADOS AO MINISTÉRIO PÚBLICO</a:t>
                      </a:r>
                      <a:endParaRPr lang="pt-BR" sz="1800" b="0" strike="noStrike" spc="-1">
                        <a:solidFill>
                          <a:srgbClr val="000000"/>
                        </a:solidFill>
                        <a:uFill>
                          <a:solidFill>
                            <a:srgbClr val="FFFFFF"/>
                          </a:solidFill>
                        </a:uFill>
                        <a:latin typeface="Arial"/>
                      </a:endParaRPr>
                    </a:p>
                  </a:txBody>
                  <a:tcPr marL="89640" marR="89640">
                    <a:lnL w="1440">
                      <a:solidFill>
                        <a:srgbClr val="000000"/>
                      </a:solidFill>
                    </a:lnL>
                    <a:lnR w="1440">
                      <a:solidFill>
                        <a:srgbClr val="000000"/>
                      </a:solidFill>
                    </a:lnR>
                    <a:lnT w="2880">
                      <a:solidFill>
                        <a:srgbClr val="000000"/>
                      </a:solidFill>
                    </a:lnT>
                    <a:lnB w="1440">
                      <a:solidFill>
                        <a:srgbClr val="000000"/>
                      </a:solidFill>
                    </a:lnB>
                    <a:solidFill>
                      <a:srgbClr val="E4F0C3"/>
                    </a:solidFill>
                  </a:tcPr>
                </a:tc>
                <a:tc>
                  <a:txBody>
                    <a:bodyPr/>
                    <a:lstStyle/>
                    <a:p>
                      <a:pPr algn="ctr">
                        <a:lnSpc>
                          <a:spcPct val="100000"/>
                        </a:lnSpc>
                        <a:spcBef>
                          <a:spcPts val="249"/>
                        </a:spcBef>
                      </a:pPr>
                      <a:r>
                        <a:rPr lang="pt-BR" sz="1600" b="1" strike="noStrike" spc="-1">
                          <a:solidFill>
                            <a:srgbClr val="000000"/>
                          </a:solidFill>
                          <a:uFill>
                            <a:solidFill>
                              <a:srgbClr val="FFFFFF"/>
                            </a:solidFill>
                          </a:uFill>
                          <a:latin typeface="Arial"/>
                          <a:ea typeface="Microsoft YaHei"/>
                        </a:rPr>
                        <a:t>PROCESSOS ENCAMINHADOS AOS ÓRGÃOS DE CLASSE</a:t>
                      </a:r>
                      <a:endParaRPr lang="pt-BR" sz="1800" b="0" strike="noStrike" spc="-1">
                        <a:solidFill>
                          <a:srgbClr val="000000"/>
                        </a:solidFill>
                        <a:uFill>
                          <a:solidFill>
                            <a:srgbClr val="FFFFFF"/>
                          </a:solidFill>
                        </a:uFill>
                        <a:latin typeface="Arial"/>
                      </a:endParaRPr>
                    </a:p>
                  </a:txBody>
                  <a:tcPr marL="89640" marR="89640">
                    <a:lnL w="1440">
                      <a:solidFill>
                        <a:srgbClr val="000000"/>
                      </a:solidFill>
                    </a:lnL>
                    <a:lnR w="1440">
                      <a:solidFill>
                        <a:srgbClr val="000000"/>
                      </a:solidFill>
                    </a:lnR>
                    <a:lnT w="2880">
                      <a:solidFill>
                        <a:srgbClr val="000000"/>
                      </a:solidFill>
                    </a:lnT>
                    <a:lnB w="1440">
                      <a:solidFill>
                        <a:srgbClr val="000000"/>
                      </a:solidFill>
                    </a:lnB>
                    <a:solidFill>
                      <a:srgbClr val="E4F0C3"/>
                    </a:solidFill>
                  </a:tcPr>
                </a:tc>
                <a:tc>
                  <a:txBody>
                    <a:bodyPr/>
                    <a:lstStyle/>
                    <a:p>
                      <a:pPr algn="ctr">
                        <a:lnSpc>
                          <a:spcPct val="100000"/>
                        </a:lnSpc>
                        <a:spcBef>
                          <a:spcPts val="249"/>
                        </a:spcBef>
                      </a:pPr>
                      <a:r>
                        <a:rPr lang="pt-BR" sz="1600" b="1" strike="noStrike" spc="-1">
                          <a:solidFill>
                            <a:srgbClr val="000000"/>
                          </a:solidFill>
                          <a:uFill>
                            <a:solidFill>
                              <a:srgbClr val="FFFFFF"/>
                            </a:solidFill>
                          </a:uFill>
                          <a:latin typeface="Arial"/>
                          <a:ea typeface="Microsoft YaHei"/>
                        </a:rPr>
                        <a:t>NOTIFICAÇÕES/ADVERTÊNCIAS EMITIDAS</a:t>
                      </a:r>
                      <a:endParaRPr lang="pt-BR" sz="1800" b="0" strike="noStrike" spc="-1">
                        <a:solidFill>
                          <a:srgbClr val="000000"/>
                        </a:solidFill>
                        <a:uFill>
                          <a:solidFill>
                            <a:srgbClr val="FFFFFF"/>
                          </a:solidFill>
                        </a:uFill>
                        <a:latin typeface="Arial"/>
                      </a:endParaRPr>
                    </a:p>
                  </a:txBody>
                  <a:tcPr marL="89640" marR="89640">
                    <a:lnL w="1440">
                      <a:solidFill>
                        <a:srgbClr val="000000"/>
                      </a:solidFill>
                    </a:lnL>
                    <a:lnR w="2880">
                      <a:solidFill>
                        <a:srgbClr val="000000"/>
                      </a:solidFill>
                    </a:lnR>
                    <a:lnT w="2880">
                      <a:solidFill>
                        <a:srgbClr val="000000"/>
                      </a:solidFill>
                    </a:lnT>
                    <a:lnB w="1440">
                      <a:solidFill>
                        <a:srgbClr val="000000"/>
                      </a:solidFill>
                    </a:lnB>
                    <a:solidFill>
                      <a:srgbClr val="E4F0C3"/>
                    </a:solidFill>
                  </a:tcPr>
                </a:tc>
                <a:tc>
                  <a:txBody>
                    <a:bodyPr/>
                    <a:lstStyle/>
                    <a:p>
                      <a:pPr algn="ctr">
                        <a:lnSpc>
                          <a:spcPct val="100000"/>
                        </a:lnSpc>
                        <a:spcBef>
                          <a:spcPts val="249"/>
                        </a:spcBef>
                      </a:pPr>
                      <a:r>
                        <a:rPr lang="pt-BR" sz="1600" b="1" strike="noStrike" spc="-1" dirty="0">
                          <a:solidFill>
                            <a:srgbClr val="000000"/>
                          </a:solidFill>
                          <a:uFill>
                            <a:solidFill>
                              <a:srgbClr val="FFFFFF"/>
                            </a:solidFill>
                          </a:uFill>
                          <a:latin typeface="Arial"/>
                          <a:ea typeface="Microsoft YaHei"/>
                        </a:rPr>
                        <a:t>EM ANDAMENTO ATÉ </a:t>
                      </a:r>
                      <a:r>
                        <a:rPr lang="pt-BR" sz="1600" b="1" strike="noStrike" spc="-1" dirty="0" smtClean="0">
                          <a:solidFill>
                            <a:srgbClr val="000000"/>
                          </a:solidFill>
                          <a:uFill>
                            <a:solidFill>
                              <a:srgbClr val="FFFFFF"/>
                            </a:solidFill>
                          </a:uFill>
                          <a:latin typeface="Arial"/>
                          <a:ea typeface="Microsoft YaHei"/>
                        </a:rPr>
                        <a:t>31/12/2017</a:t>
                      </a:r>
                      <a:endParaRPr lang="pt-BR" sz="1800" b="0" strike="noStrike" spc="-1" dirty="0">
                        <a:solidFill>
                          <a:srgbClr val="000000"/>
                        </a:solidFill>
                        <a:uFill>
                          <a:solidFill>
                            <a:srgbClr val="FFFFFF"/>
                          </a:solidFill>
                        </a:uFill>
                        <a:latin typeface="Arial"/>
                      </a:endParaRPr>
                    </a:p>
                    <a:p>
                      <a:pPr algn="ctr">
                        <a:lnSpc>
                          <a:spcPct val="100000"/>
                        </a:lnSpc>
                        <a:spcBef>
                          <a:spcPts val="249"/>
                        </a:spcBef>
                      </a:pPr>
                      <a:r>
                        <a:rPr lang="pt-BR" sz="1600" b="1" strike="noStrike" spc="-1" dirty="0">
                          <a:solidFill>
                            <a:srgbClr val="000000"/>
                          </a:solidFill>
                          <a:uFill>
                            <a:solidFill>
                              <a:srgbClr val="FFFFFF"/>
                            </a:solidFill>
                          </a:uFill>
                          <a:latin typeface="Arial"/>
                          <a:ea typeface="Microsoft YaHei"/>
                        </a:rPr>
                        <a:t>(ACUMULADO)</a:t>
                      </a:r>
                      <a:endParaRPr lang="pt-BR" sz="1800" b="0" strike="noStrike" spc="-1" dirty="0">
                        <a:solidFill>
                          <a:srgbClr val="000000"/>
                        </a:solidFill>
                        <a:uFill>
                          <a:solidFill>
                            <a:srgbClr val="FFFFFF"/>
                          </a:solidFill>
                        </a:uFill>
                        <a:latin typeface="Arial"/>
                      </a:endParaRPr>
                    </a:p>
                  </a:txBody>
                  <a:tcPr marL="89640" marR="89640">
                    <a:lnL w="2880">
                      <a:solidFill>
                        <a:srgbClr val="000000"/>
                      </a:solidFill>
                    </a:lnL>
                    <a:lnR w="2880">
                      <a:solidFill>
                        <a:srgbClr val="000000"/>
                      </a:solidFill>
                    </a:lnR>
                    <a:lnT w="2880">
                      <a:solidFill>
                        <a:srgbClr val="000000"/>
                      </a:solidFill>
                    </a:lnT>
                    <a:lnB w="1440">
                      <a:solidFill>
                        <a:srgbClr val="000000"/>
                      </a:solidFill>
                    </a:lnB>
                    <a:solidFill>
                      <a:srgbClr val="E4F0C3"/>
                    </a:solidFill>
                  </a:tcPr>
                </a:tc>
              </a:tr>
              <a:tr h="638640">
                <a:tc>
                  <a:txBody>
                    <a:bodyPr/>
                    <a:lstStyle/>
                    <a:p>
                      <a:pPr algn="ctr">
                        <a:lnSpc>
                          <a:spcPct val="100000"/>
                        </a:lnSpc>
                      </a:pPr>
                      <a:r>
                        <a:rPr lang="pt-BR" sz="2400" b="0" strike="noStrike" spc="-1" dirty="0">
                          <a:solidFill>
                            <a:srgbClr val="000000"/>
                          </a:solidFill>
                          <a:uFill>
                            <a:solidFill>
                              <a:srgbClr val="FFFFFF"/>
                            </a:solidFill>
                          </a:uFill>
                          <a:latin typeface="+mj-lt"/>
                          <a:ea typeface="DejaVu Sans"/>
                        </a:rPr>
                        <a:t>101</a:t>
                      </a:r>
                      <a:endParaRPr lang="pt-BR" sz="1800" b="0" strike="noStrike" spc="-1" dirty="0">
                        <a:solidFill>
                          <a:srgbClr val="000000"/>
                        </a:solidFill>
                        <a:uFill>
                          <a:solidFill>
                            <a:srgbClr val="FFFFFF"/>
                          </a:solidFill>
                        </a:uFill>
                        <a:latin typeface="+mj-lt"/>
                      </a:endParaRPr>
                    </a:p>
                  </a:txBody>
                  <a:tcPr marL="89640" marR="89640">
                    <a:lnL w="2880">
                      <a:solidFill>
                        <a:srgbClr val="000000"/>
                      </a:solidFill>
                    </a:lnL>
                    <a:lnR w="1440">
                      <a:solidFill>
                        <a:srgbClr val="000000"/>
                      </a:solidFill>
                    </a:lnR>
                    <a:lnT w="1440">
                      <a:solidFill>
                        <a:srgbClr val="000000"/>
                      </a:solidFill>
                    </a:lnT>
                    <a:lnB w="2880">
                      <a:solidFill>
                        <a:srgbClr val="000000"/>
                      </a:solidFill>
                    </a:lnB>
                    <a:noFill/>
                  </a:tcPr>
                </a:tc>
                <a:tc>
                  <a:txBody>
                    <a:bodyPr/>
                    <a:lstStyle/>
                    <a:p>
                      <a:pPr algn="ctr">
                        <a:lnSpc>
                          <a:spcPct val="100000"/>
                        </a:lnSpc>
                      </a:pPr>
                      <a:r>
                        <a:rPr lang="pt-BR" sz="2400" b="0" strike="noStrike" spc="-1" dirty="0">
                          <a:solidFill>
                            <a:srgbClr val="000000"/>
                          </a:solidFill>
                          <a:uFill>
                            <a:solidFill>
                              <a:srgbClr val="FFFFFF"/>
                            </a:solidFill>
                          </a:uFill>
                          <a:latin typeface="+mj-lt"/>
                          <a:ea typeface="DejaVu Sans"/>
                        </a:rPr>
                        <a:t>97</a:t>
                      </a:r>
                      <a:endParaRPr lang="pt-BR" sz="1800" b="0" strike="noStrike" spc="-1" dirty="0">
                        <a:solidFill>
                          <a:srgbClr val="000000"/>
                        </a:solidFill>
                        <a:uFill>
                          <a:solidFill>
                            <a:srgbClr val="FFFFFF"/>
                          </a:solidFill>
                        </a:uFill>
                        <a:latin typeface="+mj-lt"/>
                      </a:endParaRPr>
                    </a:p>
                  </a:txBody>
                  <a:tcPr marL="89640" marR="89640">
                    <a:lnL w="1440">
                      <a:solidFill>
                        <a:srgbClr val="000000"/>
                      </a:solidFill>
                    </a:lnL>
                    <a:lnR w="1440">
                      <a:solidFill>
                        <a:srgbClr val="000000"/>
                      </a:solidFill>
                    </a:lnR>
                    <a:lnT w="1440">
                      <a:solidFill>
                        <a:srgbClr val="000000"/>
                      </a:solidFill>
                    </a:lnT>
                    <a:lnB w="2880">
                      <a:solidFill>
                        <a:srgbClr val="000000"/>
                      </a:solidFill>
                    </a:lnB>
                    <a:noFill/>
                  </a:tcPr>
                </a:tc>
                <a:tc>
                  <a:txBody>
                    <a:bodyPr/>
                    <a:lstStyle/>
                    <a:p>
                      <a:pPr algn="ctr">
                        <a:lnSpc>
                          <a:spcPct val="100000"/>
                        </a:lnSpc>
                      </a:pPr>
                      <a:r>
                        <a:rPr lang="pt-BR" sz="2400" b="0" strike="noStrike" spc="-1" dirty="0">
                          <a:solidFill>
                            <a:srgbClr val="000000"/>
                          </a:solidFill>
                          <a:uFill>
                            <a:solidFill>
                              <a:srgbClr val="FFFFFF"/>
                            </a:solidFill>
                          </a:uFill>
                          <a:latin typeface="+mj-lt"/>
                          <a:ea typeface="DejaVu Sans"/>
                        </a:rPr>
                        <a:t>01</a:t>
                      </a:r>
                      <a:endParaRPr lang="pt-BR" sz="1800" b="0" strike="noStrike" spc="-1" dirty="0">
                        <a:solidFill>
                          <a:srgbClr val="000000"/>
                        </a:solidFill>
                        <a:uFill>
                          <a:solidFill>
                            <a:srgbClr val="FFFFFF"/>
                          </a:solidFill>
                        </a:uFill>
                        <a:latin typeface="+mj-lt"/>
                      </a:endParaRPr>
                    </a:p>
                  </a:txBody>
                  <a:tcPr marL="89640" marR="89640">
                    <a:lnL w="1440">
                      <a:solidFill>
                        <a:srgbClr val="000000"/>
                      </a:solidFill>
                    </a:lnL>
                    <a:lnR w="1440">
                      <a:solidFill>
                        <a:srgbClr val="000000"/>
                      </a:solidFill>
                    </a:lnR>
                    <a:lnT w="1440">
                      <a:solidFill>
                        <a:srgbClr val="000000"/>
                      </a:solidFill>
                    </a:lnT>
                    <a:lnB w="2880">
                      <a:solidFill>
                        <a:srgbClr val="000000"/>
                      </a:solidFill>
                    </a:lnB>
                    <a:noFill/>
                  </a:tcPr>
                </a:tc>
                <a:tc>
                  <a:txBody>
                    <a:bodyPr/>
                    <a:lstStyle/>
                    <a:p>
                      <a:pPr algn="ctr">
                        <a:lnSpc>
                          <a:spcPct val="100000"/>
                        </a:lnSpc>
                      </a:pPr>
                      <a:r>
                        <a:rPr lang="pt-BR" sz="2400" b="0" strike="noStrike" spc="-1" dirty="0">
                          <a:solidFill>
                            <a:srgbClr val="000000"/>
                          </a:solidFill>
                          <a:uFill>
                            <a:solidFill>
                              <a:srgbClr val="FFFFFF"/>
                            </a:solidFill>
                          </a:uFill>
                          <a:latin typeface="+mj-lt"/>
                          <a:ea typeface="DejaVu Sans"/>
                        </a:rPr>
                        <a:t>01</a:t>
                      </a:r>
                      <a:endParaRPr lang="pt-BR" sz="1800" b="0" strike="noStrike" spc="-1" dirty="0">
                        <a:solidFill>
                          <a:srgbClr val="000000"/>
                        </a:solidFill>
                        <a:uFill>
                          <a:solidFill>
                            <a:srgbClr val="FFFFFF"/>
                          </a:solidFill>
                        </a:uFill>
                        <a:latin typeface="+mj-lt"/>
                      </a:endParaRPr>
                    </a:p>
                  </a:txBody>
                  <a:tcPr marL="89640" marR="89640">
                    <a:lnL w="1440">
                      <a:solidFill>
                        <a:srgbClr val="000000"/>
                      </a:solidFill>
                    </a:lnL>
                    <a:lnR w="1440">
                      <a:solidFill>
                        <a:srgbClr val="000000"/>
                      </a:solidFill>
                    </a:lnR>
                    <a:lnT w="1440">
                      <a:solidFill>
                        <a:srgbClr val="000000"/>
                      </a:solidFill>
                    </a:lnT>
                    <a:lnB w="2880">
                      <a:solidFill>
                        <a:srgbClr val="000000"/>
                      </a:solidFill>
                    </a:lnB>
                    <a:noFill/>
                  </a:tcPr>
                </a:tc>
                <a:tc>
                  <a:txBody>
                    <a:bodyPr/>
                    <a:lstStyle/>
                    <a:p>
                      <a:pPr algn="ctr">
                        <a:lnSpc>
                          <a:spcPct val="100000"/>
                        </a:lnSpc>
                      </a:pPr>
                      <a:r>
                        <a:rPr lang="pt-BR" sz="2400" b="0" strike="noStrike" spc="-1" dirty="0">
                          <a:solidFill>
                            <a:srgbClr val="000000"/>
                          </a:solidFill>
                          <a:uFill>
                            <a:solidFill>
                              <a:srgbClr val="FFFFFF"/>
                            </a:solidFill>
                          </a:uFill>
                          <a:latin typeface="+mj-lt"/>
                          <a:ea typeface="DejaVu Sans"/>
                        </a:rPr>
                        <a:t>01</a:t>
                      </a:r>
                      <a:endParaRPr lang="pt-BR" sz="1800" b="0" strike="noStrike" spc="-1" dirty="0">
                        <a:solidFill>
                          <a:srgbClr val="000000"/>
                        </a:solidFill>
                        <a:uFill>
                          <a:solidFill>
                            <a:srgbClr val="FFFFFF"/>
                          </a:solidFill>
                        </a:uFill>
                        <a:latin typeface="+mj-lt"/>
                      </a:endParaRPr>
                    </a:p>
                  </a:txBody>
                  <a:tcPr marL="89640" marR="89640">
                    <a:lnL w="1440">
                      <a:solidFill>
                        <a:srgbClr val="000000"/>
                      </a:solidFill>
                    </a:lnL>
                    <a:lnR w="2880">
                      <a:solidFill>
                        <a:srgbClr val="000000"/>
                      </a:solidFill>
                    </a:lnR>
                    <a:lnT w="1440">
                      <a:solidFill>
                        <a:srgbClr val="000000"/>
                      </a:solidFill>
                    </a:lnT>
                    <a:lnB w="2880">
                      <a:solidFill>
                        <a:srgbClr val="000000"/>
                      </a:solidFill>
                    </a:lnB>
                    <a:noFill/>
                  </a:tcPr>
                </a:tc>
                <a:tc>
                  <a:txBody>
                    <a:bodyPr/>
                    <a:lstStyle/>
                    <a:p>
                      <a:pPr algn="ctr">
                        <a:lnSpc>
                          <a:spcPct val="100000"/>
                        </a:lnSpc>
                      </a:pPr>
                      <a:r>
                        <a:rPr lang="pt-BR" sz="2400" b="0" strike="noStrike" spc="-1" dirty="0">
                          <a:solidFill>
                            <a:srgbClr val="000000"/>
                          </a:solidFill>
                          <a:uFill>
                            <a:solidFill>
                              <a:srgbClr val="FFFFFF"/>
                            </a:solidFill>
                          </a:uFill>
                          <a:latin typeface="+mj-lt"/>
                          <a:ea typeface="DejaVu Sans"/>
                        </a:rPr>
                        <a:t>99</a:t>
                      </a:r>
                      <a:endParaRPr lang="pt-BR" sz="1800" b="0" strike="noStrike" spc="-1" dirty="0">
                        <a:solidFill>
                          <a:srgbClr val="000000"/>
                        </a:solidFill>
                        <a:uFill>
                          <a:solidFill>
                            <a:srgbClr val="FFFFFF"/>
                          </a:solidFill>
                        </a:uFill>
                        <a:latin typeface="+mj-lt"/>
                      </a:endParaRPr>
                    </a:p>
                  </a:txBody>
                  <a:tcPr marL="89640" marR="89640">
                    <a:lnL w="2880">
                      <a:solidFill>
                        <a:srgbClr val="000000"/>
                      </a:solidFill>
                    </a:lnL>
                    <a:lnR w="2880">
                      <a:solidFill>
                        <a:srgbClr val="000000"/>
                      </a:solidFill>
                    </a:lnR>
                    <a:lnT w="1440">
                      <a:solidFill>
                        <a:srgbClr val="000000"/>
                      </a:solidFill>
                    </a:lnT>
                    <a:lnB w="2880">
                      <a:solidFill>
                        <a:srgbClr val="000000"/>
                      </a:solidFill>
                    </a:lnB>
                    <a:noFill/>
                  </a:tcPr>
                </a:tc>
              </a:tr>
            </a:tbl>
          </a:graphicData>
        </a:graphic>
      </p:graphicFrame>
      <p:sp>
        <p:nvSpPr>
          <p:cNvPr id="980" name="CustomShape 4"/>
          <p:cNvSpPr/>
          <p:nvPr/>
        </p:nvSpPr>
        <p:spPr>
          <a:xfrm>
            <a:off x="901080" y="6136560"/>
            <a:ext cx="3647160" cy="520920"/>
          </a:xfrm>
          <a:prstGeom prst="rect">
            <a:avLst/>
          </a:prstGeom>
          <a:noFill/>
          <a:ln w="9360">
            <a:noFill/>
          </a:ln>
        </p:spPr>
        <p:style>
          <a:lnRef idx="0">
            <a:scrgbClr r="0" g="0" b="0"/>
          </a:lnRef>
          <a:fillRef idx="0">
            <a:scrgbClr r="0" g="0" b="0"/>
          </a:fillRef>
          <a:effectRef idx="0">
            <a:scrgbClr r="0" g="0" b="0"/>
          </a:effectRef>
          <a:fontRef idx="minor"/>
        </p:style>
        <p:txBody>
          <a:bodyPr lIns="99360" tIns="49680" rIns="99360" bIns="49680"/>
          <a:lstStyle/>
          <a:p>
            <a:pPr algn="ctr">
              <a:lnSpc>
                <a:spcPct val="100000"/>
              </a:lnSpc>
            </a:pPr>
            <a:r>
              <a:rPr lang="pt-BR" sz="1330" b="0" strike="noStrike" spc="-1">
                <a:solidFill>
                  <a:srgbClr val="000000"/>
                </a:solidFill>
                <a:uFill>
                  <a:solidFill>
                    <a:srgbClr val="FFFFFF"/>
                  </a:solidFill>
                </a:uFill>
                <a:latin typeface="Arial"/>
                <a:ea typeface="DejaVu Sans"/>
              </a:rPr>
              <a:t>Fonte: Gerência de Auditoria - GEAUD/SES</a:t>
            </a:r>
            <a:endParaRPr lang="pt-B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CustomShape 1"/>
          <p:cNvSpPr/>
          <p:nvPr/>
        </p:nvSpPr>
        <p:spPr>
          <a:xfrm>
            <a:off x="1970690" y="323280"/>
            <a:ext cx="7362496" cy="1238760"/>
          </a:xfrm>
          <a:prstGeom prst="rect">
            <a:avLst/>
          </a:prstGeom>
          <a:gradFill>
            <a:gsLst>
              <a:gs pos="0">
                <a:srgbClr val="CCFF99"/>
              </a:gs>
              <a:gs pos="100000">
                <a:srgbClr val="5E7647"/>
              </a:gs>
            </a:gsLst>
            <a:lin ang="5400000"/>
          </a:gradFill>
          <a:ln w="9360">
            <a:noFill/>
          </a:ln>
        </p:spPr>
        <p:style>
          <a:lnRef idx="0">
            <a:scrgbClr r="0" g="0" b="0"/>
          </a:lnRef>
          <a:fillRef idx="0">
            <a:scrgbClr r="0" g="0" b="0"/>
          </a:fillRef>
          <a:effectRef idx="0">
            <a:scrgbClr r="0" g="0" b="0"/>
          </a:effectRef>
          <a:fontRef idx="minor"/>
        </p:style>
        <p:txBody>
          <a:bodyPr lIns="99360" tIns="49680" rIns="99360" bIns="49680" anchor="ctr"/>
          <a:lstStyle/>
          <a:p>
            <a:pPr algn="ctr">
              <a:lnSpc>
                <a:spcPct val="90000"/>
              </a:lnSpc>
            </a:pPr>
            <a:r>
              <a:rPr lang="pt-BR" sz="2650" b="1" strike="noStrike" spc="-1">
                <a:solidFill>
                  <a:srgbClr val="000000"/>
                </a:solidFill>
                <a:uFill>
                  <a:solidFill>
                    <a:srgbClr val="FFFFFF"/>
                  </a:solidFill>
                </a:uFill>
                <a:latin typeface="Arial"/>
                <a:ea typeface="DejaVu Sans"/>
              </a:rPr>
              <a:t>RESUMO DAS INSERÇÕES DE AUDITORIA</a:t>
            </a:r>
            <a:endParaRPr lang="pt-BR" sz="1800" b="0" strike="noStrike" spc="-1">
              <a:solidFill>
                <a:srgbClr val="000000"/>
              </a:solidFill>
              <a:uFill>
                <a:solidFill>
                  <a:srgbClr val="FFFFFF"/>
                </a:solidFill>
              </a:uFill>
              <a:latin typeface="Arial"/>
            </a:endParaRPr>
          </a:p>
        </p:txBody>
      </p:sp>
      <p:sp>
        <p:nvSpPr>
          <p:cNvPr id="982" name="CustomShape 2"/>
          <p:cNvSpPr/>
          <p:nvPr/>
        </p:nvSpPr>
        <p:spPr>
          <a:xfrm>
            <a:off x="862200" y="2408040"/>
            <a:ext cx="9004320" cy="4096440"/>
          </a:xfrm>
          <a:prstGeom prst="rect">
            <a:avLst/>
          </a:prstGeom>
          <a:noFill/>
          <a:ln>
            <a:noFill/>
          </a:ln>
        </p:spPr>
        <p:style>
          <a:lnRef idx="0">
            <a:scrgbClr r="0" g="0" b="0"/>
          </a:lnRef>
          <a:fillRef idx="0">
            <a:scrgbClr r="0" g="0" b="0"/>
          </a:fillRef>
          <a:effectRef idx="0">
            <a:scrgbClr r="0" g="0" b="0"/>
          </a:effectRef>
          <a:fontRef idx="minor"/>
        </p:style>
        <p:txBody>
          <a:bodyPr lIns="99360" tIns="49680" rIns="99360" bIns="49680"/>
          <a:lstStyle/>
          <a:p>
            <a:pPr algn="just">
              <a:lnSpc>
                <a:spcPct val="100000"/>
              </a:lnSpc>
            </a:pPr>
            <a:r>
              <a:rPr lang="pt-BR" sz="2400" b="0" strike="noStrike" spc="-1">
                <a:solidFill>
                  <a:srgbClr val="000000"/>
                </a:solidFill>
                <a:uFill>
                  <a:solidFill>
                    <a:srgbClr val="FFFFFF"/>
                  </a:solidFill>
                </a:uFill>
                <a:latin typeface="arial"/>
                <a:ea typeface="DejaVu Sans"/>
              </a:rPr>
              <a:t>As demandas apuradas pela Gerência de Auditoria - GEAUD são sempre oriundas da Ouvidoria do SUS, Gabinete do Secretário de Estado da Saúde, Setores da SES, Gerências Regionais de Saúde, prestadores, Secretarias Municipais de Saúde, Ministério da Saúde, Ministério Público, Controladoria Geral da União, Tribunal de Contas do Estado e da União.</a:t>
            </a:r>
            <a:endParaRPr lang="pt-BR" sz="1800" b="0" strike="noStrike" spc="-1">
              <a:solidFill>
                <a:srgbClr val="000000"/>
              </a:solidFill>
              <a:uFill>
                <a:solidFill>
                  <a:srgbClr val="FFFFFF"/>
                </a:solidFill>
              </a:uFill>
              <a:latin typeface="Arial"/>
            </a:endParaRPr>
          </a:p>
          <a:p>
            <a:pPr algn="just">
              <a:lnSpc>
                <a:spcPct val="100000"/>
              </a:lnSpc>
            </a:pPr>
            <a:endParaRPr lang="pt-BR" sz="1800" b="0" strike="noStrike" spc="-1">
              <a:solidFill>
                <a:srgbClr val="000000"/>
              </a:solidFill>
              <a:uFill>
                <a:solidFill>
                  <a:srgbClr val="FFFFFF"/>
                </a:solidFill>
              </a:uFill>
              <a:latin typeface="Arial"/>
            </a:endParaRPr>
          </a:p>
          <a:p>
            <a:pPr algn="just">
              <a:lnSpc>
                <a:spcPct val="100000"/>
              </a:lnSpc>
            </a:pPr>
            <a:r>
              <a:rPr lang="pt-BR" sz="2400" b="1" strike="noStrike" spc="-1">
                <a:solidFill>
                  <a:srgbClr val="000000"/>
                </a:solidFill>
                <a:uFill>
                  <a:solidFill>
                    <a:srgbClr val="FFFFFF"/>
                  </a:solidFill>
                </a:uFill>
                <a:latin typeface="arial"/>
                <a:ea typeface="DejaVu Sans"/>
              </a:rPr>
              <a:t>A GEAUD não gera demandas, exceto os casos previstos em legislação.</a:t>
            </a:r>
            <a:endParaRPr lang="pt-B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tângulo 6"/>
          <p:cNvSpPr/>
          <p:nvPr/>
        </p:nvSpPr>
        <p:spPr>
          <a:xfrm>
            <a:off x="1148825" y="1745497"/>
            <a:ext cx="8046996" cy="1280094"/>
          </a:xfrm>
          <a:prstGeom prst="rect">
            <a:avLst/>
          </a:prstGeom>
        </p:spPr>
        <p:txBody>
          <a:bodyPr wrap="square">
            <a:spAutoFit/>
          </a:bodyPr>
          <a:lstStyle/>
          <a:p>
            <a:r>
              <a:rPr lang="pt-BR" sz="3859" b="1" dirty="0">
                <a:solidFill>
                  <a:srgbClr val="FF0000"/>
                </a:solidFill>
                <a:latin typeface="Roboto"/>
              </a:rPr>
              <a:t>Você pode até não perceber, mas utiliza o SUS todos os dias.</a:t>
            </a:r>
          </a:p>
        </p:txBody>
      </p:sp>
      <p:pic>
        <p:nvPicPr>
          <p:cNvPr id="8" name="Picture 2" descr="Resultado de imagem para figura su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68899" y="3426775"/>
            <a:ext cx="4677668" cy="220518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tângulo 3"/>
          <p:cNvSpPr/>
          <p:nvPr/>
        </p:nvSpPr>
        <p:spPr>
          <a:xfrm>
            <a:off x="283779" y="157655"/>
            <a:ext cx="1828800" cy="1072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 xmlns:p14="http://schemas.microsoft.com/office/powerpoint/2010/main" val="381351419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 name="CustomShape 1"/>
          <p:cNvSpPr/>
          <p:nvPr/>
        </p:nvSpPr>
        <p:spPr>
          <a:xfrm>
            <a:off x="377280" y="1691640"/>
            <a:ext cx="9933120" cy="3656520"/>
          </a:xfrm>
          <a:prstGeom prst="rect">
            <a:avLst/>
          </a:prstGeom>
          <a:solidFill>
            <a:schemeClr val="accent1">
              <a:lumMod val="40000"/>
              <a:lumOff val="60000"/>
            </a:schemeClr>
          </a:solidFill>
          <a:ln w="38160">
            <a:noFill/>
          </a:ln>
        </p:spPr>
        <p:style>
          <a:lnRef idx="0">
            <a:scrgbClr r="0" g="0" b="0"/>
          </a:lnRef>
          <a:fillRef idx="0">
            <a:scrgbClr r="0" g="0" b="0"/>
          </a:fillRef>
          <a:effectRef idx="0">
            <a:scrgbClr r="0" g="0" b="0"/>
          </a:effectRef>
          <a:fontRef idx="minor"/>
        </p:style>
        <p:txBody>
          <a:bodyPr lIns="99360" tIns="51480" rIns="99360" bIns="51480"/>
          <a:lstStyle/>
          <a:p>
            <a:pPr algn="ctr">
              <a:lnSpc>
                <a:spcPct val="100000"/>
              </a:lnSpc>
              <a:spcBef>
                <a:spcPts val="2001"/>
              </a:spcBef>
            </a:pPr>
            <a:r>
              <a:rPr lang="pt-BR" sz="4000" b="1" i="1" strike="noStrike" spc="-1">
                <a:solidFill>
                  <a:srgbClr val="16165D"/>
                </a:solidFill>
                <a:uFill>
                  <a:solidFill>
                    <a:srgbClr val="FFFFFF"/>
                  </a:solidFill>
                </a:uFill>
                <a:latin typeface="Arial"/>
                <a:ea typeface="Microsoft YaHei"/>
              </a:rPr>
              <a:t>3 - </a:t>
            </a:r>
            <a:r>
              <a:rPr lang="pt-BR" sz="4000" b="1" strike="noStrike" spc="-1">
                <a:solidFill>
                  <a:srgbClr val="16165D"/>
                </a:solidFill>
                <a:uFill>
                  <a:solidFill>
                    <a:srgbClr val="FFFFFF"/>
                  </a:solidFill>
                </a:uFill>
                <a:latin typeface="Arial"/>
                <a:ea typeface="Microsoft YaHei"/>
              </a:rPr>
              <a:t>Oferta e produção de serviços públicos na rede assistencial própria, contratada e conveniada </a:t>
            </a:r>
            <a:r>
              <a:rPr lang="pt-BR" sz="4000" b="1" i="1" strike="noStrike" spc="-1">
                <a:solidFill>
                  <a:srgbClr val="16165D"/>
                </a:solidFill>
                <a:uFill>
                  <a:solidFill>
                    <a:srgbClr val="FFFFFF"/>
                  </a:solidFill>
                </a:uFill>
                <a:latin typeface="Arial"/>
                <a:ea typeface="Microsoft YaHei"/>
              </a:rPr>
              <a:t> </a:t>
            </a:r>
            <a:endParaRPr lang="pt-BR" sz="1800" b="0" strike="noStrike" spc="-1">
              <a:solidFill>
                <a:srgbClr val="000000"/>
              </a:solidFill>
              <a:uFill>
                <a:solidFill>
                  <a:srgbClr val="FFFFFF"/>
                </a:solidFill>
              </a:uFill>
              <a:latin typeface="Arial"/>
            </a:endParaRPr>
          </a:p>
          <a:p>
            <a:pPr algn="ctr">
              <a:lnSpc>
                <a:spcPct val="100000"/>
              </a:lnSpc>
              <a:spcBef>
                <a:spcPts val="2001"/>
              </a:spcBef>
            </a:pPr>
            <a:r>
              <a:rPr lang="pt-BR" sz="4000" b="1" i="1" strike="noStrike" spc="-1">
                <a:solidFill>
                  <a:srgbClr val="FF0000"/>
                </a:solidFill>
                <a:uFill>
                  <a:solidFill>
                    <a:srgbClr val="FFFFFF"/>
                  </a:solidFill>
                </a:uFill>
                <a:latin typeface="Arial"/>
                <a:ea typeface="Microsoft YaHei"/>
              </a:rPr>
              <a:t>Produção - Gestão Estadual</a:t>
            </a:r>
            <a:endParaRPr lang="pt-B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 name="CustomShape 1"/>
          <p:cNvSpPr/>
          <p:nvPr/>
        </p:nvSpPr>
        <p:spPr>
          <a:xfrm>
            <a:off x="809280" y="2783160"/>
            <a:ext cx="9070200" cy="1545120"/>
          </a:xfrm>
          <a:prstGeom prst="rect">
            <a:avLst/>
          </a:prstGeom>
          <a:solidFill>
            <a:srgbClr val="92D050"/>
          </a:solidFill>
          <a:ln w="9360">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pt-BR" sz="4000" b="0" strike="noStrike" spc="-1">
                <a:solidFill>
                  <a:srgbClr val="000000"/>
                </a:solidFill>
                <a:uFill>
                  <a:solidFill>
                    <a:srgbClr val="FFFFFF"/>
                  </a:solidFill>
                </a:uFill>
                <a:latin typeface="Arial"/>
                <a:ea typeface="Microsoft YaHei"/>
              </a:rPr>
              <a:t>ATENÇÃO BÁSICA</a:t>
            </a:r>
            <a:endParaRPr lang="pt-B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CustomShape 1"/>
          <p:cNvSpPr/>
          <p:nvPr/>
        </p:nvSpPr>
        <p:spPr>
          <a:xfrm>
            <a:off x="2017986" y="299880"/>
            <a:ext cx="7123134" cy="1259280"/>
          </a:xfrm>
          <a:prstGeom prst="rect">
            <a:avLst/>
          </a:prstGeom>
          <a:noFill/>
          <a:ln w="936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pt-BR" sz="3600" b="0" strike="noStrike" spc="-1" dirty="0">
                <a:solidFill>
                  <a:srgbClr val="000000"/>
                </a:solidFill>
                <a:uFill>
                  <a:solidFill>
                    <a:srgbClr val="FFFFFF"/>
                  </a:solidFill>
                </a:uFill>
                <a:latin typeface="Arial"/>
                <a:ea typeface="Microsoft YaHei"/>
              </a:rPr>
              <a:t>   </a:t>
            </a:r>
            <a:r>
              <a:rPr lang="pt-BR" sz="3200" b="0" strike="noStrike" spc="-1" dirty="0">
                <a:solidFill>
                  <a:srgbClr val="000000"/>
                </a:solidFill>
                <a:uFill>
                  <a:solidFill>
                    <a:srgbClr val="FFFFFF"/>
                  </a:solidFill>
                </a:uFill>
                <a:latin typeface="Arial"/>
                <a:ea typeface="Microsoft YaHei"/>
              </a:rPr>
              <a:t>PRODUÇÃO DA ATENÇÃO BÁSICA</a:t>
            </a:r>
            <a:endParaRPr lang="pt-BR" sz="1600" b="0" strike="noStrike" spc="-1" dirty="0">
              <a:solidFill>
                <a:srgbClr val="000000"/>
              </a:solidFill>
              <a:uFill>
                <a:solidFill>
                  <a:srgbClr val="FFFFFF"/>
                </a:solidFill>
              </a:uFill>
              <a:latin typeface="Arial"/>
            </a:endParaRPr>
          </a:p>
          <a:p>
            <a:pPr algn="ctr">
              <a:lnSpc>
                <a:spcPct val="100000"/>
              </a:lnSpc>
            </a:pPr>
            <a:r>
              <a:rPr lang="pt-BR" sz="2200" b="1" strike="noStrike" spc="-1" dirty="0">
                <a:solidFill>
                  <a:srgbClr val="C00000"/>
                </a:solidFill>
                <a:uFill>
                  <a:solidFill>
                    <a:srgbClr val="FFFFFF"/>
                  </a:solidFill>
                </a:uFill>
                <a:latin typeface="Arial"/>
                <a:ea typeface="Microsoft YaHei"/>
              </a:rPr>
              <a:t>3º QUADRIMESTRE/2017</a:t>
            </a:r>
            <a:endParaRPr lang="pt-BR" sz="1800" b="0" strike="noStrike" spc="-1" dirty="0">
              <a:solidFill>
                <a:srgbClr val="000000"/>
              </a:solidFill>
              <a:uFill>
                <a:solidFill>
                  <a:srgbClr val="FFFFFF"/>
                </a:solidFill>
              </a:uFill>
              <a:latin typeface="Arial"/>
            </a:endParaRPr>
          </a:p>
        </p:txBody>
      </p:sp>
      <p:sp>
        <p:nvSpPr>
          <p:cNvPr id="988" name="CustomShape 2"/>
          <p:cNvSpPr/>
          <p:nvPr/>
        </p:nvSpPr>
        <p:spPr>
          <a:xfrm>
            <a:off x="702360" y="6280200"/>
            <a:ext cx="9641160" cy="408240"/>
          </a:xfrm>
          <a:prstGeom prst="rect">
            <a:avLst/>
          </a:prstGeom>
          <a:noFill/>
          <a:ln w="9360">
            <a:noFill/>
          </a:ln>
        </p:spPr>
        <p:style>
          <a:lnRef idx="0">
            <a:scrgbClr r="0" g="0" b="0"/>
          </a:lnRef>
          <a:fillRef idx="0">
            <a:scrgbClr r="0" g="0" b="0"/>
          </a:fillRef>
          <a:effectRef idx="0">
            <a:scrgbClr r="0" g="0" b="0"/>
          </a:effectRef>
          <a:fontRef idx="minor"/>
        </p:style>
      </p:sp>
      <p:graphicFrame>
        <p:nvGraphicFramePr>
          <p:cNvPr id="989" name="Table 3"/>
          <p:cNvGraphicFramePr/>
          <p:nvPr/>
        </p:nvGraphicFramePr>
        <p:xfrm>
          <a:off x="562320" y="1622520"/>
          <a:ext cx="9855360" cy="4114800"/>
        </p:xfrm>
        <a:graphic>
          <a:graphicData uri="http://schemas.openxmlformats.org/drawingml/2006/table">
            <a:tbl>
              <a:tblPr/>
              <a:tblGrid>
                <a:gridCol w="7712280"/>
                <a:gridCol w="2143080"/>
              </a:tblGrid>
              <a:tr h="375120">
                <a:tc>
                  <a:txBody>
                    <a:bodyPr/>
                    <a:lstStyle/>
                    <a:p>
                      <a:endParaRPr lang="pt-BR" dirty="0"/>
                    </a:p>
                  </a:txBody>
                  <a:tcPr marL="5400" marR="5400">
                    <a:lnR w="12240">
                      <a:solidFill>
                        <a:srgbClr val="000000"/>
                      </a:solidFill>
                    </a:lnR>
                    <a:lnB w="12240">
                      <a:solidFill>
                        <a:srgbClr val="000000"/>
                      </a:solidFill>
                    </a:lnB>
                    <a:noFill/>
                  </a:tcPr>
                </a:tc>
                <a:tc>
                  <a:txBody>
                    <a:bodyPr/>
                    <a:lstStyle/>
                    <a:p>
                      <a:pPr algn="ctr">
                        <a:lnSpc>
                          <a:spcPct val="100000"/>
                        </a:lnSpc>
                      </a:pPr>
                      <a:r>
                        <a:rPr lang="pt-BR" sz="2000" b="1" strike="noStrike" spc="-1">
                          <a:solidFill>
                            <a:srgbClr val="000000"/>
                          </a:solidFill>
                          <a:uFill>
                            <a:solidFill>
                              <a:srgbClr val="FFFFFF"/>
                            </a:solidFill>
                          </a:uFill>
                          <a:latin typeface="Arial"/>
                          <a:ea typeface="Microsoft YaHei"/>
                        </a:rPr>
                        <a:t>SIA</a:t>
                      </a:r>
                      <a:endParaRPr lang="pt-BR" sz="1800" b="0" strike="noStrike" spc="-1">
                        <a:solidFill>
                          <a:srgbClr val="000000"/>
                        </a:solidFill>
                        <a:uFill>
                          <a:solidFill>
                            <a:srgbClr val="FFFFFF"/>
                          </a:solidFill>
                        </a:uFill>
                        <a:latin typeface="Arial"/>
                      </a:endParaRPr>
                    </a:p>
                  </a:txBody>
                  <a:tcPr marL="5400" marR="540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r>
              <a:tr h="375120">
                <a:tc>
                  <a:txBody>
                    <a:bodyPr/>
                    <a:lstStyle/>
                    <a:p>
                      <a:pPr>
                        <a:lnSpc>
                          <a:spcPct val="100000"/>
                        </a:lnSpc>
                      </a:pPr>
                      <a:r>
                        <a:rPr lang="pt-BR" sz="2000" b="1" strike="noStrike" spc="-1">
                          <a:solidFill>
                            <a:srgbClr val="000000"/>
                          </a:solidFill>
                          <a:uFill>
                            <a:solidFill>
                              <a:srgbClr val="FFFFFF"/>
                            </a:solidFill>
                          </a:uFill>
                          <a:latin typeface="Arial"/>
                          <a:ea typeface="Microsoft YaHei"/>
                        </a:rPr>
                        <a:t>Grupos de Procedimentos</a:t>
                      </a:r>
                      <a:endParaRPr lang="pt-BR" sz="1800" b="0" strike="noStrike" spc="-1">
                        <a:solidFill>
                          <a:srgbClr val="000000"/>
                        </a:solidFill>
                        <a:uFill>
                          <a:solidFill>
                            <a:srgbClr val="FFFFFF"/>
                          </a:solidFill>
                        </a:uFill>
                        <a:latin typeface="Arial"/>
                      </a:endParaRPr>
                    </a:p>
                  </a:txBody>
                  <a:tcPr marL="5400" marR="540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ctr">
                        <a:lnSpc>
                          <a:spcPct val="100000"/>
                        </a:lnSpc>
                      </a:pPr>
                      <a:r>
                        <a:rPr lang="pt-BR" sz="2000" b="1" strike="noStrike" spc="-1">
                          <a:solidFill>
                            <a:srgbClr val="000000"/>
                          </a:solidFill>
                          <a:uFill>
                            <a:solidFill>
                              <a:srgbClr val="FFFFFF"/>
                            </a:solidFill>
                          </a:uFill>
                          <a:latin typeface="Arial"/>
                          <a:ea typeface="Microsoft YaHei"/>
                        </a:rPr>
                        <a:t>Qtd. Aprovada</a:t>
                      </a:r>
                      <a:endParaRPr lang="pt-BR" sz="1800" b="0" strike="noStrike" spc="-1">
                        <a:solidFill>
                          <a:srgbClr val="000000"/>
                        </a:solidFill>
                        <a:uFill>
                          <a:solidFill>
                            <a:srgbClr val="FFFFFF"/>
                          </a:solidFill>
                        </a:uFill>
                        <a:latin typeface="Arial"/>
                      </a:endParaRPr>
                    </a:p>
                  </a:txBody>
                  <a:tcPr marL="5400" marR="540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r>
              <a:tr h="344880">
                <a:tc>
                  <a:txBody>
                    <a:bodyPr/>
                    <a:lstStyle/>
                    <a:p>
                      <a:pPr>
                        <a:lnSpc>
                          <a:spcPct val="100000"/>
                        </a:lnSpc>
                      </a:pPr>
                      <a:r>
                        <a:rPr lang="pt-BR" sz="1800" b="0" strike="noStrike" spc="-1">
                          <a:solidFill>
                            <a:srgbClr val="000000"/>
                          </a:solidFill>
                          <a:uFill>
                            <a:solidFill>
                              <a:srgbClr val="FFFFFF"/>
                            </a:solidFill>
                          </a:uFill>
                          <a:latin typeface="Arial"/>
                          <a:ea typeface="Microsoft YaHei"/>
                        </a:rPr>
                        <a:t>01 Ações de promoção e prevenção em saúde</a:t>
                      </a:r>
                      <a:endParaRPr lang="pt-BR" sz="1800" b="0" strike="noStrike" spc="-1">
                        <a:solidFill>
                          <a:srgbClr val="000000"/>
                        </a:solidFill>
                        <a:uFill>
                          <a:solidFill>
                            <a:srgbClr val="FFFFFF"/>
                          </a:solidFill>
                        </a:uFill>
                        <a:latin typeface="Arial"/>
                      </a:endParaRPr>
                    </a:p>
                  </a:txBody>
                  <a:tcPr marL="5400" marR="5400">
                    <a:lnL w="12240">
                      <a:solidFill>
                        <a:srgbClr val="000000"/>
                      </a:solidFill>
                    </a:lnL>
                    <a:lnR w="6480">
                      <a:solidFill>
                        <a:srgbClr val="000000"/>
                      </a:solidFill>
                    </a:lnR>
                    <a:lnT w="12240">
                      <a:solidFill>
                        <a:srgbClr val="000000"/>
                      </a:solidFill>
                    </a:lnT>
                    <a:lnB w="6480">
                      <a:solidFill>
                        <a:srgbClr val="000000"/>
                      </a:solidFill>
                    </a:lnB>
                    <a:noFill/>
                  </a:tcPr>
                </a:tc>
                <a:tc>
                  <a:txBody>
                    <a:bodyPr/>
                    <a:lstStyle/>
                    <a:p>
                      <a:pPr algn="r">
                        <a:lnSpc>
                          <a:spcPct val="100000"/>
                        </a:lnSpc>
                      </a:pPr>
                      <a:r>
                        <a:rPr lang="pt-BR" sz="1800" b="0" strike="noStrike" spc="-1">
                          <a:solidFill>
                            <a:srgbClr val="000000"/>
                          </a:solidFill>
                          <a:uFill>
                            <a:solidFill>
                              <a:srgbClr val="FFFFFF"/>
                            </a:solidFill>
                          </a:uFill>
                          <a:latin typeface="Arial"/>
                          <a:ea typeface="DejaVu Sans"/>
                        </a:rPr>
                        <a:t>1.215</a:t>
                      </a:r>
                      <a:endParaRPr lang="pt-BR" sz="18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12240">
                      <a:solidFill>
                        <a:srgbClr val="000000"/>
                      </a:solidFill>
                    </a:lnT>
                    <a:lnB w="6480">
                      <a:solidFill>
                        <a:srgbClr val="000000"/>
                      </a:solidFill>
                    </a:lnB>
                    <a:noFill/>
                  </a:tcPr>
                </a:tc>
              </a:tr>
              <a:tr h="344880">
                <a:tc>
                  <a:txBody>
                    <a:bodyPr/>
                    <a:lstStyle/>
                    <a:p>
                      <a:pPr>
                        <a:lnSpc>
                          <a:spcPct val="100000"/>
                        </a:lnSpc>
                      </a:pPr>
                      <a:r>
                        <a:rPr lang="pt-BR" sz="1800" b="0" strike="noStrike" spc="-1">
                          <a:solidFill>
                            <a:srgbClr val="000000"/>
                          </a:solidFill>
                          <a:uFill>
                            <a:solidFill>
                              <a:srgbClr val="FFFFFF"/>
                            </a:solidFill>
                          </a:uFill>
                          <a:latin typeface="Arial"/>
                          <a:ea typeface="Microsoft YaHei"/>
                        </a:rPr>
                        <a:t>02 Procedimentos com finalidade diagnóstica</a:t>
                      </a:r>
                      <a:endParaRPr lang="pt-BR" sz="1800" b="0" strike="noStrike" spc="-1">
                        <a:solidFill>
                          <a:srgbClr val="000000"/>
                        </a:solidFill>
                        <a:uFill>
                          <a:solidFill>
                            <a:srgbClr val="FFFFFF"/>
                          </a:solidFill>
                        </a:uFill>
                        <a:latin typeface="Arial"/>
                      </a:endParaRPr>
                    </a:p>
                  </a:txBody>
                  <a:tcPr marL="5400" marR="540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800" b="0" strike="noStrike" spc="-1">
                          <a:solidFill>
                            <a:srgbClr val="000000"/>
                          </a:solidFill>
                          <a:uFill>
                            <a:solidFill>
                              <a:srgbClr val="FFFFFF"/>
                            </a:solidFill>
                          </a:uFill>
                          <a:latin typeface="Arial"/>
                          <a:ea typeface="DejaVu Sans"/>
                        </a:rPr>
                        <a:t>715</a:t>
                      </a:r>
                      <a:endParaRPr lang="pt-BR" sz="18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6480">
                      <a:solidFill>
                        <a:srgbClr val="000000"/>
                      </a:solidFill>
                    </a:lnB>
                    <a:noFill/>
                  </a:tcPr>
                </a:tc>
              </a:tr>
              <a:tr h="344880">
                <a:tc>
                  <a:txBody>
                    <a:bodyPr/>
                    <a:lstStyle/>
                    <a:p>
                      <a:pPr>
                        <a:lnSpc>
                          <a:spcPct val="100000"/>
                        </a:lnSpc>
                      </a:pPr>
                      <a:r>
                        <a:rPr lang="pt-BR" sz="1800" b="0" strike="noStrike" spc="-1">
                          <a:solidFill>
                            <a:srgbClr val="000000"/>
                          </a:solidFill>
                          <a:uFill>
                            <a:solidFill>
                              <a:srgbClr val="FFFFFF"/>
                            </a:solidFill>
                          </a:uFill>
                          <a:latin typeface="Arial"/>
                          <a:ea typeface="Microsoft YaHei"/>
                        </a:rPr>
                        <a:t>03 Procedimentos clínicos</a:t>
                      </a:r>
                      <a:endParaRPr lang="pt-BR" sz="1800" b="0" strike="noStrike" spc="-1">
                        <a:solidFill>
                          <a:srgbClr val="000000"/>
                        </a:solidFill>
                        <a:uFill>
                          <a:solidFill>
                            <a:srgbClr val="FFFFFF"/>
                          </a:solidFill>
                        </a:uFill>
                        <a:latin typeface="Arial"/>
                      </a:endParaRPr>
                    </a:p>
                  </a:txBody>
                  <a:tcPr marL="5400" marR="540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800" b="0" strike="noStrike" spc="-1">
                          <a:solidFill>
                            <a:srgbClr val="000000"/>
                          </a:solidFill>
                          <a:uFill>
                            <a:solidFill>
                              <a:srgbClr val="FFFFFF"/>
                            </a:solidFill>
                          </a:uFill>
                          <a:latin typeface="Arial"/>
                          <a:ea typeface="DejaVu Sans"/>
                        </a:rPr>
                        <a:t>44.960</a:t>
                      </a:r>
                      <a:endParaRPr lang="pt-BR" sz="18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6480">
                      <a:solidFill>
                        <a:srgbClr val="000000"/>
                      </a:solidFill>
                    </a:lnB>
                    <a:noFill/>
                  </a:tcPr>
                </a:tc>
              </a:tr>
              <a:tr h="344880">
                <a:tc>
                  <a:txBody>
                    <a:bodyPr/>
                    <a:lstStyle/>
                    <a:p>
                      <a:pPr>
                        <a:lnSpc>
                          <a:spcPct val="100000"/>
                        </a:lnSpc>
                      </a:pPr>
                      <a:r>
                        <a:rPr lang="pt-BR" sz="1800" b="0" strike="noStrike" spc="-1">
                          <a:solidFill>
                            <a:srgbClr val="000000"/>
                          </a:solidFill>
                          <a:uFill>
                            <a:solidFill>
                              <a:srgbClr val="FFFFFF"/>
                            </a:solidFill>
                          </a:uFill>
                          <a:latin typeface="Arial"/>
                          <a:ea typeface="Microsoft YaHei"/>
                        </a:rPr>
                        <a:t>04 Procedimentos cirúrgicos</a:t>
                      </a:r>
                      <a:endParaRPr lang="pt-BR" sz="1800" b="0" strike="noStrike" spc="-1">
                        <a:solidFill>
                          <a:srgbClr val="000000"/>
                        </a:solidFill>
                        <a:uFill>
                          <a:solidFill>
                            <a:srgbClr val="FFFFFF"/>
                          </a:solidFill>
                        </a:uFill>
                        <a:latin typeface="Arial"/>
                      </a:endParaRPr>
                    </a:p>
                  </a:txBody>
                  <a:tcPr marL="5400" marR="540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800" b="0" strike="noStrike" spc="-1">
                          <a:solidFill>
                            <a:srgbClr val="000000"/>
                          </a:solidFill>
                          <a:uFill>
                            <a:solidFill>
                              <a:srgbClr val="FFFFFF"/>
                            </a:solidFill>
                          </a:uFill>
                          <a:latin typeface="Arial"/>
                          <a:ea typeface="DejaVu Sans"/>
                        </a:rPr>
                        <a:t>8.977</a:t>
                      </a:r>
                      <a:endParaRPr lang="pt-BR" sz="18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6480">
                      <a:solidFill>
                        <a:srgbClr val="000000"/>
                      </a:solidFill>
                    </a:lnB>
                    <a:noFill/>
                  </a:tcPr>
                </a:tc>
              </a:tr>
              <a:tr h="344880">
                <a:tc>
                  <a:txBody>
                    <a:bodyPr/>
                    <a:lstStyle/>
                    <a:p>
                      <a:pPr>
                        <a:lnSpc>
                          <a:spcPct val="100000"/>
                        </a:lnSpc>
                      </a:pPr>
                      <a:r>
                        <a:rPr lang="pt-BR" sz="1800" b="0" strike="noStrike" spc="-1">
                          <a:solidFill>
                            <a:srgbClr val="000000"/>
                          </a:solidFill>
                          <a:uFill>
                            <a:solidFill>
                              <a:srgbClr val="FFFFFF"/>
                            </a:solidFill>
                          </a:uFill>
                          <a:latin typeface="Arial"/>
                          <a:ea typeface="Microsoft YaHei"/>
                        </a:rPr>
                        <a:t>05 Transplantes de orgãos, tecidos e células</a:t>
                      </a:r>
                      <a:endParaRPr lang="pt-BR" sz="1800" b="0" strike="noStrike" spc="-1">
                        <a:solidFill>
                          <a:srgbClr val="000000"/>
                        </a:solidFill>
                        <a:uFill>
                          <a:solidFill>
                            <a:srgbClr val="FFFFFF"/>
                          </a:solidFill>
                        </a:uFill>
                        <a:latin typeface="Arial"/>
                      </a:endParaRPr>
                    </a:p>
                  </a:txBody>
                  <a:tcPr marL="5400" marR="540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800" b="0" strike="noStrike" spc="-1">
                          <a:solidFill>
                            <a:srgbClr val="000000"/>
                          </a:solidFill>
                          <a:uFill>
                            <a:solidFill>
                              <a:srgbClr val="FFFFFF"/>
                            </a:solidFill>
                          </a:uFill>
                          <a:latin typeface="Arial"/>
                          <a:ea typeface="DejaVu Sans"/>
                        </a:rPr>
                        <a:t>0</a:t>
                      </a:r>
                      <a:endParaRPr lang="pt-BR" sz="18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6480">
                      <a:solidFill>
                        <a:srgbClr val="000000"/>
                      </a:solidFill>
                    </a:lnB>
                    <a:noFill/>
                  </a:tcPr>
                </a:tc>
              </a:tr>
              <a:tr h="344880">
                <a:tc>
                  <a:txBody>
                    <a:bodyPr/>
                    <a:lstStyle/>
                    <a:p>
                      <a:pPr>
                        <a:lnSpc>
                          <a:spcPct val="100000"/>
                        </a:lnSpc>
                      </a:pPr>
                      <a:r>
                        <a:rPr lang="pt-BR" sz="1800" b="0" strike="noStrike" spc="-1">
                          <a:solidFill>
                            <a:srgbClr val="000000"/>
                          </a:solidFill>
                          <a:uFill>
                            <a:solidFill>
                              <a:srgbClr val="FFFFFF"/>
                            </a:solidFill>
                          </a:uFill>
                          <a:latin typeface="Arial"/>
                          <a:ea typeface="Microsoft YaHei"/>
                        </a:rPr>
                        <a:t>06 Medicamentos</a:t>
                      </a:r>
                      <a:endParaRPr lang="pt-BR" sz="1800" b="0" strike="noStrike" spc="-1">
                        <a:solidFill>
                          <a:srgbClr val="000000"/>
                        </a:solidFill>
                        <a:uFill>
                          <a:solidFill>
                            <a:srgbClr val="FFFFFF"/>
                          </a:solidFill>
                        </a:uFill>
                        <a:latin typeface="Arial"/>
                      </a:endParaRPr>
                    </a:p>
                  </a:txBody>
                  <a:tcPr marL="5400" marR="540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800" b="0" strike="noStrike" spc="-1">
                          <a:solidFill>
                            <a:srgbClr val="000000"/>
                          </a:solidFill>
                          <a:uFill>
                            <a:solidFill>
                              <a:srgbClr val="FFFFFF"/>
                            </a:solidFill>
                          </a:uFill>
                          <a:latin typeface="Arial"/>
                          <a:ea typeface="DejaVu Sans"/>
                        </a:rPr>
                        <a:t>0</a:t>
                      </a:r>
                      <a:endParaRPr lang="pt-BR" sz="18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6480">
                      <a:solidFill>
                        <a:srgbClr val="000000"/>
                      </a:solidFill>
                    </a:lnB>
                    <a:noFill/>
                  </a:tcPr>
                </a:tc>
              </a:tr>
              <a:tr h="344880">
                <a:tc>
                  <a:txBody>
                    <a:bodyPr/>
                    <a:lstStyle/>
                    <a:p>
                      <a:pPr>
                        <a:lnSpc>
                          <a:spcPct val="100000"/>
                        </a:lnSpc>
                      </a:pPr>
                      <a:r>
                        <a:rPr lang="pt-BR" sz="1800" b="0" strike="noStrike" spc="-1">
                          <a:solidFill>
                            <a:srgbClr val="000000"/>
                          </a:solidFill>
                          <a:uFill>
                            <a:solidFill>
                              <a:srgbClr val="FFFFFF"/>
                            </a:solidFill>
                          </a:uFill>
                          <a:latin typeface="Arial"/>
                          <a:ea typeface="Microsoft YaHei"/>
                        </a:rPr>
                        <a:t>07 Órteses, próteses e materiais especiais</a:t>
                      </a:r>
                      <a:endParaRPr lang="pt-BR" sz="1800" b="0" strike="noStrike" spc="-1">
                        <a:solidFill>
                          <a:srgbClr val="000000"/>
                        </a:solidFill>
                        <a:uFill>
                          <a:solidFill>
                            <a:srgbClr val="FFFFFF"/>
                          </a:solidFill>
                        </a:uFill>
                        <a:latin typeface="Arial"/>
                      </a:endParaRPr>
                    </a:p>
                  </a:txBody>
                  <a:tcPr marL="5400" marR="540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800" b="0" strike="noStrike" spc="-1">
                          <a:solidFill>
                            <a:srgbClr val="000000"/>
                          </a:solidFill>
                          <a:uFill>
                            <a:solidFill>
                              <a:srgbClr val="FFFFFF"/>
                            </a:solidFill>
                          </a:uFill>
                          <a:latin typeface="Arial"/>
                          <a:ea typeface="DejaVu Sans"/>
                        </a:rPr>
                        <a:t>0</a:t>
                      </a:r>
                      <a:endParaRPr lang="pt-BR" sz="18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6480">
                      <a:solidFill>
                        <a:srgbClr val="000000"/>
                      </a:solidFill>
                    </a:lnB>
                    <a:noFill/>
                  </a:tcPr>
                </a:tc>
              </a:tr>
              <a:tr h="344880">
                <a:tc>
                  <a:txBody>
                    <a:bodyPr/>
                    <a:lstStyle/>
                    <a:p>
                      <a:pPr>
                        <a:lnSpc>
                          <a:spcPct val="100000"/>
                        </a:lnSpc>
                      </a:pPr>
                      <a:r>
                        <a:rPr lang="pt-BR" sz="1800" b="0" strike="noStrike" spc="-1">
                          <a:solidFill>
                            <a:srgbClr val="000000"/>
                          </a:solidFill>
                          <a:uFill>
                            <a:solidFill>
                              <a:srgbClr val="FFFFFF"/>
                            </a:solidFill>
                          </a:uFill>
                          <a:latin typeface="Arial"/>
                          <a:ea typeface="Microsoft YaHei"/>
                        </a:rPr>
                        <a:t>08 Ações complementares da atenção à saúde</a:t>
                      </a:r>
                      <a:endParaRPr lang="pt-BR" sz="1800" b="0" strike="noStrike" spc="-1">
                        <a:solidFill>
                          <a:srgbClr val="000000"/>
                        </a:solidFill>
                        <a:uFill>
                          <a:solidFill>
                            <a:srgbClr val="FFFFFF"/>
                          </a:solidFill>
                        </a:uFill>
                        <a:latin typeface="Arial"/>
                      </a:endParaRPr>
                    </a:p>
                  </a:txBody>
                  <a:tcPr marL="5400" marR="5400">
                    <a:lnL w="1224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800" b="0" strike="noStrike" spc="-1">
                          <a:solidFill>
                            <a:srgbClr val="000000"/>
                          </a:solidFill>
                          <a:uFill>
                            <a:solidFill>
                              <a:srgbClr val="FFFFFF"/>
                            </a:solidFill>
                          </a:uFill>
                          <a:latin typeface="Arial"/>
                          <a:ea typeface="DejaVu Sans"/>
                        </a:rPr>
                        <a:t>0</a:t>
                      </a:r>
                      <a:endParaRPr lang="pt-BR" sz="18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12240">
                      <a:solidFill>
                        <a:srgbClr val="000000"/>
                      </a:solidFill>
                    </a:lnB>
                    <a:noFill/>
                  </a:tcPr>
                </a:tc>
              </a:tr>
              <a:tr h="375120">
                <a:tc>
                  <a:txBody>
                    <a:bodyPr/>
                    <a:lstStyle/>
                    <a:p>
                      <a:pPr>
                        <a:lnSpc>
                          <a:spcPct val="100000"/>
                        </a:lnSpc>
                      </a:pPr>
                      <a:r>
                        <a:rPr lang="pt-BR" sz="2000" b="1" strike="noStrike" spc="-1" dirty="0">
                          <a:solidFill>
                            <a:srgbClr val="000000"/>
                          </a:solidFill>
                          <a:uFill>
                            <a:solidFill>
                              <a:srgbClr val="FFFFFF"/>
                            </a:solidFill>
                          </a:uFill>
                          <a:latin typeface="Arial"/>
                          <a:ea typeface="Microsoft YaHei"/>
                        </a:rPr>
                        <a:t>Total</a:t>
                      </a:r>
                      <a:endParaRPr lang="pt-BR" sz="1800" b="0" strike="noStrike" spc="-1" dirty="0">
                        <a:solidFill>
                          <a:srgbClr val="000000"/>
                        </a:solidFill>
                        <a:uFill>
                          <a:solidFill>
                            <a:srgbClr val="FFFFFF"/>
                          </a:solidFill>
                        </a:uFill>
                        <a:latin typeface="Arial"/>
                      </a:endParaRPr>
                    </a:p>
                  </a:txBody>
                  <a:tcPr marL="5400" marR="540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r">
                        <a:lnSpc>
                          <a:spcPct val="100000"/>
                        </a:lnSpc>
                      </a:pPr>
                      <a:r>
                        <a:rPr lang="pt-BR" sz="2000" b="1" strike="noStrike" spc="-1">
                          <a:solidFill>
                            <a:srgbClr val="000000"/>
                          </a:solidFill>
                          <a:uFill>
                            <a:solidFill>
                              <a:srgbClr val="FFFFFF"/>
                            </a:solidFill>
                          </a:uFill>
                          <a:latin typeface="Arial"/>
                          <a:ea typeface="DejaVu Sans"/>
                        </a:rPr>
                        <a:t>55.867</a:t>
                      </a:r>
                      <a:endParaRPr lang="pt-BR" sz="1800" b="0" strike="noStrike" spc="-1">
                        <a:solidFill>
                          <a:srgbClr val="000000"/>
                        </a:solidFill>
                        <a:uFill>
                          <a:solidFill>
                            <a:srgbClr val="FFFFFF"/>
                          </a:solidFill>
                        </a:uFill>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r>
            </a:tbl>
          </a:graphicData>
        </a:graphic>
      </p:graphicFrame>
      <p:sp>
        <p:nvSpPr>
          <p:cNvPr id="990" name="CustomShape 4"/>
          <p:cNvSpPr/>
          <p:nvPr/>
        </p:nvSpPr>
        <p:spPr>
          <a:xfrm>
            <a:off x="417600" y="6118920"/>
            <a:ext cx="9291240" cy="569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2000" b="1" strike="noStrike" spc="-1">
                <a:solidFill>
                  <a:srgbClr val="C00000"/>
                </a:solidFill>
                <a:uFill>
                  <a:solidFill>
                    <a:srgbClr val="FFFFFF"/>
                  </a:solidFill>
                </a:uFill>
                <a:latin typeface="Myriad CnSemibold"/>
                <a:ea typeface="Microsoft YaHei"/>
              </a:rPr>
              <a:t>Obs.: Atenção Básica recebe recursos per capita/PAB fixo e variado </a:t>
            </a:r>
            <a:endParaRPr lang="pt-BR" sz="1800" b="0" strike="noStrike" spc="-1">
              <a:solidFill>
                <a:srgbClr val="000000"/>
              </a:solidFill>
              <a:uFill>
                <a:solidFill>
                  <a:srgbClr val="FFFFFF"/>
                </a:solidFill>
              </a:uFill>
              <a:latin typeface="Arial"/>
            </a:endParaRPr>
          </a:p>
        </p:txBody>
      </p:sp>
      <p:sp>
        <p:nvSpPr>
          <p:cNvPr id="991" name="CustomShape 5"/>
          <p:cNvSpPr/>
          <p:nvPr/>
        </p:nvSpPr>
        <p:spPr>
          <a:xfrm>
            <a:off x="417600" y="5707440"/>
            <a:ext cx="6783840" cy="4082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200" b="0" strike="noStrike" spc="-1">
                <a:solidFill>
                  <a:srgbClr val="000000"/>
                </a:solidFill>
                <a:uFill>
                  <a:solidFill>
                    <a:srgbClr val="FFFFFF"/>
                  </a:solidFill>
                </a:uFill>
                <a:latin typeface="Myriad CnSemibold"/>
                <a:ea typeface="Microsoft YaHei"/>
              </a:rPr>
              <a:t> FONTE:  SIA/SUS, 05/02/2018.</a:t>
            </a:r>
            <a:endParaRPr lang="pt-B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 name="CustomShape 1"/>
          <p:cNvSpPr/>
          <p:nvPr/>
        </p:nvSpPr>
        <p:spPr>
          <a:xfrm>
            <a:off x="1986454" y="247320"/>
            <a:ext cx="7196065" cy="1468800"/>
          </a:xfrm>
          <a:prstGeom prst="rect">
            <a:avLst/>
          </a:prstGeom>
          <a:noFill/>
          <a:ln w="9360">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pt-BR" sz="2400" b="1" strike="noStrike" spc="-1" dirty="0" smtClean="0">
                <a:solidFill>
                  <a:srgbClr val="000000"/>
                </a:solidFill>
                <a:uFill>
                  <a:solidFill>
                    <a:srgbClr val="FFFFFF"/>
                  </a:solidFill>
                </a:uFill>
                <a:latin typeface="Arial"/>
                <a:ea typeface="Microsoft YaHei"/>
              </a:rPr>
              <a:t>PRODUÇÃO </a:t>
            </a:r>
            <a:r>
              <a:rPr lang="pt-BR" sz="2400" b="1" strike="noStrike" spc="-1" dirty="0">
                <a:solidFill>
                  <a:srgbClr val="000000"/>
                </a:solidFill>
                <a:uFill>
                  <a:solidFill>
                    <a:srgbClr val="FFFFFF"/>
                  </a:solidFill>
                </a:uFill>
                <a:latin typeface="Arial"/>
                <a:ea typeface="Microsoft YaHei"/>
              </a:rPr>
              <a:t>DA ATENÇÃO BÁSICA</a:t>
            </a:r>
            <a:endParaRPr lang="pt-BR" sz="1800" b="0" strike="noStrike" spc="-1" dirty="0">
              <a:solidFill>
                <a:srgbClr val="000000"/>
              </a:solidFill>
              <a:uFill>
                <a:solidFill>
                  <a:srgbClr val="FFFFFF"/>
                </a:solidFill>
              </a:uFill>
              <a:latin typeface="Arial"/>
            </a:endParaRPr>
          </a:p>
          <a:p>
            <a:pPr algn="ctr">
              <a:lnSpc>
                <a:spcPct val="100000"/>
              </a:lnSpc>
            </a:pPr>
            <a:r>
              <a:rPr lang="pt-BR" sz="2400" b="1" strike="noStrike" spc="-1" dirty="0">
                <a:solidFill>
                  <a:srgbClr val="000000"/>
                </a:solidFill>
                <a:uFill>
                  <a:solidFill>
                    <a:srgbClr val="FFFFFF"/>
                  </a:solidFill>
                </a:uFill>
                <a:latin typeface="Arial"/>
                <a:ea typeface="Microsoft YaHei"/>
              </a:rPr>
              <a:t>COMPARAÇÃO ENTRE GESTÂO MUNICIPAL E GESTÃO ESTADUAL, 2016 e 2017</a:t>
            </a:r>
            <a:endParaRPr lang="pt-BR" sz="1800" b="0" strike="noStrike" spc="-1" dirty="0">
              <a:solidFill>
                <a:srgbClr val="000000"/>
              </a:solidFill>
              <a:uFill>
                <a:solidFill>
                  <a:srgbClr val="FFFFFF"/>
                </a:solidFill>
              </a:uFill>
              <a:latin typeface="Arial"/>
            </a:endParaRPr>
          </a:p>
        </p:txBody>
      </p:sp>
      <p:sp>
        <p:nvSpPr>
          <p:cNvPr id="993" name="CustomShape 2"/>
          <p:cNvSpPr/>
          <p:nvPr/>
        </p:nvSpPr>
        <p:spPr>
          <a:xfrm>
            <a:off x="819360" y="6280200"/>
            <a:ext cx="2660040" cy="5385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200" b="0" strike="noStrike" spc="-1">
                <a:solidFill>
                  <a:srgbClr val="000000"/>
                </a:solidFill>
                <a:uFill>
                  <a:solidFill>
                    <a:srgbClr val="FFFFFF"/>
                  </a:solidFill>
                </a:uFill>
                <a:latin typeface="Myriad CnSemibold"/>
                <a:ea typeface="Microsoft YaHei"/>
              </a:rPr>
              <a:t>FONTE:  SIA/SUS.</a:t>
            </a:r>
            <a:endParaRPr lang="pt-BR" sz="1800" b="0" strike="noStrike" spc="-1">
              <a:solidFill>
                <a:srgbClr val="000000"/>
              </a:solidFill>
              <a:uFill>
                <a:solidFill>
                  <a:srgbClr val="FFFFFF"/>
                </a:solidFill>
              </a:uFill>
              <a:latin typeface="Arial"/>
            </a:endParaRPr>
          </a:p>
        </p:txBody>
      </p:sp>
      <p:grpSp>
        <p:nvGrpSpPr>
          <p:cNvPr id="2" name="Grupo 8"/>
          <p:cNvGrpSpPr/>
          <p:nvPr/>
        </p:nvGrpSpPr>
        <p:grpSpPr>
          <a:xfrm>
            <a:off x="889559" y="1975680"/>
            <a:ext cx="8473023" cy="1800820"/>
            <a:chOff x="889559" y="1975680"/>
            <a:chExt cx="8473023" cy="1800820"/>
          </a:xfrm>
        </p:grpSpPr>
        <p:graphicFrame>
          <p:nvGraphicFramePr>
            <p:cNvPr id="994" name="Table 3"/>
            <p:cNvGraphicFramePr/>
            <p:nvPr/>
          </p:nvGraphicFramePr>
          <p:xfrm>
            <a:off x="889559" y="1975920"/>
            <a:ext cx="2374341" cy="1800580"/>
          </p:xfrm>
          <a:graphic>
            <a:graphicData uri="http://schemas.openxmlformats.org/drawingml/2006/table">
              <a:tbl>
                <a:tblPr/>
                <a:tblGrid>
                  <a:gridCol w="2374341"/>
                </a:tblGrid>
                <a:tr h="360116">
                  <a:tc>
                    <a:txBody>
                      <a:bodyPr/>
                      <a:lstStyle/>
                      <a:p>
                        <a:endParaRPr lang="pt-BR" sz="1700" dirty="0"/>
                      </a:p>
                    </a:txBody>
                    <a:tcPr marL="6351" marR="6351" marT="42453" marB="42453" anchor="ctr">
                      <a:lnR w="6480">
                        <a:solidFill>
                          <a:srgbClr val="000000"/>
                        </a:solidFill>
                      </a:lnR>
                      <a:lnB w="12240">
                        <a:solidFill>
                          <a:srgbClr val="000000"/>
                        </a:solidFill>
                      </a:lnB>
                      <a:noFill/>
                    </a:tcPr>
                  </a:tc>
                </a:tr>
                <a:tr h="360116">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Tipo de Gestão</a:t>
                        </a:r>
                        <a:endParaRPr lang="pt-BR" sz="1700" b="0" strike="noStrike" spc="-1" dirty="0">
                          <a:solidFill>
                            <a:srgbClr val="000000"/>
                          </a:solidFill>
                          <a:uFill>
                            <a:solidFill>
                              <a:srgbClr val="FFFFFF"/>
                            </a:solidFill>
                          </a:uFill>
                          <a:latin typeface="Arial"/>
                        </a:endParaRPr>
                      </a:p>
                    </a:txBody>
                    <a:tcPr marL="6351" marR="6351" marT="42453" marB="42453" anchor="ctr">
                      <a:lnL w="12240">
                        <a:solidFill>
                          <a:srgbClr val="000000"/>
                        </a:solidFill>
                      </a:lnL>
                      <a:lnR w="6480">
                        <a:solidFill>
                          <a:srgbClr val="000000"/>
                        </a:solidFill>
                      </a:lnR>
                      <a:lnT w="12240">
                        <a:solidFill>
                          <a:srgbClr val="000000"/>
                        </a:solidFill>
                      </a:lnT>
                      <a:lnB w="6480">
                        <a:solidFill>
                          <a:srgbClr val="000000"/>
                        </a:solidFill>
                      </a:lnB>
                      <a:solidFill>
                        <a:srgbClr val="D9D9D9"/>
                      </a:solidFill>
                    </a:tcPr>
                  </a:tc>
                </a:tr>
                <a:tr h="360116">
                  <a:tc>
                    <a:txBody>
                      <a:bodyPr/>
                      <a:lstStyle/>
                      <a:p>
                        <a:pPr>
                          <a:lnSpc>
                            <a:spcPct val="100000"/>
                          </a:lnSpc>
                        </a:pPr>
                        <a:r>
                          <a:rPr lang="pt-BR" sz="1400" b="0" strike="noStrike" spc="-1" dirty="0">
                            <a:solidFill>
                              <a:srgbClr val="FF0000"/>
                            </a:solidFill>
                            <a:uFill>
                              <a:solidFill>
                                <a:srgbClr val="FFFFFF"/>
                              </a:solidFill>
                            </a:uFill>
                            <a:latin typeface="Arial"/>
                            <a:ea typeface="Microsoft YaHei"/>
                          </a:rPr>
                          <a:t>SARGSUS/ESTADO PLENO</a:t>
                        </a:r>
                        <a:endParaRPr lang="pt-BR" sz="1700" b="0" strike="noStrike" spc="-1" dirty="0">
                          <a:solidFill>
                            <a:srgbClr val="000000"/>
                          </a:solidFill>
                          <a:uFill>
                            <a:solidFill>
                              <a:srgbClr val="FFFFFF"/>
                            </a:solidFill>
                          </a:uFill>
                          <a:latin typeface="Arial"/>
                        </a:endParaRPr>
                      </a:p>
                    </a:txBody>
                    <a:tcPr marL="6351" marR="6351" marT="42453" marB="42453" anchor="ctr">
                      <a:lnL w="6480">
                        <a:solidFill>
                          <a:srgbClr val="000000"/>
                        </a:solidFill>
                      </a:lnL>
                      <a:lnR w="6480">
                        <a:solidFill>
                          <a:srgbClr val="000000"/>
                        </a:solidFill>
                      </a:lnR>
                      <a:lnT w="6480">
                        <a:solidFill>
                          <a:srgbClr val="000000"/>
                        </a:solidFill>
                      </a:lnT>
                      <a:lnB w="6480">
                        <a:solidFill>
                          <a:srgbClr val="000000"/>
                        </a:solidFill>
                      </a:lnB>
                      <a:noFill/>
                    </a:tcPr>
                  </a:tc>
                </a:tr>
                <a:tr h="360116">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MUNICÍPIOS PLENO</a:t>
                        </a:r>
                        <a:endParaRPr lang="pt-BR" sz="1700" b="0" strike="noStrike" spc="-1" dirty="0">
                          <a:solidFill>
                            <a:srgbClr val="000000"/>
                          </a:solidFill>
                          <a:uFill>
                            <a:solidFill>
                              <a:srgbClr val="FFFFFF"/>
                            </a:solidFill>
                          </a:uFill>
                          <a:latin typeface="Arial"/>
                        </a:endParaRPr>
                      </a:p>
                    </a:txBody>
                    <a:tcPr marL="6351" marR="6351" marT="42453" marB="42453" anchor="ctr">
                      <a:lnL w="6480">
                        <a:solidFill>
                          <a:srgbClr val="000000"/>
                        </a:solidFill>
                      </a:lnL>
                      <a:lnR w="6480">
                        <a:solidFill>
                          <a:srgbClr val="000000"/>
                        </a:solidFill>
                      </a:lnR>
                      <a:lnT w="6480">
                        <a:solidFill>
                          <a:srgbClr val="000000"/>
                        </a:solidFill>
                      </a:lnT>
                      <a:lnB w="12240">
                        <a:solidFill>
                          <a:srgbClr val="000000"/>
                        </a:solidFill>
                      </a:lnB>
                      <a:noFill/>
                    </a:tcPr>
                  </a:tc>
                </a:tr>
                <a:tr h="360116">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Total</a:t>
                        </a:r>
                        <a:endParaRPr lang="pt-BR" sz="1700" b="0" strike="noStrike" spc="-1" dirty="0">
                          <a:solidFill>
                            <a:srgbClr val="000000"/>
                          </a:solidFill>
                          <a:uFill>
                            <a:solidFill>
                              <a:srgbClr val="FFFFFF"/>
                            </a:solidFill>
                          </a:uFill>
                          <a:latin typeface="Arial"/>
                        </a:endParaRPr>
                      </a:p>
                    </a:txBody>
                    <a:tcPr marL="6351" marR="6351" marT="42453" marB="42453" anchor="ctr">
                      <a:lnL w="12240">
                        <a:solidFill>
                          <a:srgbClr val="000000"/>
                        </a:solidFill>
                      </a:lnL>
                      <a:lnR w="6480">
                        <a:solidFill>
                          <a:srgbClr val="000000"/>
                        </a:solidFill>
                      </a:lnR>
                      <a:lnT w="12240">
                        <a:solidFill>
                          <a:srgbClr val="000000"/>
                        </a:solidFill>
                      </a:lnT>
                      <a:lnB w="12240">
                        <a:solidFill>
                          <a:srgbClr val="000000"/>
                        </a:solidFill>
                      </a:lnB>
                      <a:solidFill>
                        <a:srgbClr val="D9D9D9"/>
                      </a:solidFill>
                    </a:tcPr>
                  </a:tc>
                </a:tr>
              </a:tbl>
            </a:graphicData>
          </a:graphic>
        </p:graphicFrame>
        <p:graphicFrame>
          <p:nvGraphicFramePr>
            <p:cNvPr id="995" name="Table 4"/>
            <p:cNvGraphicFramePr/>
            <p:nvPr/>
          </p:nvGraphicFramePr>
          <p:xfrm>
            <a:off x="3263901" y="1975680"/>
            <a:ext cx="6098681" cy="1800002"/>
          </p:xfrm>
          <a:graphic>
            <a:graphicData uri="http://schemas.openxmlformats.org/drawingml/2006/table">
              <a:tbl>
                <a:tblPr/>
                <a:tblGrid>
                  <a:gridCol w="1016276"/>
                  <a:gridCol w="1016276"/>
                  <a:gridCol w="1016276"/>
                  <a:gridCol w="1016276"/>
                  <a:gridCol w="1016276"/>
                  <a:gridCol w="1017301"/>
                </a:tblGrid>
                <a:tr h="359866">
                  <a:tc gridSpan="2">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1º/2016</a:t>
                        </a:r>
                        <a:endParaRPr lang="pt-BR" sz="1400" b="0" strike="noStrike" spc="-1" dirty="0">
                          <a:solidFill>
                            <a:srgbClr val="000000"/>
                          </a:solidFill>
                          <a:uFill>
                            <a:solidFill>
                              <a:srgbClr val="FFFFFF"/>
                            </a:solidFill>
                          </a:uFill>
                          <a:latin typeface="Arial"/>
                        </a:endParaRPr>
                      </a:p>
                    </a:txBody>
                    <a:tcPr marL="8736" marR="8736" marT="42673" marB="42673">
                      <a:lnL w="6480">
                        <a:solidFill>
                          <a:srgbClr val="000000"/>
                        </a:solidFill>
                      </a:lnL>
                      <a:lnR w="6480">
                        <a:solidFill>
                          <a:srgbClr val="000000"/>
                        </a:solidFill>
                      </a:lnR>
                      <a:lnT w="12240">
                        <a:solidFill>
                          <a:srgbClr val="000000"/>
                        </a:solidFill>
                      </a:lnT>
                      <a:lnB w="12240">
                        <a:solidFill>
                          <a:srgbClr val="000000"/>
                        </a:solidFill>
                      </a:lnB>
                      <a:solidFill>
                        <a:srgbClr val="BFBFBF"/>
                      </a:solidFill>
                    </a:tcPr>
                  </a:tc>
                  <a:tc hMerge="1">
                    <a:txBody>
                      <a:bodyPr/>
                      <a:lstStyle/>
                      <a:p>
                        <a:endParaRPr lang="pt-BR"/>
                      </a:p>
                    </a:txBody>
                    <a:tcPr>
                      <a:solidFill>
                        <a:srgbClr val="729FCF"/>
                      </a:solidFill>
                    </a:tcPr>
                  </a:tc>
                  <a:tc gridSpan="2">
                    <a:txBody>
                      <a:bodyPr/>
                      <a:lstStyle/>
                      <a:p>
                        <a:pPr algn="ctr">
                          <a:lnSpc>
                            <a:spcPct val="100000"/>
                          </a:lnSpc>
                        </a:pPr>
                        <a:r>
                          <a:rPr lang="pt-BR" sz="1400" b="1" strike="noStrike" spc="-1">
                            <a:solidFill>
                              <a:srgbClr val="000000"/>
                            </a:solidFill>
                            <a:uFill>
                              <a:solidFill>
                                <a:srgbClr val="FFFFFF"/>
                              </a:solidFill>
                            </a:uFill>
                            <a:latin typeface="Arial"/>
                            <a:ea typeface="Microsoft YaHei"/>
                          </a:rPr>
                          <a:t>2º/2016</a:t>
                        </a:r>
                        <a:endParaRPr lang="pt-BR" sz="1400" b="0" strike="noStrike" spc="-1">
                          <a:solidFill>
                            <a:srgbClr val="000000"/>
                          </a:solidFill>
                          <a:uFill>
                            <a:solidFill>
                              <a:srgbClr val="FFFFFF"/>
                            </a:solidFill>
                          </a:uFill>
                          <a:latin typeface="Arial"/>
                        </a:endParaRPr>
                      </a:p>
                    </a:txBody>
                    <a:tcPr marL="8736" marR="8736" marT="42673" marB="42673">
                      <a:lnL w="6480">
                        <a:solidFill>
                          <a:srgbClr val="000000"/>
                        </a:solidFill>
                      </a:lnL>
                      <a:lnR w="6480">
                        <a:solidFill>
                          <a:srgbClr val="000000"/>
                        </a:solidFill>
                      </a:lnR>
                      <a:lnT w="12240">
                        <a:solidFill>
                          <a:srgbClr val="000000"/>
                        </a:solidFill>
                      </a:lnT>
                      <a:lnB w="12240">
                        <a:solidFill>
                          <a:srgbClr val="000000"/>
                        </a:solidFill>
                      </a:lnB>
                      <a:solidFill>
                        <a:srgbClr val="BFBFBF"/>
                      </a:solidFill>
                    </a:tcPr>
                  </a:tc>
                  <a:tc hMerge="1">
                    <a:txBody>
                      <a:bodyPr/>
                      <a:lstStyle/>
                      <a:p>
                        <a:endParaRPr lang="pt-BR"/>
                      </a:p>
                    </a:txBody>
                    <a:tcPr>
                      <a:solidFill>
                        <a:srgbClr val="729FCF"/>
                      </a:solidFill>
                    </a:tcPr>
                  </a:tc>
                  <a:tc gridSpan="2">
                    <a:txBody>
                      <a:bodyPr/>
                      <a:lstStyle/>
                      <a:p>
                        <a:pPr algn="ctr">
                          <a:lnSpc>
                            <a:spcPct val="100000"/>
                          </a:lnSpc>
                        </a:pPr>
                        <a:r>
                          <a:rPr lang="pt-BR" sz="1400" b="1" strike="noStrike" spc="-1">
                            <a:solidFill>
                              <a:srgbClr val="000000"/>
                            </a:solidFill>
                            <a:uFill>
                              <a:solidFill>
                                <a:srgbClr val="FFFFFF"/>
                              </a:solidFill>
                            </a:uFill>
                            <a:latin typeface="Arial"/>
                            <a:ea typeface="Microsoft YaHei"/>
                          </a:rPr>
                          <a:t>3º/2016</a:t>
                        </a:r>
                        <a:endParaRPr lang="pt-BR" sz="1400" b="0" strike="noStrike" spc="-1">
                          <a:solidFill>
                            <a:srgbClr val="000000"/>
                          </a:solidFill>
                          <a:uFill>
                            <a:solidFill>
                              <a:srgbClr val="FFFFFF"/>
                            </a:solidFill>
                          </a:uFill>
                          <a:latin typeface="Arial"/>
                        </a:endParaRPr>
                      </a:p>
                    </a:txBody>
                    <a:tcPr marL="8736" marR="8736" marT="42673" marB="42673">
                      <a:lnL w="6480">
                        <a:solidFill>
                          <a:srgbClr val="000000"/>
                        </a:solidFill>
                      </a:lnL>
                      <a:lnR w="6480">
                        <a:solidFill>
                          <a:srgbClr val="000000"/>
                        </a:solidFill>
                      </a:lnR>
                      <a:lnT w="12240">
                        <a:solidFill>
                          <a:srgbClr val="000000"/>
                        </a:solidFill>
                      </a:lnT>
                      <a:lnB w="12240">
                        <a:solidFill>
                          <a:srgbClr val="000000"/>
                        </a:solidFill>
                      </a:lnB>
                      <a:solidFill>
                        <a:srgbClr val="BFBFBF"/>
                      </a:solidFill>
                    </a:tcPr>
                  </a:tc>
                  <a:tc hMerge="1">
                    <a:txBody>
                      <a:bodyPr/>
                      <a:lstStyle/>
                      <a:p>
                        <a:endParaRPr lang="pt-BR"/>
                      </a:p>
                    </a:txBody>
                    <a:tcPr>
                      <a:solidFill>
                        <a:srgbClr val="729FCF"/>
                      </a:solidFill>
                    </a:tcPr>
                  </a:tc>
                </a:tr>
                <a:tr h="359866">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Produção</a:t>
                        </a:r>
                        <a:endParaRPr lang="pt-BR" sz="1400" b="0" strike="noStrike" spc="-1">
                          <a:solidFill>
                            <a:srgbClr val="000000"/>
                          </a:solidFill>
                          <a:uFill>
                            <a:solidFill>
                              <a:srgbClr val="FFFFFF"/>
                            </a:solidFill>
                          </a:uFill>
                          <a:latin typeface="Arial"/>
                        </a:endParaRPr>
                      </a:p>
                    </a:txBody>
                    <a:tcPr marL="8736" marR="8736" marT="42673" marB="42673">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Percentual</a:t>
                        </a:r>
                        <a:endParaRPr lang="pt-BR" sz="1400" b="0" strike="noStrike" spc="-1" dirty="0">
                          <a:solidFill>
                            <a:srgbClr val="000000"/>
                          </a:solidFill>
                          <a:uFill>
                            <a:solidFill>
                              <a:srgbClr val="FFFFFF"/>
                            </a:solidFill>
                          </a:uFill>
                          <a:latin typeface="Arial"/>
                        </a:endParaRPr>
                      </a:p>
                    </a:txBody>
                    <a:tcPr marL="8736" marR="8736" marT="42673" marB="42673">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Produção</a:t>
                        </a:r>
                        <a:endParaRPr lang="pt-BR" sz="1400" b="0" strike="noStrike" spc="-1" dirty="0">
                          <a:solidFill>
                            <a:srgbClr val="000000"/>
                          </a:solidFill>
                          <a:uFill>
                            <a:solidFill>
                              <a:srgbClr val="FFFFFF"/>
                            </a:solidFill>
                          </a:uFill>
                          <a:latin typeface="Arial"/>
                        </a:endParaRPr>
                      </a:p>
                    </a:txBody>
                    <a:tcPr marL="8736" marR="8736" marT="42673" marB="42673">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Percentual</a:t>
                        </a:r>
                        <a:endParaRPr lang="pt-BR" sz="1400" b="0" strike="noStrike" spc="-1" dirty="0">
                          <a:solidFill>
                            <a:srgbClr val="000000"/>
                          </a:solidFill>
                          <a:uFill>
                            <a:solidFill>
                              <a:srgbClr val="FFFFFF"/>
                            </a:solidFill>
                          </a:uFill>
                          <a:latin typeface="Arial"/>
                        </a:endParaRPr>
                      </a:p>
                    </a:txBody>
                    <a:tcPr marL="8736" marR="8736" marT="42673" marB="42673">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Produção</a:t>
                        </a:r>
                        <a:endParaRPr lang="pt-BR" sz="1400" b="0" strike="noStrike" spc="-1">
                          <a:solidFill>
                            <a:srgbClr val="000000"/>
                          </a:solidFill>
                          <a:uFill>
                            <a:solidFill>
                              <a:srgbClr val="FFFFFF"/>
                            </a:solidFill>
                          </a:uFill>
                          <a:latin typeface="Arial"/>
                        </a:endParaRPr>
                      </a:p>
                    </a:txBody>
                    <a:tcPr marL="8736" marR="8736" marT="42673" marB="42673">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Percentual</a:t>
                        </a:r>
                        <a:endParaRPr lang="pt-BR" sz="1400" b="0" strike="noStrike" spc="-1" dirty="0">
                          <a:solidFill>
                            <a:srgbClr val="000000"/>
                          </a:solidFill>
                          <a:uFill>
                            <a:solidFill>
                              <a:srgbClr val="FFFFFF"/>
                            </a:solidFill>
                          </a:uFill>
                          <a:latin typeface="Arial"/>
                        </a:endParaRPr>
                      </a:p>
                    </a:txBody>
                    <a:tcPr marL="8736" marR="8736" marT="42673" marB="42673">
                      <a:lnL w="6480">
                        <a:solidFill>
                          <a:srgbClr val="000000"/>
                        </a:solidFill>
                      </a:lnL>
                      <a:lnR w="12240">
                        <a:solidFill>
                          <a:srgbClr val="000000"/>
                        </a:solidFill>
                      </a:lnR>
                      <a:lnT w="12240">
                        <a:solidFill>
                          <a:srgbClr val="000000"/>
                        </a:solidFill>
                      </a:lnT>
                      <a:lnB w="6480">
                        <a:solidFill>
                          <a:srgbClr val="000000"/>
                        </a:solidFill>
                      </a:lnB>
                      <a:solidFill>
                        <a:srgbClr val="D9D9D9"/>
                      </a:solidFill>
                    </a:tcPr>
                  </a:tc>
                </a:tr>
                <a:tr h="359866">
                  <a:tc>
                    <a:txBody>
                      <a:bodyPr/>
                      <a:lstStyle/>
                      <a:p>
                        <a:pPr algn="r">
                          <a:lnSpc>
                            <a:spcPct val="100000"/>
                          </a:lnSpc>
                        </a:pPr>
                        <a:r>
                          <a:rPr lang="pt-BR" sz="1400" b="0" strike="noStrike" spc="-1" dirty="0">
                            <a:solidFill>
                              <a:srgbClr val="FF0000"/>
                            </a:solidFill>
                            <a:uFill>
                              <a:solidFill>
                                <a:srgbClr val="FFFFFF"/>
                              </a:solidFill>
                            </a:uFill>
                            <a:latin typeface="Arial"/>
                            <a:ea typeface="Microsoft YaHei"/>
                          </a:rPr>
                          <a:t>69.848</a:t>
                        </a:r>
                        <a:endParaRPr lang="pt-BR" sz="1400" b="0" strike="noStrike" spc="-1" dirty="0">
                          <a:solidFill>
                            <a:srgbClr val="000000"/>
                          </a:solidFill>
                          <a:uFill>
                            <a:solidFill>
                              <a:srgbClr val="FFFFFF"/>
                            </a:solidFill>
                          </a:uFill>
                          <a:latin typeface="Arial"/>
                        </a:endParaRPr>
                      </a:p>
                    </a:txBody>
                    <a:tcPr marL="8736" marR="8736" marT="42673" marB="42673">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FF0000"/>
                            </a:solidFill>
                            <a:uFill>
                              <a:solidFill>
                                <a:srgbClr val="FFFFFF"/>
                              </a:solidFill>
                            </a:uFill>
                            <a:latin typeface="Arial"/>
                            <a:ea typeface="Microsoft YaHei"/>
                          </a:rPr>
                          <a:t>0,29%</a:t>
                        </a:r>
                        <a:endParaRPr lang="pt-BR" sz="1400" b="0" strike="noStrike" spc="-1">
                          <a:solidFill>
                            <a:srgbClr val="000000"/>
                          </a:solidFill>
                          <a:uFill>
                            <a:solidFill>
                              <a:srgbClr val="FFFFFF"/>
                            </a:solidFill>
                          </a:uFill>
                          <a:latin typeface="Arial"/>
                        </a:endParaRPr>
                      </a:p>
                    </a:txBody>
                    <a:tcPr marL="8736" marR="8736" marT="42673" marB="42673">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FF0000"/>
                            </a:solidFill>
                            <a:uFill>
                              <a:solidFill>
                                <a:srgbClr val="FFFFFF"/>
                              </a:solidFill>
                            </a:uFill>
                            <a:latin typeface="Arial"/>
                            <a:ea typeface="Microsoft YaHei"/>
                          </a:rPr>
                          <a:t>59.955</a:t>
                        </a:r>
                        <a:endParaRPr lang="pt-BR" sz="1400" b="0" strike="noStrike" spc="-1">
                          <a:solidFill>
                            <a:srgbClr val="000000"/>
                          </a:solidFill>
                          <a:uFill>
                            <a:solidFill>
                              <a:srgbClr val="FFFFFF"/>
                            </a:solidFill>
                          </a:uFill>
                          <a:latin typeface="Arial"/>
                        </a:endParaRPr>
                      </a:p>
                    </a:txBody>
                    <a:tcPr marL="8736" marR="8736" marT="42673" marB="42673">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FF0000"/>
                            </a:solidFill>
                            <a:uFill>
                              <a:solidFill>
                                <a:srgbClr val="FFFFFF"/>
                              </a:solidFill>
                            </a:uFill>
                            <a:latin typeface="Arial"/>
                            <a:ea typeface="Microsoft YaHei"/>
                          </a:rPr>
                          <a:t>0,38%</a:t>
                        </a:r>
                        <a:endParaRPr lang="pt-BR" sz="1400" b="0" strike="noStrike" spc="-1" dirty="0">
                          <a:solidFill>
                            <a:srgbClr val="000000"/>
                          </a:solidFill>
                          <a:uFill>
                            <a:solidFill>
                              <a:srgbClr val="FFFFFF"/>
                            </a:solidFill>
                          </a:uFill>
                          <a:latin typeface="Arial"/>
                        </a:endParaRPr>
                      </a:p>
                    </a:txBody>
                    <a:tcPr marL="8736" marR="8736" marT="42673" marB="42673">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FF0000"/>
                            </a:solidFill>
                            <a:uFill>
                              <a:solidFill>
                                <a:srgbClr val="FFFFFF"/>
                              </a:solidFill>
                            </a:uFill>
                            <a:latin typeface="Arial"/>
                            <a:ea typeface="Microsoft YaHei"/>
                          </a:rPr>
                          <a:t>63.101</a:t>
                        </a:r>
                        <a:endParaRPr lang="pt-BR" sz="1400" b="0" strike="noStrike" spc="-1" dirty="0">
                          <a:solidFill>
                            <a:srgbClr val="000000"/>
                          </a:solidFill>
                          <a:uFill>
                            <a:solidFill>
                              <a:srgbClr val="FFFFFF"/>
                            </a:solidFill>
                          </a:uFill>
                          <a:latin typeface="Arial"/>
                        </a:endParaRPr>
                      </a:p>
                    </a:txBody>
                    <a:tcPr marL="8736" marR="8736" marT="42673" marB="42673">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FF0000"/>
                            </a:solidFill>
                            <a:uFill>
                              <a:solidFill>
                                <a:srgbClr val="FFFFFF"/>
                              </a:solidFill>
                            </a:uFill>
                            <a:latin typeface="Arial"/>
                            <a:ea typeface="Microsoft YaHei"/>
                          </a:rPr>
                          <a:t>0,37%</a:t>
                        </a:r>
                        <a:endParaRPr lang="pt-BR" sz="1400" b="0" strike="noStrike" spc="-1" dirty="0">
                          <a:solidFill>
                            <a:srgbClr val="000000"/>
                          </a:solidFill>
                          <a:uFill>
                            <a:solidFill>
                              <a:srgbClr val="FFFFFF"/>
                            </a:solidFill>
                          </a:uFill>
                          <a:latin typeface="Arial"/>
                        </a:endParaRPr>
                      </a:p>
                    </a:txBody>
                    <a:tcPr marL="8736" marR="8736" marT="42673" marB="42673">
                      <a:lnL w="6480">
                        <a:solidFill>
                          <a:srgbClr val="000000"/>
                        </a:solidFill>
                      </a:lnL>
                      <a:lnR w="12240">
                        <a:solidFill>
                          <a:srgbClr val="000000"/>
                        </a:solidFill>
                      </a:lnR>
                      <a:lnT w="6480">
                        <a:solidFill>
                          <a:srgbClr val="000000"/>
                        </a:solidFill>
                      </a:lnT>
                      <a:lnB w="6480">
                        <a:solidFill>
                          <a:srgbClr val="000000"/>
                        </a:solidFill>
                      </a:lnB>
                      <a:noFill/>
                    </a:tcPr>
                  </a:tc>
                </a:tr>
                <a:tr h="359866">
                  <a:tc>
                    <a:txBody>
                      <a:bodyPr/>
                      <a:lstStyle/>
                      <a:p>
                        <a:pPr algn="r">
                          <a:lnSpc>
                            <a:spcPct val="100000"/>
                          </a:lnSpc>
                        </a:pPr>
                        <a:r>
                          <a:rPr lang="pt-BR" sz="1400" b="0" strike="noStrike" spc="-1">
                            <a:solidFill>
                              <a:srgbClr val="000000"/>
                            </a:solidFill>
                            <a:uFill>
                              <a:solidFill>
                                <a:srgbClr val="FFFFFF"/>
                              </a:solidFill>
                            </a:uFill>
                            <a:latin typeface="Arial"/>
                            <a:ea typeface="Microsoft YaHei"/>
                          </a:rPr>
                          <a:t>18.660.312</a:t>
                        </a:r>
                        <a:endParaRPr lang="pt-BR" sz="1400" b="0" strike="noStrike" spc="-1">
                          <a:solidFill>
                            <a:srgbClr val="000000"/>
                          </a:solidFill>
                          <a:uFill>
                            <a:solidFill>
                              <a:srgbClr val="FFFFFF"/>
                            </a:solidFill>
                          </a:uFill>
                          <a:latin typeface="Arial"/>
                        </a:endParaRPr>
                      </a:p>
                    </a:txBody>
                    <a:tcPr marL="8736" marR="8736" marT="42673" marB="42673">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Arial"/>
                            <a:ea typeface="Microsoft YaHei"/>
                          </a:rPr>
                          <a:t>99,37%</a:t>
                        </a:r>
                        <a:endParaRPr lang="pt-BR" sz="1400" b="0" strike="noStrike" spc="-1">
                          <a:solidFill>
                            <a:srgbClr val="000000"/>
                          </a:solidFill>
                          <a:uFill>
                            <a:solidFill>
                              <a:srgbClr val="FFFFFF"/>
                            </a:solidFill>
                          </a:uFill>
                          <a:latin typeface="Arial"/>
                        </a:endParaRPr>
                      </a:p>
                    </a:txBody>
                    <a:tcPr marL="8736" marR="8736" marT="42673" marB="42673">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Arial"/>
                            <a:ea typeface="Microsoft YaHei"/>
                          </a:rPr>
                          <a:t>24.048.608</a:t>
                        </a:r>
                        <a:endParaRPr lang="pt-BR" sz="1400" b="0" strike="noStrike" spc="-1">
                          <a:solidFill>
                            <a:srgbClr val="000000"/>
                          </a:solidFill>
                          <a:uFill>
                            <a:solidFill>
                              <a:srgbClr val="FFFFFF"/>
                            </a:solidFill>
                          </a:uFill>
                          <a:latin typeface="Arial"/>
                        </a:endParaRPr>
                      </a:p>
                    </a:txBody>
                    <a:tcPr marL="8736" marR="8736" marT="42673" marB="42673">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Arial"/>
                            <a:ea typeface="Microsoft YaHei"/>
                          </a:rPr>
                          <a:t>99,71%</a:t>
                        </a:r>
                        <a:endParaRPr lang="pt-BR" sz="1400" b="0" strike="noStrike" spc="-1">
                          <a:solidFill>
                            <a:srgbClr val="000000"/>
                          </a:solidFill>
                          <a:uFill>
                            <a:solidFill>
                              <a:srgbClr val="FFFFFF"/>
                            </a:solidFill>
                          </a:uFill>
                          <a:latin typeface="Arial"/>
                        </a:endParaRPr>
                      </a:p>
                    </a:txBody>
                    <a:tcPr marL="8736" marR="8736" marT="42673" marB="42673">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dirty="0">
                            <a:solidFill>
                              <a:srgbClr val="000000"/>
                            </a:solidFill>
                            <a:uFill>
                              <a:solidFill>
                                <a:srgbClr val="FFFFFF"/>
                              </a:solidFill>
                            </a:uFill>
                            <a:latin typeface="Arial"/>
                            <a:ea typeface="Microsoft YaHei"/>
                          </a:rPr>
                          <a:t>15.917.469</a:t>
                        </a:r>
                        <a:endParaRPr lang="pt-BR" sz="1400" b="0" strike="noStrike" spc="-1" dirty="0">
                          <a:solidFill>
                            <a:srgbClr val="000000"/>
                          </a:solidFill>
                          <a:uFill>
                            <a:solidFill>
                              <a:srgbClr val="FFFFFF"/>
                            </a:solidFill>
                          </a:uFill>
                          <a:latin typeface="Arial"/>
                        </a:endParaRPr>
                      </a:p>
                    </a:txBody>
                    <a:tcPr marL="8736" marR="8736" marT="42673" marB="42673">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dirty="0">
                            <a:solidFill>
                              <a:srgbClr val="000000"/>
                            </a:solidFill>
                            <a:uFill>
                              <a:solidFill>
                                <a:srgbClr val="FFFFFF"/>
                              </a:solidFill>
                            </a:uFill>
                            <a:latin typeface="Arial"/>
                            <a:ea typeface="Microsoft YaHei"/>
                          </a:rPr>
                          <a:t>99,62%</a:t>
                        </a:r>
                        <a:endParaRPr lang="pt-BR" sz="1400" b="0" strike="noStrike" spc="-1" dirty="0">
                          <a:solidFill>
                            <a:srgbClr val="000000"/>
                          </a:solidFill>
                          <a:uFill>
                            <a:solidFill>
                              <a:srgbClr val="FFFFFF"/>
                            </a:solidFill>
                          </a:uFill>
                          <a:latin typeface="Arial"/>
                        </a:endParaRPr>
                      </a:p>
                    </a:txBody>
                    <a:tcPr marL="8736" marR="8736" marT="42673" marB="42673">
                      <a:lnL w="6480">
                        <a:solidFill>
                          <a:srgbClr val="000000"/>
                        </a:solidFill>
                      </a:lnL>
                      <a:lnR w="12240">
                        <a:solidFill>
                          <a:srgbClr val="000000"/>
                        </a:solidFill>
                      </a:lnR>
                      <a:lnT w="6480">
                        <a:solidFill>
                          <a:srgbClr val="000000"/>
                        </a:solidFill>
                      </a:lnT>
                      <a:lnB w="12240">
                        <a:solidFill>
                          <a:srgbClr val="000000"/>
                        </a:solidFill>
                      </a:lnB>
                      <a:noFill/>
                    </a:tcPr>
                  </a:tc>
                </a:tr>
                <a:tr h="360538">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18.779.298</a:t>
                        </a:r>
                        <a:endParaRPr lang="pt-BR" sz="1400" b="0" strike="noStrike" spc="-1">
                          <a:solidFill>
                            <a:srgbClr val="000000"/>
                          </a:solidFill>
                          <a:uFill>
                            <a:solidFill>
                              <a:srgbClr val="FFFFFF"/>
                            </a:solidFill>
                          </a:uFill>
                          <a:latin typeface="Arial"/>
                        </a:endParaRPr>
                      </a:p>
                    </a:txBody>
                    <a:tcPr marL="8736" marR="8736" marT="42673" marB="42673">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100,00%</a:t>
                        </a:r>
                        <a:endParaRPr lang="pt-BR" sz="1400" b="0" strike="noStrike" spc="-1">
                          <a:solidFill>
                            <a:srgbClr val="000000"/>
                          </a:solidFill>
                          <a:uFill>
                            <a:solidFill>
                              <a:srgbClr val="FFFFFF"/>
                            </a:solidFill>
                          </a:uFill>
                          <a:latin typeface="Arial"/>
                        </a:endParaRPr>
                      </a:p>
                    </a:txBody>
                    <a:tcPr marL="8736" marR="8736" marT="42673" marB="42673">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24.118.456</a:t>
                        </a:r>
                        <a:endParaRPr lang="pt-BR" sz="1400" b="0" strike="noStrike" spc="-1">
                          <a:solidFill>
                            <a:srgbClr val="000000"/>
                          </a:solidFill>
                          <a:uFill>
                            <a:solidFill>
                              <a:srgbClr val="FFFFFF"/>
                            </a:solidFill>
                          </a:uFill>
                          <a:latin typeface="Arial"/>
                        </a:endParaRPr>
                      </a:p>
                    </a:txBody>
                    <a:tcPr marL="8736" marR="8736" marT="42673" marB="42673">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100,00%</a:t>
                        </a:r>
                        <a:endParaRPr lang="pt-BR" sz="1400" b="0" strike="noStrike" spc="-1">
                          <a:solidFill>
                            <a:srgbClr val="000000"/>
                          </a:solidFill>
                          <a:uFill>
                            <a:solidFill>
                              <a:srgbClr val="FFFFFF"/>
                            </a:solidFill>
                          </a:uFill>
                          <a:latin typeface="Arial"/>
                        </a:endParaRPr>
                      </a:p>
                    </a:txBody>
                    <a:tcPr marL="8736" marR="8736" marT="42673" marB="42673">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15.977.424</a:t>
                        </a:r>
                        <a:endParaRPr lang="pt-BR" sz="1400" b="0" strike="noStrike" spc="-1">
                          <a:solidFill>
                            <a:srgbClr val="000000"/>
                          </a:solidFill>
                          <a:uFill>
                            <a:solidFill>
                              <a:srgbClr val="FFFFFF"/>
                            </a:solidFill>
                          </a:uFill>
                          <a:latin typeface="Arial"/>
                        </a:endParaRPr>
                      </a:p>
                    </a:txBody>
                    <a:tcPr marL="8736" marR="8736" marT="42673" marB="42673">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dirty="0">
                            <a:solidFill>
                              <a:srgbClr val="000000"/>
                            </a:solidFill>
                            <a:uFill>
                              <a:solidFill>
                                <a:srgbClr val="FFFFFF"/>
                              </a:solidFill>
                            </a:uFill>
                            <a:latin typeface="Arial"/>
                            <a:ea typeface="Microsoft YaHei"/>
                          </a:rPr>
                          <a:t>100,00%</a:t>
                        </a:r>
                        <a:endParaRPr lang="pt-BR" sz="1400" b="0" strike="noStrike" spc="-1" dirty="0">
                          <a:solidFill>
                            <a:srgbClr val="000000"/>
                          </a:solidFill>
                          <a:uFill>
                            <a:solidFill>
                              <a:srgbClr val="FFFFFF"/>
                            </a:solidFill>
                          </a:uFill>
                          <a:latin typeface="Arial"/>
                        </a:endParaRPr>
                      </a:p>
                    </a:txBody>
                    <a:tcPr marL="8736" marR="8736" marT="42673" marB="42673">
                      <a:lnL w="6480">
                        <a:solidFill>
                          <a:srgbClr val="000000"/>
                        </a:solidFill>
                      </a:lnL>
                      <a:lnR w="12240">
                        <a:solidFill>
                          <a:srgbClr val="000000"/>
                        </a:solidFill>
                      </a:lnR>
                      <a:lnT w="12240">
                        <a:solidFill>
                          <a:srgbClr val="000000"/>
                        </a:solidFill>
                      </a:lnT>
                      <a:lnB w="12240">
                        <a:solidFill>
                          <a:srgbClr val="000000"/>
                        </a:solidFill>
                      </a:lnB>
                      <a:solidFill>
                        <a:srgbClr val="D9D9D9"/>
                      </a:solidFill>
                    </a:tcPr>
                  </a:tc>
                </a:tr>
              </a:tbl>
            </a:graphicData>
          </a:graphic>
        </p:graphicFrame>
      </p:grpSp>
      <p:sp>
        <p:nvSpPr>
          <p:cNvPr id="997" name="CustomShape 6"/>
          <p:cNvSpPr/>
          <p:nvPr/>
        </p:nvSpPr>
        <p:spPr>
          <a:xfrm>
            <a:off x="702360" y="6280200"/>
            <a:ext cx="9641160" cy="408240"/>
          </a:xfrm>
          <a:prstGeom prst="rect">
            <a:avLst/>
          </a:prstGeom>
          <a:noFill/>
          <a:ln w="9360">
            <a:noFill/>
          </a:ln>
        </p:spPr>
        <p:style>
          <a:lnRef idx="0">
            <a:scrgbClr r="0" g="0" b="0"/>
          </a:lnRef>
          <a:fillRef idx="0">
            <a:scrgbClr r="0" g="0" b="0"/>
          </a:fillRef>
          <a:effectRef idx="0">
            <a:scrgbClr r="0" g="0" b="0"/>
          </a:effectRef>
          <a:fontRef idx="minor"/>
        </p:style>
      </p:sp>
      <p:grpSp>
        <p:nvGrpSpPr>
          <p:cNvPr id="3" name="Grupo 9"/>
          <p:cNvGrpSpPr/>
          <p:nvPr/>
        </p:nvGrpSpPr>
        <p:grpSpPr>
          <a:xfrm>
            <a:off x="889560" y="4179101"/>
            <a:ext cx="8508440" cy="1803690"/>
            <a:chOff x="889560" y="4179101"/>
            <a:chExt cx="6586253" cy="1803690"/>
          </a:xfrm>
        </p:grpSpPr>
        <p:graphicFrame>
          <p:nvGraphicFramePr>
            <p:cNvPr id="996" name="Table 5"/>
            <p:cNvGraphicFramePr/>
            <p:nvPr/>
          </p:nvGraphicFramePr>
          <p:xfrm>
            <a:off x="2701213" y="4182791"/>
            <a:ext cx="4774600" cy="1800000"/>
          </p:xfrm>
          <a:graphic>
            <a:graphicData uri="http://schemas.openxmlformats.org/drawingml/2006/table">
              <a:tbl>
                <a:tblPr/>
                <a:tblGrid>
                  <a:gridCol w="1094253"/>
                  <a:gridCol w="961650"/>
                  <a:gridCol w="1027778"/>
                  <a:gridCol w="1028126"/>
                  <a:gridCol w="1028126"/>
                  <a:gridCol w="1028126"/>
                </a:tblGrid>
                <a:tr h="360000">
                  <a:tc gridSpan="2">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1º/2017</a:t>
                        </a:r>
                        <a:endParaRPr lang="pt-BR" sz="14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BFBFBF"/>
                      </a:solidFill>
                    </a:tcPr>
                  </a:tc>
                  <a:tc hMerge="1">
                    <a:txBody>
                      <a:bodyPr/>
                      <a:lstStyle/>
                      <a:p>
                        <a:endParaRPr lang="pt-BR"/>
                      </a:p>
                    </a:txBody>
                    <a:tcPr>
                      <a:solidFill>
                        <a:srgbClr val="729FCF"/>
                      </a:solidFill>
                    </a:tcPr>
                  </a:tc>
                  <a:tc gridSpan="2">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2º/2017</a:t>
                        </a:r>
                        <a:endParaRPr lang="pt-BR" sz="1400" b="0" strike="noStrike" spc="-1" dirty="0">
                          <a:solidFill>
                            <a:srgbClr val="000000"/>
                          </a:solidFill>
                          <a:uFill>
                            <a:solidFill>
                              <a:srgbClr val="FFFFFF"/>
                            </a:solidFill>
                          </a:uFill>
                          <a:latin typeface="Arial"/>
                        </a:endParaRPr>
                      </a:p>
                    </a:txBody>
                    <a:tcPr marL="9360" marR="9360" anchor="ctr">
                      <a:lnL w="6480">
                        <a:solidFill>
                          <a:srgbClr val="000000"/>
                        </a:solidFill>
                      </a:lnL>
                      <a:lnR w="6480" cap="flat" cmpd="sng" algn="ctr">
                        <a:solidFill>
                          <a:srgbClr val="000000"/>
                        </a:solidFill>
                        <a:prstDash val="solid"/>
                        <a:round/>
                        <a:headEnd type="none" w="med" len="med"/>
                        <a:tailEnd type="none" w="med" len="med"/>
                      </a:lnR>
                      <a:lnT w="12240">
                        <a:solidFill>
                          <a:srgbClr val="000000"/>
                        </a:solidFill>
                      </a:lnT>
                      <a:lnB w="12240">
                        <a:solidFill>
                          <a:srgbClr val="000000"/>
                        </a:solidFill>
                      </a:lnB>
                      <a:solidFill>
                        <a:srgbClr val="BFBFBF"/>
                      </a:solidFill>
                    </a:tcPr>
                  </a:tc>
                  <a:tc hMerge="1">
                    <a:txBody>
                      <a:bodyPr/>
                      <a:lstStyle/>
                      <a:p>
                        <a:endParaRPr lang="pt-BR"/>
                      </a:p>
                    </a:txBody>
                    <a:tcPr>
                      <a:solidFill>
                        <a:srgbClr val="729FCF"/>
                      </a:solidFill>
                    </a:tcPr>
                  </a:tc>
                  <a:tc gridSpan="2">
                    <a:txBody>
                      <a:bodyPr/>
                      <a:lstStyle/>
                      <a:p>
                        <a:pPr algn="ctr">
                          <a:lnSpc>
                            <a:spcPct val="100000"/>
                          </a:lnSpc>
                        </a:pPr>
                        <a:r>
                          <a:rPr lang="pt-BR" sz="1400" b="1" strike="noStrike" spc="-1" dirty="0" smtClean="0">
                            <a:solidFill>
                              <a:srgbClr val="000000"/>
                            </a:solidFill>
                            <a:uFill>
                              <a:solidFill>
                                <a:srgbClr val="FFFFFF"/>
                              </a:solidFill>
                            </a:uFill>
                            <a:latin typeface="Arial"/>
                            <a:ea typeface="Microsoft YaHei"/>
                          </a:rPr>
                          <a:t>3º/2017</a:t>
                        </a:r>
                        <a:endParaRPr lang="pt-BR" sz="1400" b="0" strike="noStrike" spc="-1" dirty="0">
                          <a:solidFill>
                            <a:srgbClr val="000000"/>
                          </a:solidFill>
                          <a:uFill>
                            <a:solidFill>
                              <a:srgbClr val="FFFFFF"/>
                            </a:solidFill>
                          </a:uFill>
                          <a:latin typeface="Arial"/>
                        </a:endParaRPr>
                      </a:p>
                    </a:txBody>
                    <a:tcPr marL="9360" marR="9360" anchor="ctr">
                      <a:lnL w="6480">
                        <a:solidFill>
                          <a:srgbClr val="000000"/>
                        </a:solidFill>
                      </a:lnL>
                      <a:lnR w="6480" cap="flat" cmpd="sng" algn="ctr">
                        <a:solidFill>
                          <a:srgbClr val="000000"/>
                        </a:solidFill>
                        <a:prstDash val="solid"/>
                        <a:round/>
                        <a:headEnd type="none" w="med" len="med"/>
                        <a:tailEnd type="none" w="med" len="med"/>
                      </a:lnR>
                      <a:lnT w="12240">
                        <a:solidFill>
                          <a:srgbClr val="000000"/>
                        </a:solidFill>
                      </a:lnT>
                      <a:lnB w="12240" cap="flat" cmpd="sng" algn="ctr">
                        <a:solidFill>
                          <a:srgbClr val="000000"/>
                        </a:solidFill>
                        <a:prstDash val="solid"/>
                        <a:round/>
                        <a:headEnd type="none" w="med" len="med"/>
                        <a:tailEnd type="none" w="med" len="med"/>
                      </a:lnB>
                      <a:solidFill>
                        <a:srgbClr val="BFBFBF"/>
                      </a:solidFill>
                    </a:tcPr>
                  </a:tc>
                  <a:tc hMerge="1">
                    <a:txBody>
                      <a:bodyPr/>
                      <a:lstStyle/>
                      <a:p>
                        <a:endParaRPr lang="pt-BR"/>
                      </a:p>
                    </a:txBody>
                    <a:tcPr>
                      <a:lnL w="6480">
                        <a:solidFill>
                          <a:srgbClr val="000000"/>
                        </a:solidFill>
                      </a:lnL>
                      <a:lnR w="6480">
                        <a:solidFill>
                          <a:srgbClr val="000000"/>
                        </a:solidFill>
                      </a:lnR>
                      <a:lnT w="12240">
                        <a:solidFill>
                          <a:srgbClr val="000000"/>
                        </a:solidFill>
                      </a:lnT>
                      <a:lnB w="12240" cap="flat" cmpd="sng" algn="ctr">
                        <a:solidFill>
                          <a:srgbClr val="000000"/>
                        </a:solidFill>
                        <a:prstDash val="solid"/>
                        <a:round/>
                        <a:headEnd type="none" w="med" len="med"/>
                        <a:tailEnd type="none" w="med" len="med"/>
                      </a:lnB>
                      <a:solidFill>
                        <a:srgbClr val="BFBFBF"/>
                      </a:solidFill>
                    </a:tcPr>
                  </a:tc>
                </a:tr>
                <a:tr h="360000">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Produção</a:t>
                        </a:r>
                        <a:endParaRPr lang="pt-BR" sz="14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Percentual</a:t>
                        </a:r>
                        <a:endParaRPr lang="pt-BR" sz="14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Produção</a:t>
                        </a:r>
                        <a:endParaRPr lang="pt-BR" sz="14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Percentual</a:t>
                        </a:r>
                        <a:endParaRPr lang="pt-BR" sz="1400" b="0" strike="noStrike" spc="-1" dirty="0">
                          <a:solidFill>
                            <a:srgbClr val="000000"/>
                          </a:solidFill>
                          <a:uFill>
                            <a:solidFill>
                              <a:srgbClr val="FFFFFF"/>
                            </a:solidFill>
                          </a:uFill>
                          <a:latin typeface="Arial"/>
                        </a:endParaRPr>
                      </a:p>
                    </a:txBody>
                    <a:tcPr marL="9360" marR="9360" anchor="ctr">
                      <a:lnL w="6480">
                        <a:solidFill>
                          <a:srgbClr val="000000"/>
                        </a:solidFill>
                      </a:lnL>
                      <a:lnR w="6480" cap="flat" cmpd="sng" algn="ctr">
                        <a:solidFill>
                          <a:srgbClr val="000000"/>
                        </a:solidFill>
                        <a:prstDash val="solid"/>
                        <a:round/>
                        <a:headEnd type="none" w="med" len="med"/>
                        <a:tailEnd type="none" w="med" len="med"/>
                      </a:lnR>
                      <a:lnT w="12240">
                        <a:solidFill>
                          <a:srgbClr val="000000"/>
                        </a:solidFill>
                      </a:lnT>
                      <a:lnB w="648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Produção</a:t>
                        </a:r>
                        <a:endParaRPr lang="pt-BR" sz="1400" b="0" strike="noStrike" spc="-1" dirty="0">
                          <a:solidFill>
                            <a:srgbClr val="000000"/>
                          </a:solidFill>
                          <a:uFill>
                            <a:solidFill>
                              <a:srgbClr val="FFFFFF"/>
                            </a:solidFill>
                          </a:uFill>
                          <a:latin typeface="Arial"/>
                        </a:endParaRPr>
                      </a:p>
                    </a:txBody>
                    <a:tcPr marL="9360" marR="9360" anchor="ctr">
                      <a:lnL w="6480">
                        <a:solidFill>
                          <a:srgbClr val="000000"/>
                        </a:solidFill>
                      </a:lnL>
                      <a:lnR w="648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Percentual</a:t>
                        </a:r>
                        <a:endParaRPr lang="pt-BR" sz="1400" b="0" strike="noStrike" spc="-1" dirty="0">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1224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solidFill>
                        <a:srgbClr val="D9D9D9"/>
                      </a:solidFill>
                    </a:tcPr>
                  </a:tc>
                </a:tr>
                <a:tr h="360000">
                  <a:tc>
                    <a:txBody>
                      <a:bodyPr/>
                      <a:lstStyle/>
                      <a:p>
                        <a:pPr algn="r" fontAlgn="ctr"/>
                        <a:r>
                          <a:rPr lang="pt-BR" sz="1400" b="0" i="0" u="none" strike="noStrike" dirty="0">
                            <a:solidFill>
                              <a:srgbClr val="FF0000"/>
                            </a:solidFill>
                            <a:latin typeface="Arial"/>
                          </a:rPr>
                          <a:t>63.101</a:t>
                        </a:r>
                      </a:p>
                    </a:txBody>
                    <a:tcPr marL="9525" marR="9525" marT="9525" marB="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fontAlgn="ctr"/>
                        <a:r>
                          <a:rPr lang="pt-BR" sz="1400" b="0" i="0" u="none" strike="noStrike" dirty="0">
                            <a:solidFill>
                              <a:srgbClr val="FF0000"/>
                            </a:solidFill>
                            <a:latin typeface="Arial"/>
                          </a:rPr>
                          <a:t>0,37%</a:t>
                        </a:r>
                      </a:p>
                    </a:txBody>
                    <a:tcPr marL="9525" marR="9525" marT="9525" marB="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fontAlgn="ctr"/>
                        <a:r>
                          <a:rPr lang="pt-BR" sz="1400" b="0" i="0" u="none" strike="noStrike">
                            <a:solidFill>
                              <a:srgbClr val="FF0000"/>
                            </a:solidFill>
                            <a:latin typeface="Arial"/>
                          </a:rPr>
                          <a:t>69.906</a:t>
                        </a:r>
                      </a:p>
                    </a:txBody>
                    <a:tcPr marL="9525" marR="9525" marT="9525" marB="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fontAlgn="ctr"/>
                        <a:r>
                          <a:rPr lang="pt-BR" sz="1400" b="0" i="0" u="none" strike="noStrike">
                            <a:solidFill>
                              <a:srgbClr val="FF0000"/>
                            </a:solidFill>
                            <a:latin typeface="Arial"/>
                          </a:rPr>
                          <a:t>0,33%</a:t>
                        </a: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6480">
                        <a:solidFill>
                          <a:srgbClr val="000000"/>
                        </a:solidFill>
                      </a:lnT>
                      <a:lnB w="6480">
                        <a:solidFill>
                          <a:srgbClr val="000000"/>
                        </a:solidFill>
                      </a:lnB>
                      <a:noFill/>
                    </a:tcPr>
                  </a:tc>
                  <a:tc>
                    <a:txBody>
                      <a:bodyPr/>
                      <a:lstStyle/>
                      <a:p>
                        <a:pPr algn="r" fontAlgn="ctr"/>
                        <a:r>
                          <a:rPr lang="pt-BR" sz="1400" b="0" i="0" u="none" strike="noStrike">
                            <a:solidFill>
                              <a:srgbClr val="FF0000"/>
                            </a:solidFill>
                            <a:latin typeface="Arial"/>
                          </a:rPr>
                          <a:t>55.867</a:t>
                        </a: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noFill/>
                    </a:tcPr>
                  </a:tc>
                  <a:tc>
                    <a:txBody>
                      <a:bodyPr/>
                      <a:lstStyle/>
                      <a:p>
                        <a:pPr algn="r" fontAlgn="ctr"/>
                        <a:r>
                          <a:rPr lang="pt-BR" sz="1400" b="0" i="0" u="none" strike="noStrike" dirty="0">
                            <a:solidFill>
                              <a:srgbClr val="FF0000"/>
                            </a:solidFill>
                            <a:latin typeface="Arial"/>
                          </a:rPr>
                          <a:t>0,44%</a:t>
                        </a:r>
                      </a:p>
                    </a:txBody>
                    <a:tcPr marL="9525" marR="9525" marT="9525" marB="0" anchor="ctr">
                      <a:lnL w="6480">
                        <a:solidFill>
                          <a:srgbClr val="000000"/>
                        </a:solidFill>
                      </a:lnL>
                      <a:lnR w="12240">
                        <a:solidFill>
                          <a:srgbClr val="000000"/>
                        </a:solidFill>
                      </a:lnR>
                      <a:lnT w="64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noFill/>
                    </a:tcPr>
                  </a:tc>
                </a:tr>
                <a:tr h="360000">
                  <a:tc>
                    <a:txBody>
                      <a:bodyPr/>
                      <a:lstStyle/>
                      <a:p>
                        <a:pPr algn="r" fontAlgn="ctr"/>
                        <a:r>
                          <a:rPr lang="pt-BR" sz="1400" b="0" i="0" u="none" strike="noStrike" dirty="0">
                            <a:solidFill>
                              <a:srgbClr val="000000"/>
                            </a:solidFill>
                            <a:latin typeface="Arial"/>
                          </a:rPr>
                          <a:t>17.201.678</a:t>
                        </a:r>
                      </a:p>
                    </a:txBody>
                    <a:tcPr marL="9525" marR="9525" marT="9525" marB="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fontAlgn="ctr"/>
                        <a:r>
                          <a:rPr lang="pt-BR" sz="1400" b="0" i="0" u="none" strike="noStrike" dirty="0">
                            <a:solidFill>
                              <a:srgbClr val="000000"/>
                            </a:solidFill>
                            <a:latin typeface="Arial"/>
                          </a:rPr>
                          <a:t>99,63%</a:t>
                        </a:r>
                      </a:p>
                    </a:txBody>
                    <a:tcPr marL="9525" marR="9525" marT="9525" marB="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fontAlgn="ctr"/>
                        <a:r>
                          <a:rPr lang="pt-BR" sz="1400" b="0" i="0" u="none" strike="noStrike" dirty="0">
                            <a:solidFill>
                              <a:srgbClr val="000000"/>
                            </a:solidFill>
                            <a:latin typeface="Arial"/>
                          </a:rPr>
                          <a:t>21.029.825</a:t>
                        </a:r>
                      </a:p>
                    </a:txBody>
                    <a:tcPr marL="9525" marR="9525" marT="9525" marB="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fontAlgn="ctr"/>
                        <a:r>
                          <a:rPr lang="pt-BR" sz="1400" b="0" i="0" u="none" strike="noStrike" dirty="0">
                            <a:solidFill>
                              <a:srgbClr val="000000"/>
                            </a:solidFill>
                            <a:latin typeface="Arial"/>
                          </a:rPr>
                          <a:t>99,67%</a:t>
                        </a: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6480">
                        <a:solidFill>
                          <a:srgbClr val="000000"/>
                        </a:solidFill>
                      </a:lnT>
                      <a:lnB w="12240">
                        <a:solidFill>
                          <a:srgbClr val="000000"/>
                        </a:solidFill>
                      </a:lnB>
                      <a:noFill/>
                    </a:tcPr>
                  </a:tc>
                  <a:tc>
                    <a:txBody>
                      <a:bodyPr/>
                      <a:lstStyle/>
                      <a:p>
                        <a:pPr algn="r" fontAlgn="ctr"/>
                        <a:r>
                          <a:rPr lang="pt-BR" sz="1400" b="0" i="0" u="none" strike="noStrike" dirty="0">
                            <a:solidFill>
                              <a:srgbClr val="000000"/>
                            </a:solidFill>
                            <a:latin typeface="Arial"/>
                          </a:rPr>
                          <a:t>12.702.458</a:t>
                        </a: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fontAlgn="ctr"/>
                        <a:r>
                          <a:rPr lang="pt-BR" sz="1400" b="0" i="0" u="none" strike="noStrike" dirty="0">
                            <a:solidFill>
                              <a:srgbClr val="000000"/>
                            </a:solidFill>
                            <a:latin typeface="Arial"/>
                          </a:rPr>
                          <a:t>99,56%</a:t>
                        </a:r>
                      </a:p>
                    </a:txBody>
                    <a:tcPr marL="9525" marR="9525" marT="9525" marB="0" anchor="ctr">
                      <a:lnL w="6480">
                        <a:solidFill>
                          <a:srgbClr val="000000"/>
                        </a:solidFill>
                      </a:lnL>
                      <a:lnR w="12240">
                        <a:solidFill>
                          <a:srgbClr val="000000"/>
                        </a:solidFill>
                      </a:lnR>
                      <a:lnT w="648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r>
                <a:tr h="360000">
                  <a:tc>
                    <a:txBody>
                      <a:bodyPr/>
                      <a:lstStyle/>
                      <a:p>
                        <a:pPr algn="r" fontAlgn="ctr"/>
                        <a:r>
                          <a:rPr lang="pt-BR" sz="1400" b="1" i="0" u="none" strike="noStrike">
                            <a:solidFill>
                              <a:srgbClr val="000000"/>
                            </a:solidFill>
                            <a:latin typeface="Arial"/>
                          </a:rPr>
                          <a:t>17.264.779</a:t>
                        </a:r>
                      </a:p>
                    </a:txBody>
                    <a:tcPr marL="9525" marR="9525" marT="9525" marB="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fontAlgn="ctr"/>
                        <a:r>
                          <a:rPr lang="pt-BR" sz="1400" b="1" i="0" u="none" strike="noStrike">
                            <a:solidFill>
                              <a:srgbClr val="000000"/>
                            </a:solidFill>
                            <a:latin typeface="Arial"/>
                          </a:rPr>
                          <a:t>100,00%</a:t>
                        </a:r>
                      </a:p>
                    </a:txBody>
                    <a:tcPr marL="9525" marR="9525" marT="9525" marB="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fontAlgn="ctr"/>
                        <a:r>
                          <a:rPr lang="pt-BR" sz="1400" b="1" i="0" u="none" strike="noStrike">
                            <a:solidFill>
                              <a:srgbClr val="000000"/>
                            </a:solidFill>
                            <a:latin typeface="Arial"/>
                          </a:rPr>
                          <a:t>21.099.731</a:t>
                        </a:r>
                      </a:p>
                    </a:txBody>
                    <a:tcPr marL="9525" marR="9525" marT="9525" marB="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fontAlgn="ctr"/>
                        <a:r>
                          <a:rPr lang="pt-BR" sz="1400" b="1" i="0" u="none" strike="noStrike">
                            <a:solidFill>
                              <a:srgbClr val="000000"/>
                            </a:solidFill>
                            <a:latin typeface="Arial"/>
                          </a:rPr>
                          <a:t>100,00%</a:t>
                        </a: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12240">
                        <a:solidFill>
                          <a:srgbClr val="000000"/>
                        </a:solidFill>
                      </a:lnT>
                      <a:lnB w="12240">
                        <a:solidFill>
                          <a:srgbClr val="000000"/>
                        </a:solidFill>
                      </a:lnB>
                      <a:solidFill>
                        <a:srgbClr val="D9D9D9"/>
                      </a:solidFill>
                    </a:tcPr>
                  </a:tc>
                  <a:tc>
                    <a:txBody>
                      <a:bodyPr/>
                      <a:lstStyle/>
                      <a:p>
                        <a:pPr algn="r" fontAlgn="ctr"/>
                        <a:r>
                          <a:rPr lang="pt-BR" sz="1400" b="1" i="0" u="none" strike="noStrike">
                            <a:solidFill>
                              <a:srgbClr val="000000"/>
                            </a:solidFill>
                            <a:latin typeface="Arial"/>
                          </a:rPr>
                          <a:t>12.758.325</a:t>
                        </a: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solidFill>
                        <a:srgbClr val="D9D9D9"/>
                      </a:solidFill>
                    </a:tcPr>
                  </a:tc>
                  <a:tc>
                    <a:txBody>
                      <a:bodyPr/>
                      <a:lstStyle/>
                      <a:p>
                        <a:pPr algn="r" fontAlgn="ctr"/>
                        <a:r>
                          <a:rPr lang="pt-BR" sz="1400" b="1" i="0" u="none" strike="noStrike" dirty="0">
                            <a:solidFill>
                              <a:srgbClr val="000000"/>
                            </a:solidFill>
                            <a:latin typeface="Arial"/>
                          </a:rPr>
                          <a:t>100,00%</a:t>
                        </a:r>
                      </a:p>
                    </a:txBody>
                    <a:tcPr marL="9525" marR="9525" marT="9525" marB="0" anchor="ctr">
                      <a:lnL w="6480">
                        <a:solidFill>
                          <a:srgbClr val="000000"/>
                        </a:solidFill>
                      </a:lnL>
                      <a:lnR w="12240">
                        <a:solidFill>
                          <a:srgbClr val="000000"/>
                        </a:solidFill>
                      </a:lnR>
                      <a:lnT w="12240" cap="flat" cmpd="sng" algn="ctr">
                        <a:solidFill>
                          <a:srgbClr val="000000"/>
                        </a:solidFill>
                        <a:prstDash val="solid"/>
                        <a:round/>
                        <a:headEnd type="none" w="med" len="med"/>
                        <a:tailEnd type="none" w="med" len="med"/>
                      </a:lnT>
                      <a:lnB w="12240">
                        <a:solidFill>
                          <a:srgbClr val="000000"/>
                        </a:solidFill>
                      </a:lnB>
                      <a:solidFill>
                        <a:srgbClr val="D9D9D9"/>
                      </a:solidFill>
                    </a:tcPr>
                  </a:tc>
                </a:tr>
              </a:tbl>
            </a:graphicData>
          </a:graphic>
        </p:graphicFrame>
        <p:graphicFrame>
          <p:nvGraphicFramePr>
            <p:cNvPr id="998" name="Table 7"/>
            <p:cNvGraphicFramePr/>
            <p:nvPr/>
          </p:nvGraphicFramePr>
          <p:xfrm>
            <a:off x="889560" y="4179101"/>
            <a:ext cx="1813030" cy="1800001"/>
          </p:xfrm>
          <a:graphic>
            <a:graphicData uri="http://schemas.openxmlformats.org/drawingml/2006/table">
              <a:tbl>
                <a:tblPr/>
                <a:tblGrid>
                  <a:gridCol w="2342160"/>
                </a:tblGrid>
                <a:tr h="364593">
                  <a:tc>
                    <a:txBody>
                      <a:bodyPr/>
                      <a:lstStyle/>
                      <a:p>
                        <a:endParaRPr lang="pt-BR" sz="1400" dirty="0"/>
                      </a:p>
                    </a:txBody>
                    <a:tcPr marL="6840" marR="6840" anchor="ctr">
                      <a:lnR w="6480">
                        <a:solidFill>
                          <a:srgbClr val="000000"/>
                        </a:solidFill>
                      </a:lnR>
                      <a:lnB w="12240">
                        <a:solidFill>
                          <a:srgbClr val="000000"/>
                        </a:solidFill>
                      </a:lnB>
                      <a:noFill/>
                    </a:tcPr>
                  </a:tc>
                </a:tr>
                <a:tr h="358852">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Tipo de Gestão</a:t>
                        </a:r>
                        <a:endParaRPr lang="pt-BR" sz="1400" b="0" strike="noStrike" spc="-1" dirty="0">
                          <a:solidFill>
                            <a:srgbClr val="000000"/>
                          </a:solidFill>
                          <a:uFill>
                            <a:solidFill>
                              <a:srgbClr val="FFFFFF"/>
                            </a:solidFill>
                          </a:uFill>
                          <a:latin typeface="Arial"/>
                        </a:endParaRPr>
                      </a:p>
                    </a:txBody>
                    <a:tcPr marL="6840" marR="6840" anchor="ctr">
                      <a:lnL w="12240">
                        <a:solidFill>
                          <a:srgbClr val="000000"/>
                        </a:solidFill>
                      </a:lnL>
                      <a:lnR w="6480">
                        <a:solidFill>
                          <a:srgbClr val="000000"/>
                        </a:solidFill>
                      </a:lnR>
                      <a:lnT w="12240">
                        <a:solidFill>
                          <a:srgbClr val="000000"/>
                        </a:solidFill>
                      </a:lnT>
                      <a:lnB w="6480">
                        <a:solidFill>
                          <a:srgbClr val="000000"/>
                        </a:solidFill>
                      </a:lnB>
                      <a:solidFill>
                        <a:srgbClr val="D9D9D9"/>
                      </a:solidFill>
                    </a:tcPr>
                  </a:tc>
                </a:tr>
                <a:tr h="358852">
                  <a:tc>
                    <a:txBody>
                      <a:bodyPr/>
                      <a:lstStyle/>
                      <a:p>
                        <a:pPr>
                          <a:lnSpc>
                            <a:spcPct val="100000"/>
                          </a:lnSpc>
                        </a:pPr>
                        <a:r>
                          <a:rPr lang="pt-BR" sz="1400" b="0" strike="noStrike" spc="-1" dirty="0">
                            <a:solidFill>
                              <a:srgbClr val="FF0000"/>
                            </a:solidFill>
                            <a:uFill>
                              <a:solidFill>
                                <a:srgbClr val="FFFFFF"/>
                              </a:solidFill>
                            </a:uFill>
                            <a:latin typeface="Arial"/>
                            <a:ea typeface="Microsoft YaHei"/>
                          </a:rPr>
                          <a:t>SARGSUS/ESTADO PLENO</a:t>
                        </a:r>
                        <a:endParaRPr lang="pt-BR" sz="1400" b="0" strike="noStrike" spc="-1" dirty="0">
                          <a:solidFill>
                            <a:srgbClr val="000000"/>
                          </a:solidFill>
                          <a:uFill>
                            <a:solidFill>
                              <a:srgbClr val="FFFFFF"/>
                            </a:solidFill>
                          </a:uFill>
                          <a:latin typeface="Arial"/>
                        </a:endParaRPr>
                      </a:p>
                    </a:txBody>
                    <a:tcPr marL="6840" marR="6840" anchor="ctr">
                      <a:lnL w="6480">
                        <a:solidFill>
                          <a:srgbClr val="000000"/>
                        </a:solidFill>
                      </a:lnL>
                      <a:lnR w="6480">
                        <a:solidFill>
                          <a:srgbClr val="000000"/>
                        </a:solidFill>
                      </a:lnR>
                      <a:lnT w="6480">
                        <a:solidFill>
                          <a:srgbClr val="000000"/>
                        </a:solidFill>
                      </a:lnT>
                      <a:lnB w="6480">
                        <a:solidFill>
                          <a:srgbClr val="000000"/>
                        </a:solidFill>
                      </a:lnB>
                      <a:noFill/>
                    </a:tcPr>
                  </a:tc>
                </a:tr>
                <a:tr h="358852">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MUNICÍPIOS PLENO</a:t>
                        </a:r>
                        <a:endParaRPr lang="pt-BR" sz="1400" b="0" strike="noStrike" spc="-1" dirty="0">
                          <a:solidFill>
                            <a:srgbClr val="000000"/>
                          </a:solidFill>
                          <a:uFill>
                            <a:solidFill>
                              <a:srgbClr val="FFFFFF"/>
                            </a:solidFill>
                          </a:uFill>
                          <a:latin typeface="Arial"/>
                        </a:endParaRPr>
                      </a:p>
                    </a:txBody>
                    <a:tcPr marL="6840" marR="6840" anchor="ctr">
                      <a:lnL w="6480">
                        <a:solidFill>
                          <a:srgbClr val="000000"/>
                        </a:solidFill>
                      </a:lnL>
                      <a:lnR w="6480">
                        <a:solidFill>
                          <a:srgbClr val="000000"/>
                        </a:solidFill>
                      </a:lnR>
                      <a:lnT w="6480">
                        <a:solidFill>
                          <a:srgbClr val="000000"/>
                        </a:solidFill>
                      </a:lnT>
                      <a:lnB w="12240">
                        <a:solidFill>
                          <a:srgbClr val="000000"/>
                        </a:solidFill>
                      </a:lnB>
                      <a:noFill/>
                    </a:tcPr>
                  </a:tc>
                </a:tr>
                <a:tr h="358852">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Total</a:t>
                        </a:r>
                        <a:endParaRPr lang="pt-BR" sz="1400" b="0" strike="noStrike" spc="-1" dirty="0">
                          <a:solidFill>
                            <a:srgbClr val="000000"/>
                          </a:solidFill>
                          <a:uFill>
                            <a:solidFill>
                              <a:srgbClr val="FFFFFF"/>
                            </a:solidFill>
                          </a:uFill>
                          <a:latin typeface="Arial"/>
                        </a:endParaRPr>
                      </a:p>
                    </a:txBody>
                    <a:tcPr marL="6840" marR="6840" anchor="ctr">
                      <a:lnL w="12240">
                        <a:solidFill>
                          <a:srgbClr val="000000"/>
                        </a:solidFill>
                      </a:lnL>
                      <a:lnR w="6480">
                        <a:solidFill>
                          <a:srgbClr val="000000"/>
                        </a:solidFill>
                      </a:lnR>
                      <a:lnT w="12240">
                        <a:solidFill>
                          <a:srgbClr val="000000"/>
                        </a:solidFill>
                      </a:lnT>
                      <a:lnB w="12240">
                        <a:solidFill>
                          <a:srgbClr val="000000"/>
                        </a:solidFill>
                      </a:lnB>
                      <a:solidFill>
                        <a:srgbClr val="D9D9D9"/>
                      </a:solidFill>
                    </a:tcPr>
                  </a:tc>
                </a:tr>
              </a:tbl>
            </a:graphicData>
          </a:graphic>
        </p:graphicFrame>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 name="CustomShape 1"/>
          <p:cNvSpPr/>
          <p:nvPr/>
        </p:nvSpPr>
        <p:spPr>
          <a:xfrm>
            <a:off x="840960" y="2862000"/>
            <a:ext cx="9070200" cy="1545120"/>
          </a:xfrm>
          <a:prstGeom prst="rect">
            <a:avLst/>
          </a:prstGeom>
          <a:solidFill>
            <a:srgbClr val="92D050"/>
          </a:solidFill>
          <a:ln w="9360">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pt-BR" sz="4000" b="0" strike="noStrike" spc="-1">
                <a:solidFill>
                  <a:srgbClr val="000000"/>
                </a:solidFill>
                <a:uFill>
                  <a:solidFill>
                    <a:srgbClr val="FFFFFF"/>
                  </a:solidFill>
                </a:uFill>
                <a:latin typeface="Arial"/>
                <a:ea typeface="Microsoft YaHei"/>
              </a:rPr>
              <a:t>ATENÇÃO PSICOSSOCIAL</a:t>
            </a:r>
            <a:endParaRPr lang="pt-B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 name="CustomShape 1"/>
          <p:cNvSpPr/>
          <p:nvPr/>
        </p:nvSpPr>
        <p:spPr>
          <a:xfrm>
            <a:off x="2049516" y="301680"/>
            <a:ext cx="7091603" cy="1259280"/>
          </a:xfrm>
          <a:prstGeom prst="rect">
            <a:avLst/>
          </a:prstGeom>
          <a:noFill/>
          <a:ln w="9360">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r>
              <a:rPr lang="pt-BR" sz="2800" b="1" strike="noStrike" spc="-1">
                <a:solidFill>
                  <a:srgbClr val="000000"/>
                </a:solidFill>
                <a:uFill>
                  <a:solidFill>
                    <a:srgbClr val="FFFFFF"/>
                  </a:solidFill>
                </a:uFill>
                <a:latin typeface="Arial"/>
                <a:ea typeface="Microsoft YaHei"/>
              </a:rPr>
              <a:t>PRODUÇÃO DE ATENÇÃO PSICOSSOCIAL</a:t>
            </a:r>
            <a:endParaRPr lang="pt-BR" sz="1800" b="0" strike="noStrike" spc="-1">
              <a:solidFill>
                <a:srgbClr val="000000"/>
              </a:solidFill>
              <a:uFill>
                <a:solidFill>
                  <a:srgbClr val="FFFFFF"/>
                </a:solidFill>
              </a:uFill>
              <a:latin typeface="Arial"/>
            </a:endParaRPr>
          </a:p>
          <a:p>
            <a:pPr algn="ctr">
              <a:lnSpc>
                <a:spcPct val="100000"/>
              </a:lnSpc>
            </a:pPr>
            <a:r>
              <a:rPr lang="pt-BR" sz="2400" b="1" strike="noStrike" spc="-1">
                <a:solidFill>
                  <a:srgbClr val="C00000"/>
                </a:solidFill>
                <a:uFill>
                  <a:solidFill>
                    <a:srgbClr val="FFFFFF"/>
                  </a:solidFill>
                </a:uFill>
                <a:latin typeface="Arial"/>
                <a:ea typeface="Microsoft YaHei"/>
              </a:rPr>
              <a:t>3º QUADRIMESTRE/2017</a:t>
            </a:r>
            <a:endParaRPr lang="pt-BR" sz="1800" b="0" strike="noStrike" spc="-1">
              <a:solidFill>
                <a:srgbClr val="000000"/>
              </a:solidFill>
              <a:uFill>
                <a:solidFill>
                  <a:srgbClr val="FFFFFF"/>
                </a:solidFill>
              </a:uFill>
              <a:latin typeface="Arial"/>
            </a:endParaRPr>
          </a:p>
        </p:txBody>
      </p:sp>
      <p:sp>
        <p:nvSpPr>
          <p:cNvPr id="1002" name="CustomShape 2"/>
          <p:cNvSpPr/>
          <p:nvPr/>
        </p:nvSpPr>
        <p:spPr>
          <a:xfrm>
            <a:off x="161280" y="5703840"/>
            <a:ext cx="4173480" cy="3844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400" b="0" strike="noStrike" spc="-1">
                <a:solidFill>
                  <a:srgbClr val="000000"/>
                </a:solidFill>
                <a:uFill>
                  <a:solidFill>
                    <a:srgbClr val="FFFFFF"/>
                  </a:solidFill>
                </a:uFill>
                <a:latin typeface="Myriad CnSemibold"/>
                <a:ea typeface="Microsoft YaHei"/>
              </a:rPr>
              <a:t>FONTE:  SIA/SUS E SIH/SUS, 05/02/2018.</a:t>
            </a:r>
            <a:endParaRPr lang="pt-BR" sz="1800" b="0" strike="noStrike" spc="-1">
              <a:solidFill>
                <a:srgbClr val="000000"/>
              </a:solidFill>
              <a:uFill>
                <a:solidFill>
                  <a:srgbClr val="FFFFFF"/>
                </a:solidFill>
              </a:uFill>
              <a:latin typeface="Arial"/>
            </a:endParaRPr>
          </a:p>
        </p:txBody>
      </p:sp>
      <p:graphicFrame>
        <p:nvGraphicFramePr>
          <p:cNvPr id="1003" name="Table 3"/>
          <p:cNvGraphicFramePr/>
          <p:nvPr>
            <p:extLst>
              <p:ext uri="{D42A27DB-BD31-4B8C-83A1-F6EECF244321}">
                <p14:modId xmlns="" xmlns:p14="http://schemas.microsoft.com/office/powerpoint/2010/main" val="184255703"/>
              </p:ext>
            </p:extLst>
          </p:nvPr>
        </p:nvGraphicFramePr>
        <p:xfrm>
          <a:off x="161280" y="2475360"/>
          <a:ext cx="10255320" cy="3222360"/>
        </p:xfrm>
        <a:graphic>
          <a:graphicData uri="http://schemas.openxmlformats.org/drawingml/2006/table">
            <a:tbl>
              <a:tblPr/>
              <a:tblGrid>
                <a:gridCol w="2802600"/>
                <a:gridCol w="1232640"/>
                <a:gridCol w="1187640"/>
                <a:gridCol w="1205280"/>
                <a:gridCol w="1229400"/>
                <a:gridCol w="1339920"/>
                <a:gridCol w="1257840"/>
              </a:tblGrid>
              <a:tr h="344880">
                <a:tc>
                  <a:txBody>
                    <a:bodyPr/>
                    <a:lstStyle/>
                    <a:p>
                      <a:endParaRPr lang="pt-BR" dirty="0"/>
                    </a:p>
                  </a:txBody>
                  <a:tcPr marL="4320" marR="4320" anchor="ctr">
                    <a:lnR w="12240">
                      <a:solidFill>
                        <a:srgbClr val="000000"/>
                      </a:solidFill>
                    </a:lnR>
                    <a:lnB w="12240">
                      <a:solidFill>
                        <a:srgbClr val="000000"/>
                      </a:solidFill>
                    </a:lnB>
                    <a:noFill/>
                  </a:tcPr>
                </a:tc>
                <a:tc gridSpan="2">
                  <a:txBody>
                    <a:bodyPr/>
                    <a:lstStyle/>
                    <a:p>
                      <a:pPr algn="ctr">
                        <a:lnSpc>
                          <a:spcPct val="100000"/>
                        </a:lnSpc>
                      </a:pPr>
                      <a:r>
                        <a:rPr lang="pt-BR" sz="1800" b="1" strike="noStrike" spc="-1">
                          <a:solidFill>
                            <a:srgbClr val="000000"/>
                          </a:solidFill>
                          <a:uFill>
                            <a:solidFill>
                              <a:srgbClr val="FFFFFF"/>
                            </a:solidFill>
                          </a:uFill>
                          <a:latin typeface="Arial"/>
                          <a:ea typeface="Microsoft YaHei"/>
                        </a:rPr>
                        <a:t>SIA</a:t>
                      </a:r>
                      <a:endParaRPr lang="pt-BR" sz="1800" b="0" strike="noStrike" spc="-1">
                        <a:solidFill>
                          <a:srgbClr val="000000"/>
                        </a:solidFill>
                        <a:uFill>
                          <a:solidFill>
                            <a:srgbClr val="FFFFFF"/>
                          </a:solidFill>
                        </a:uFill>
                        <a:latin typeface="Arial"/>
                      </a:endParaRPr>
                    </a:p>
                  </a:txBody>
                  <a:tcPr marL="4320" marR="4320" anchor="ctr">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hMerge="1">
                  <a:txBody>
                    <a:bodyPr/>
                    <a:lstStyle/>
                    <a:p>
                      <a:endParaRPr lang="pt-BR"/>
                    </a:p>
                  </a:txBody>
                  <a:tcPr>
                    <a:solidFill>
                      <a:srgbClr val="729FCF"/>
                    </a:solidFill>
                  </a:tcPr>
                </a:tc>
                <a:tc gridSpan="2">
                  <a:txBody>
                    <a:bodyPr/>
                    <a:lstStyle/>
                    <a:p>
                      <a:pPr algn="ctr">
                        <a:lnSpc>
                          <a:spcPct val="100000"/>
                        </a:lnSpc>
                      </a:pPr>
                      <a:r>
                        <a:rPr lang="pt-BR" sz="1800" b="1" strike="noStrike" spc="-1">
                          <a:solidFill>
                            <a:srgbClr val="000000"/>
                          </a:solidFill>
                          <a:uFill>
                            <a:solidFill>
                              <a:srgbClr val="FFFFFF"/>
                            </a:solidFill>
                          </a:uFill>
                          <a:latin typeface="Arial"/>
                          <a:ea typeface="Microsoft YaHei"/>
                        </a:rPr>
                        <a:t>SIH</a:t>
                      </a:r>
                      <a:endParaRPr lang="pt-BR" sz="1800" b="0" strike="noStrike" spc="-1">
                        <a:solidFill>
                          <a:srgbClr val="000000"/>
                        </a:solidFill>
                        <a:uFill>
                          <a:solidFill>
                            <a:srgbClr val="FFFFFF"/>
                          </a:solidFill>
                        </a:uFill>
                        <a:latin typeface="Arial"/>
                      </a:endParaRPr>
                    </a:p>
                  </a:txBody>
                  <a:tcPr marL="4320" marR="4320" anchor="ctr">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hMerge="1">
                  <a:txBody>
                    <a:bodyPr/>
                    <a:lstStyle/>
                    <a:p>
                      <a:endParaRPr lang="pt-BR"/>
                    </a:p>
                  </a:txBody>
                  <a:tcPr>
                    <a:solidFill>
                      <a:srgbClr val="729FCF"/>
                    </a:solidFill>
                  </a:tcPr>
                </a:tc>
                <a:tc gridSpan="2">
                  <a:txBody>
                    <a:bodyPr/>
                    <a:lstStyle/>
                    <a:p>
                      <a:pPr algn="ctr">
                        <a:lnSpc>
                          <a:spcPct val="100000"/>
                        </a:lnSpc>
                      </a:pPr>
                      <a:r>
                        <a:rPr lang="pt-BR" sz="1800" b="1" strike="noStrike" spc="-1">
                          <a:solidFill>
                            <a:srgbClr val="000000"/>
                          </a:solidFill>
                          <a:uFill>
                            <a:solidFill>
                              <a:srgbClr val="FFFFFF"/>
                            </a:solidFill>
                          </a:uFill>
                          <a:latin typeface="Arial"/>
                          <a:ea typeface="Microsoft YaHei"/>
                        </a:rPr>
                        <a:t>TOTAL</a:t>
                      </a:r>
                      <a:endParaRPr lang="pt-BR" sz="1800" b="0" strike="noStrike" spc="-1">
                        <a:solidFill>
                          <a:srgbClr val="000000"/>
                        </a:solidFill>
                        <a:uFill>
                          <a:solidFill>
                            <a:srgbClr val="FFFFFF"/>
                          </a:solidFill>
                        </a:uFill>
                        <a:latin typeface="Arial"/>
                      </a:endParaRPr>
                    </a:p>
                  </a:txBody>
                  <a:tcPr marL="4320" marR="4320" anchor="ctr">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hMerge="1">
                  <a:txBody>
                    <a:bodyPr/>
                    <a:lstStyle/>
                    <a:p>
                      <a:endParaRPr lang="pt-BR"/>
                    </a:p>
                  </a:txBody>
                  <a:tcPr>
                    <a:solidFill>
                      <a:srgbClr val="729FCF"/>
                    </a:solidFill>
                  </a:tcPr>
                </a:tc>
              </a:tr>
              <a:tr h="597960">
                <a:tc>
                  <a:txBody>
                    <a:bodyPr/>
                    <a:lstStyle/>
                    <a:p>
                      <a:pPr>
                        <a:lnSpc>
                          <a:spcPct val="100000"/>
                        </a:lnSpc>
                      </a:pPr>
                      <a:r>
                        <a:rPr lang="pt-BR" sz="1800" b="1" strike="noStrike" spc="-1" dirty="0">
                          <a:solidFill>
                            <a:srgbClr val="000000"/>
                          </a:solidFill>
                          <a:uFill>
                            <a:solidFill>
                              <a:srgbClr val="FFFFFF"/>
                            </a:solidFill>
                          </a:uFill>
                          <a:latin typeface="Arial"/>
                          <a:ea typeface="Microsoft YaHei"/>
                        </a:rPr>
                        <a:t>  Forma de Organização</a:t>
                      </a:r>
                      <a:endParaRPr lang="pt-BR" sz="1800" b="0" strike="noStrike" spc="-1" dirty="0">
                        <a:solidFill>
                          <a:srgbClr val="000000"/>
                        </a:solidFill>
                        <a:uFill>
                          <a:solidFill>
                            <a:srgbClr val="FFFFFF"/>
                          </a:solidFill>
                        </a:uFill>
                        <a:latin typeface="Arial"/>
                      </a:endParaRPr>
                    </a:p>
                  </a:txBody>
                  <a:tcPr marL="4320" marR="4320" anchor="ctr">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ctr">
                        <a:lnSpc>
                          <a:spcPct val="100000"/>
                        </a:lnSpc>
                      </a:pPr>
                      <a:r>
                        <a:rPr lang="pt-BR" sz="1800" b="1" strike="noStrike" spc="-1" dirty="0" err="1">
                          <a:solidFill>
                            <a:srgbClr val="000000"/>
                          </a:solidFill>
                          <a:uFill>
                            <a:solidFill>
                              <a:srgbClr val="FFFFFF"/>
                            </a:solidFill>
                          </a:uFill>
                          <a:latin typeface="Arial"/>
                          <a:ea typeface="Microsoft YaHei"/>
                        </a:rPr>
                        <a:t>Qtd</a:t>
                      </a:r>
                      <a:r>
                        <a:rPr lang="pt-BR" sz="1800" b="1" strike="noStrike" spc="-1" dirty="0">
                          <a:solidFill>
                            <a:srgbClr val="000000"/>
                          </a:solidFill>
                          <a:uFill>
                            <a:solidFill>
                              <a:srgbClr val="FFFFFF"/>
                            </a:solidFill>
                          </a:uFill>
                          <a:latin typeface="Arial"/>
                          <a:ea typeface="Microsoft YaHei"/>
                        </a:rPr>
                        <a:t>. Aprovada</a:t>
                      </a:r>
                      <a:endParaRPr lang="pt-BR" sz="1800" b="0" strike="noStrike" spc="-1" dirty="0">
                        <a:solidFill>
                          <a:srgbClr val="000000"/>
                        </a:solidFill>
                        <a:uFill>
                          <a:solidFill>
                            <a:srgbClr val="FFFFFF"/>
                          </a:solidFill>
                        </a:uFill>
                        <a:latin typeface="Arial"/>
                      </a:endParaRPr>
                    </a:p>
                  </a:txBody>
                  <a:tcPr marL="4320" marR="4320" anchor="ctr">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ctr">
                        <a:lnSpc>
                          <a:spcPct val="100000"/>
                        </a:lnSpc>
                      </a:pPr>
                      <a:r>
                        <a:rPr lang="pt-BR" sz="1800" b="1" strike="noStrike" spc="-1">
                          <a:solidFill>
                            <a:srgbClr val="000000"/>
                          </a:solidFill>
                          <a:uFill>
                            <a:solidFill>
                              <a:srgbClr val="FFFFFF"/>
                            </a:solidFill>
                          </a:uFill>
                          <a:latin typeface="Arial"/>
                          <a:ea typeface="Microsoft YaHei"/>
                        </a:rPr>
                        <a:t>Valor Aprovado</a:t>
                      </a:r>
                      <a:endParaRPr lang="pt-BR" sz="1800" b="0" strike="noStrike" spc="-1">
                        <a:solidFill>
                          <a:srgbClr val="000000"/>
                        </a:solidFill>
                        <a:uFill>
                          <a:solidFill>
                            <a:srgbClr val="FFFFFF"/>
                          </a:solidFill>
                        </a:uFill>
                        <a:latin typeface="Arial"/>
                      </a:endParaRPr>
                    </a:p>
                  </a:txBody>
                  <a:tcPr marL="4320" marR="4320" anchor="ctr">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ctr">
                        <a:lnSpc>
                          <a:spcPct val="100000"/>
                        </a:lnSpc>
                      </a:pPr>
                      <a:r>
                        <a:rPr lang="pt-BR" sz="1800" b="1" strike="noStrike" spc="-1">
                          <a:solidFill>
                            <a:srgbClr val="000000"/>
                          </a:solidFill>
                          <a:uFill>
                            <a:solidFill>
                              <a:srgbClr val="FFFFFF"/>
                            </a:solidFill>
                          </a:uFill>
                          <a:latin typeface="Arial"/>
                          <a:ea typeface="Microsoft YaHei"/>
                        </a:rPr>
                        <a:t>Qtd. Aprovada</a:t>
                      </a:r>
                      <a:endParaRPr lang="pt-BR" sz="1800" b="0" strike="noStrike" spc="-1">
                        <a:solidFill>
                          <a:srgbClr val="000000"/>
                        </a:solidFill>
                        <a:uFill>
                          <a:solidFill>
                            <a:srgbClr val="FFFFFF"/>
                          </a:solidFill>
                        </a:uFill>
                        <a:latin typeface="Arial"/>
                      </a:endParaRPr>
                    </a:p>
                  </a:txBody>
                  <a:tcPr marL="4320" marR="4320" anchor="ctr">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ctr">
                        <a:lnSpc>
                          <a:spcPct val="100000"/>
                        </a:lnSpc>
                      </a:pPr>
                      <a:r>
                        <a:rPr lang="pt-BR" sz="1800" b="1" strike="noStrike" spc="-1" dirty="0">
                          <a:solidFill>
                            <a:srgbClr val="000000"/>
                          </a:solidFill>
                          <a:uFill>
                            <a:solidFill>
                              <a:srgbClr val="FFFFFF"/>
                            </a:solidFill>
                          </a:uFill>
                          <a:latin typeface="Arial"/>
                          <a:ea typeface="Microsoft YaHei"/>
                        </a:rPr>
                        <a:t>Valor </a:t>
                      </a:r>
                      <a:endParaRPr lang="pt-BR" sz="1800" b="0" strike="noStrike" spc="-1" dirty="0">
                        <a:solidFill>
                          <a:srgbClr val="000000"/>
                        </a:solidFill>
                        <a:uFill>
                          <a:solidFill>
                            <a:srgbClr val="FFFFFF"/>
                          </a:solidFill>
                        </a:uFill>
                        <a:latin typeface="Arial"/>
                      </a:endParaRPr>
                    </a:p>
                    <a:p>
                      <a:pPr algn="ctr">
                        <a:lnSpc>
                          <a:spcPct val="100000"/>
                        </a:lnSpc>
                      </a:pPr>
                      <a:r>
                        <a:rPr lang="pt-BR" sz="1800" b="1" strike="noStrike" spc="-1" dirty="0">
                          <a:solidFill>
                            <a:srgbClr val="000000"/>
                          </a:solidFill>
                          <a:uFill>
                            <a:solidFill>
                              <a:srgbClr val="FFFFFF"/>
                            </a:solidFill>
                          </a:uFill>
                          <a:latin typeface="Arial"/>
                          <a:ea typeface="Microsoft YaHei"/>
                        </a:rPr>
                        <a:t>Aprovado</a:t>
                      </a:r>
                      <a:endParaRPr lang="pt-BR" sz="1800" b="0" strike="noStrike" spc="-1" dirty="0">
                        <a:solidFill>
                          <a:srgbClr val="000000"/>
                        </a:solidFill>
                        <a:uFill>
                          <a:solidFill>
                            <a:srgbClr val="FFFFFF"/>
                          </a:solidFill>
                        </a:uFill>
                        <a:latin typeface="Arial"/>
                      </a:endParaRPr>
                    </a:p>
                  </a:txBody>
                  <a:tcPr marL="4320" marR="4320" anchor="ctr">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ctr">
                        <a:lnSpc>
                          <a:spcPct val="100000"/>
                        </a:lnSpc>
                      </a:pPr>
                      <a:r>
                        <a:rPr lang="pt-BR" sz="1800" b="1" strike="noStrike" spc="-1" dirty="0" err="1">
                          <a:solidFill>
                            <a:srgbClr val="000000"/>
                          </a:solidFill>
                          <a:uFill>
                            <a:solidFill>
                              <a:srgbClr val="FFFFFF"/>
                            </a:solidFill>
                          </a:uFill>
                          <a:latin typeface="Arial"/>
                          <a:ea typeface="Microsoft YaHei"/>
                        </a:rPr>
                        <a:t>Qtd</a:t>
                      </a:r>
                      <a:r>
                        <a:rPr lang="pt-BR" sz="1800" b="1" strike="noStrike" spc="-1" dirty="0">
                          <a:solidFill>
                            <a:srgbClr val="000000"/>
                          </a:solidFill>
                          <a:uFill>
                            <a:solidFill>
                              <a:srgbClr val="FFFFFF"/>
                            </a:solidFill>
                          </a:uFill>
                          <a:latin typeface="Arial"/>
                          <a:ea typeface="Microsoft YaHei"/>
                        </a:rPr>
                        <a:t>. Aprovada</a:t>
                      </a:r>
                      <a:endParaRPr lang="pt-BR" sz="1800" b="0" strike="noStrike" spc="-1" dirty="0">
                        <a:solidFill>
                          <a:srgbClr val="000000"/>
                        </a:solidFill>
                        <a:uFill>
                          <a:solidFill>
                            <a:srgbClr val="FFFFFF"/>
                          </a:solidFill>
                        </a:uFill>
                        <a:latin typeface="Arial"/>
                      </a:endParaRPr>
                    </a:p>
                  </a:txBody>
                  <a:tcPr marL="4320" marR="4320" anchor="ctr">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nSpc>
                          <a:spcPct val="100000"/>
                        </a:lnSpc>
                      </a:pPr>
                      <a:r>
                        <a:rPr lang="pt-BR" sz="1800" b="1" strike="noStrike" spc="-1" dirty="0">
                          <a:solidFill>
                            <a:srgbClr val="000000"/>
                          </a:solidFill>
                          <a:uFill>
                            <a:solidFill>
                              <a:srgbClr val="FFFFFF"/>
                            </a:solidFill>
                          </a:uFill>
                          <a:latin typeface="Arial"/>
                          <a:ea typeface="Microsoft YaHei"/>
                        </a:rPr>
                        <a:t>Valor </a:t>
                      </a:r>
                      <a:endParaRPr lang="pt-BR" sz="1800" b="0" strike="noStrike" spc="-1" dirty="0">
                        <a:solidFill>
                          <a:srgbClr val="000000"/>
                        </a:solidFill>
                        <a:uFill>
                          <a:solidFill>
                            <a:srgbClr val="FFFFFF"/>
                          </a:solidFill>
                        </a:uFill>
                        <a:latin typeface="Arial"/>
                      </a:endParaRPr>
                    </a:p>
                    <a:p>
                      <a:pPr algn="ctr">
                        <a:lnSpc>
                          <a:spcPct val="100000"/>
                        </a:lnSpc>
                      </a:pPr>
                      <a:r>
                        <a:rPr lang="pt-BR" sz="1800" b="1" strike="noStrike" spc="-1" dirty="0">
                          <a:solidFill>
                            <a:srgbClr val="000000"/>
                          </a:solidFill>
                          <a:uFill>
                            <a:solidFill>
                              <a:srgbClr val="FFFFFF"/>
                            </a:solidFill>
                          </a:uFill>
                          <a:latin typeface="Arial"/>
                          <a:ea typeface="Microsoft YaHei"/>
                        </a:rPr>
                        <a:t>Aprovado</a:t>
                      </a:r>
                      <a:endParaRPr lang="pt-BR" sz="1800" b="0" strike="noStrike" spc="-1" dirty="0">
                        <a:solidFill>
                          <a:srgbClr val="000000"/>
                        </a:solidFill>
                        <a:uFill>
                          <a:solidFill>
                            <a:srgbClr val="FFFFFF"/>
                          </a:solidFill>
                        </a:uFill>
                        <a:latin typeface="Arial"/>
                      </a:endParaRPr>
                    </a:p>
                  </a:txBody>
                  <a:tcPr marL="4320" marR="4320" anchor="ctr">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r>
              <a:tr h="768960">
                <a:tc>
                  <a:txBody>
                    <a:bodyPr/>
                    <a:lstStyle/>
                    <a:p>
                      <a:pPr marL="95400">
                        <a:lnSpc>
                          <a:spcPct val="100000"/>
                        </a:lnSpc>
                      </a:pPr>
                      <a:r>
                        <a:rPr lang="pt-BR" sz="1600" b="0" strike="noStrike" spc="-1">
                          <a:solidFill>
                            <a:srgbClr val="000000"/>
                          </a:solidFill>
                          <a:uFill>
                            <a:solidFill>
                              <a:srgbClr val="FFFFFF"/>
                            </a:solidFill>
                          </a:uFill>
                          <a:latin typeface="Arial"/>
                          <a:ea typeface="Microsoft YaHei"/>
                        </a:rPr>
                        <a:t>030108 Atendimento/Acompanhamento psicossocial</a:t>
                      </a:r>
                      <a:endParaRPr lang="pt-BR" sz="1800" b="0" strike="noStrike" spc="-1">
                        <a:solidFill>
                          <a:srgbClr val="000000"/>
                        </a:solidFill>
                        <a:uFill>
                          <a:solidFill>
                            <a:srgbClr val="FFFFFF"/>
                          </a:solidFill>
                        </a:uFill>
                        <a:latin typeface="Arial"/>
                      </a:endParaRPr>
                    </a:p>
                  </a:txBody>
                  <a:tcPr marL="4320" marR="4320" anchor="ctr">
                    <a:lnL w="12240">
                      <a:solidFill>
                        <a:srgbClr val="000000"/>
                      </a:solidFill>
                    </a:lnL>
                    <a:lnR w="6480">
                      <a:solidFill>
                        <a:srgbClr val="000000"/>
                      </a:solidFill>
                    </a:lnR>
                    <a:lnT w="12240">
                      <a:solidFill>
                        <a:srgbClr val="000000"/>
                      </a:solidFill>
                    </a:lnT>
                    <a:lnB w="6480">
                      <a:solidFill>
                        <a:srgbClr val="000000"/>
                      </a:solidFill>
                    </a:lnB>
                    <a:solidFill>
                      <a:srgbClr val="FFFFFF"/>
                    </a:solidFill>
                  </a:tcPr>
                </a:tc>
                <a:tc>
                  <a:txBody>
                    <a:bodyPr/>
                    <a:lstStyle/>
                    <a:p>
                      <a:pPr algn="r">
                        <a:lnSpc>
                          <a:spcPct val="100000"/>
                        </a:lnSpc>
                      </a:pPr>
                      <a:r>
                        <a:rPr lang="pt-BR" sz="1600" b="0" strike="noStrike" spc="-1" dirty="0" smtClean="0">
                          <a:solidFill>
                            <a:srgbClr val="000000"/>
                          </a:solidFill>
                          <a:uFill>
                            <a:solidFill>
                              <a:srgbClr val="FFFFFF"/>
                            </a:solidFill>
                          </a:uFill>
                          <a:latin typeface="Arial"/>
                          <a:ea typeface="DejaVu Sans"/>
                        </a:rPr>
                        <a:t>406</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FFFFFF"/>
                    </a:solidFill>
                  </a:tcPr>
                </a:tc>
                <a:tc>
                  <a:txBody>
                    <a:bodyPr/>
                    <a:lstStyle/>
                    <a:p>
                      <a:pPr algn="r">
                        <a:lnSpc>
                          <a:spcPct val="100000"/>
                        </a:lnSpc>
                      </a:pPr>
                      <a:r>
                        <a:rPr lang="pt-BR" sz="1600" b="0" strike="noStrike" spc="-1" dirty="0" smtClean="0">
                          <a:solidFill>
                            <a:srgbClr val="000000"/>
                          </a:solidFill>
                          <a:uFill>
                            <a:solidFill>
                              <a:srgbClr val="FFFFFF"/>
                            </a:solidFill>
                          </a:uFill>
                          <a:latin typeface="Arial"/>
                          <a:ea typeface="DejaVu Sans"/>
                        </a:rPr>
                        <a:t>1.237,33</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FFFFFF"/>
                    </a:solidFill>
                  </a:tcPr>
                </a:tc>
                <a:tc>
                  <a:txBody>
                    <a:bodyPr/>
                    <a:lstStyle/>
                    <a:p>
                      <a:pPr algn="r">
                        <a:lnSpc>
                          <a:spcPct val="100000"/>
                        </a:lnSpc>
                      </a:pPr>
                      <a:r>
                        <a:rPr lang="pt-BR" sz="1600" b="0" strike="noStrike" spc="-1" dirty="0" smtClean="0">
                          <a:solidFill>
                            <a:srgbClr val="000000"/>
                          </a:solidFill>
                          <a:uFill>
                            <a:solidFill>
                              <a:srgbClr val="FFFFFF"/>
                            </a:solidFill>
                          </a:uFill>
                          <a:latin typeface="Arial"/>
                          <a:ea typeface="DejaVu Sans"/>
                        </a:rPr>
                        <a:t>0</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FFFFFF"/>
                    </a:solidFill>
                  </a:tcPr>
                </a:tc>
                <a:tc>
                  <a:txBody>
                    <a:bodyPr/>
                    <a:lstStyle/>
                    <a:p>
                      <a:pPr algn="r">
                        <a:lnSpc>
                          <a:spcPct val="100000"/>
                        </a:lnSpc>
                      </a:pPr>
                      <a:r>
                        <a:rPr lang="pt-BR" sz="1600" b="0" strike="noStrike" spc="-1" dirty="0" smtClean="0">
                          <a:solidFill>
                            <a:srgbClr val="000000"/>
                          </a:solidFill>
                          <a:uFill>
                            <a:solidFill>
                              <a:srgbClr val="FFFFFF"/>
                            </a:solidFill>
                          </a:uFill>
                          <a:latin typeface="Arial"/>
                          <a:ea typeface="DejaVu Sans"/>
                        </a:rPr>
                        <a:t>0,00</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FFFFFF"/>
                    </a:solidFill>
                  </a:tcPr>
                </a:tc>
                <a:tc>
                  <a:txBody>
                    <a:bodyPr/>
                    <a:lstStyle/>
                    <a:p>
                      <a:pPr algn="r">
                        <a:lnSpc>
                          <a:spcPct val="100000"/>
                        </a:lnSpc>
                      </a:pPr>
                      <a:r>
                        <a:rPr lang="pt-BR" sz="1600" b="0" strike="noStrike" spc="-1" dirty="0" smtClean="0">
                          <a:solidFill>
                            <a:srgbClr val="000000"/>
                          </a:solidFill>
                          <a:uFill>
                            <a:solidFill>
                              <a:srgbClr val="FFFFFF"/>
                            </a:solidFill>
                          </a:uFill>
                          <a:latin typeface="Arial"/>
                          <a:ea typeface="DejaVu Sans"/>
                        </a:rPr>
                        <a:t>406</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FFFFFF"/>
                    </a:solidFill>
                  </a:tcPr>
                </a:tc>
                <a:tc>
                  <a:txBody>
                    <a:bodyPr/>
                    <a:lstStyle/>
                    <a:p>
                      <a:pPr algn="l">
                        <a:lnSpc>
                          <a:spcPct val="100000"/>
                        </a:lnSpc>
                      </a:pPr>
                      <a:r>
                        <a:rPr lang="pt-BR" sz="1600" b="0" strike="noStrike" spc="-1" dirty="0" smtClean="0">
                          <a:solidFill>
                            <a:srgbClr val="000000"/>
                          </a:solidFill>
                          <a:uFill>
                            <a:solidFill>
                              <a:srgbClr val="FFFFFF"/>
                            </a:solidFill>
                          </a:uFill>
                          <a:latin typeface="Arial"/>
                          <a:ea typeface="DejaVu Sans"/>
                        </a:rPr>
                        <a:t>1.237,33</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12240">
                      <a:solidFill>
                        <a:srgbClr val="000000"/>
                      </a:solidFill>
                    </a:lnT>
                    <a:lnB w="6480">
                      <a:solidFill>
                        <a:srgbClr val="000000"/>
                      </a:solidFill>
                    </a:lnB>
                    <a:solidFill>
                      <a:srgbClr val="FFFFFF"/>
                    </a:solidFill>
                  </a:tcPr>
                </a:tc>
              </a:tr>
              <a:tr h="768960">
                <a:tc>
                  <a:txBody>
                    <a:bodyPr/>
                    <a:lstStyle/>
                    <a:p>
                      <a:pPr marL="95400">
                        <a:lnSpc>
                          <a:spcPct val="100000"/>
                        </a:lnSpc>
                      </a:pPr>
                      <a:r>
                        <a:rPr lang="pt-BR" sz="1600" b="0" strike="noStrike" spc="-1">
                          <a:solidFill>
                            <a:srgbClr val="000000"/>
                          </a:solidFill>
                          <a:uFill>
                            <a:solidFill>
                              <a:srgbClr val="FFFFFF"/>
                            </a:solidFill>
                          </a:uFill>
                          <a:latin typeface="Arial"/>
                          <a:ea typeface="Microsoft YaHei"/>
                        </a:rPr>
                        <a:t>030317 Tratamento dos transtornos mentais e comportamentais</a:t>
                      </a:r>
                      <a:endParaRPr lang="pt-BR" sz="1800" b="0" strike="noStrike" spc="-1">
                        <a:solidFill>
                          <a:srgbClr val="000000"/>
                        </a:solidFill>
                        <a:uFill>
                          <a:solidFill>
                            <a:srgbClr val="FFFFFF"/>
                          </a:solidFill>
                        </a:uFill>
                        <a:latin typeface="Arial"/>
                      </a:endParaRPr>
                    </a:p>
                  </a:txBody>
                  <a:tcPr marL="4320" marR="4320" anchor="ctr">
                    <a:lnL w="12240">
                      <a:solidFill>
                        <a:srgbClr val="000000"/>
                      </a:solidFill>
                    </a:lnL>
                    <a:lnR w="6480">
                      <a:solidFill>
                        <a:srgbClr val="000000"/>
                      </a:solidFill>
                    </a:lnR>
                    <a:lnT w="6480">
                      <a:solidFill>
                        <a:srgbClr val="000000"/>
                      </a:solidFill>
                    </a:lnT>
                    <a:lnB w="12240">
                      <a:solidFill>
                        <a:srgbClr val="000000"/>
                      </a:solidFill>
                    </a:lnB>
                    <a:solidFill>
                      <a:srgbClr val="FFFFFF"/>
                    </a:solidFill>
                  </a:tcPr>
                </a:tc>
                <a:tc>
                  <a:txBody>
                    <a:bodyPr/>
                    <a:lstStyle/>
                    <a:p>
                      <a:pPr algn="r">
                        <a:lnSpc>
                          <a:spcPct val="100000"/>
                        </a:lnSpc>
                      </a:pPr>
                      <a:endParaRPr lang="pt-BR" sz="1800" b="0" strike="noStrike" spc="-1" dirty="0">
                        <a:solidFill>
                          <a:srgbClr val="000000"/>
                        </a:solidFill>
                        <a:uFill>
                          <a:solidFill>
                            <a:srgbClr val="FFFFFF"/>
                          </a:solidFill>
                        </a:uFill>
                        <a:latin typeface="Arial"/>
                      </a:endParaRPr>
                    </a:p>
                    <a:p>
                      <a:pPr algn="r">
                        <a:lnSpc>
                          <a:spcPct val="100000"/>
                        </a:lnSpc>
                      </a:pPr>
                      <a:r>
                        <a:rPr lang="pt-BR" sz="1600" b="0" strike="noStrike" spc="-1" dirty="0">
                          <a:solidFill>
                            <a:srgbClr val="000000"/>
                          </a:solidFill>
                          <a:uFill>
                            <a:solidFill>
                              <a:srgbClr val="FFFFFF"/>
                            </a:solidFill>
                          </a:uFill>
                          <a:latin typeface="Arial"/>
                          <a:ea typeface="DejaVu Sans"/>
                        </a:rPr>
                        <a:t>0</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solidFill>
                      <a:srgbClr val="FFFFFF"/>
                    </a:solidFill>
                  </a:tcPr>
                </a:tc>
                <a:tc>
                  <a:txBody>
                    <a:bodyPr/>
                    <a:lstStyle/>
                    <a:p>
                      <a:pPr algn="r">
                        <a:lnSpc>
                          <a:spcPct val="100000"/>
                        </a:lnSpc>
                      </a:pPr>
                      <a:endParaRPr lang="pt-BR" sz="1800" b="0" strike="noStrike" spc="-1" dirty="0">
                        <a:solidFill>
                          <a:srgbClr val="000000"/>
                        </a:solidFill>
                        <a:uFill>
                          <a:solidFill>
                            <a:srgbClr val="FFFFFF"/>
                          </a:solidFill>
                        </a:uFill>
                        <a:latin typeface="Arial"/>
                      </a:endParaRPr>
                    </a:p>
                    <a:p>
                      <a:pPr algn="r">
                        <a:lnSpc>
                          <a:spcPct val="100000"/>
                        </a:lnSpc>
                      </a:pPr>
                      <a:r>
                        <a:rPr lang="pt-BR" sz="1600" b="0" strike="noStrike" spc="-1" dirty="0">
                          <a:solidFill>
                            <a:srgbClr val="000000"/>
                          </a:solidFill>
                          <a:uFill>
                            <a:solidFill>
                              <a:srgbClr val="FFFFFF"/>
                            </a:solidFill>
                          </a:uFill>
                          <a:latin typeface="Arial"/>
                          <a:ea typeface="DejaVu Sans"/>
                        </a:rPr>
                        <a:t>0,00</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solidFill>
                      <a:srgbClr val="FFFFFF"/>
                    </a:solidFill>
                  </a:tcPr>
                </a:tc>
                <a:tc>
                  <a:txBody>
                    <a:bodyPr/>
                    <a:lstStyle/>
                    <a:p>
                      <a:pPr algn="r">
                        <a:lnSpc>
                          <a:spcPct val="100000"/>
                        </a:lnSpc>
                      </a:pPr>
                      <a:r>
                        <a:rPr lang="pt-BR" sz="1600" b="0" strike="noStrike" spc="-1" dirty="0" smtClean="0">
                          <a:solidFill>
                            <a:srgbClr val="000000"/>
                          </a:solidFill>
                          <a:uFill>
                            <a:solidFill>
                              <a:srgbClr val="FFFFFF"/>
                            </a:solidFill>
                          </a:uFill>
                          <a:latin typeface="Arial"/>
                          <a:ea typeface="DejaVu Sans"/>
                        </a:rPr>
                        <a:t>2.871</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solidFill>
                      <a:srgbClr val="FFFFFF"/>
                    </a:solidFill>
                  </a:tcPr>
                </a:tc>
                <a:tc>
                  <a:txBody>
                    <a:bodyPr/>
                    <a:lstStyle/>
                    <a:p>
                      <a:pPr algn="r">
                        <a:lnSpc>
                          <a:spcPct val="100000"/>
                        </a:lnSpc>
                      </a:pPr>
                      <a:r>
                        <a:rPr lang="pt-BR" sz="1600" b="0" strike="noStrike" spc="-1" dirty="0" smtClean="0">
                          <a:solidFill>
                            <a:srgbClr val="000000"/>
                          </a:solidFill>
                          <a:uFill>
                            <a:solidFill>
                              <a:srgbClr val="FFFFFF"/>
                            </a:solidFill>
                          </a:uFill>
                          <a:latin typeface="Arial"/>
                          <a:ea typeface="DejaVu Sans"/>
                        </a:rPr>
                        <a:t>2.856.624,31</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solidFill>
                      <a:srgbClr val="FFFFFF"/>
                    </a:solidFill>
                  </a:tcPr>
                </a:tc>
                <a:tc>
                  <a:txBody>
                    <a:bodyPr/>
                    <a:lstStyle/>
                    <a:p>
                      <a:pPr algn="r">
                        <a:lnSpc>
                          <a:spcPct val="100000"/>
                        </a:lnSpc>
                      </a:pPr>
                      <a:r>
                        <a:rPr lang="pt-BR" sz="1600" b="0" strike="noStrike" spc="-1" dirty="0" smtClean="0">
                          <a:solidFill>
                            <a:srgbClr val="000000"/>
                          </a:solidFill>
                          <a:uFill>
                            <a:solidFill>
                              <a:srgbClr val="FFFFFF"/>
                            </a:solidFill>
                          </a:uFill>
                          <a:latin typeface="Arial"/>
                          <a:ea typeface="DejaVu Sans"/>
                        </a:rPr>
                        <a:t>2.871</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solidFill>
                      <a:srgbClr val="FFFFFF"/>
                    </a:solidFill>
                  </a:tcPr>
                </a:tc>
                <a:tc>
                  <a:txBody>
                    <a:bodyPr/>
                    <a:lstStyle/>
                    <a:p>
                      <a:pPr algn="r">
                        <a:lnSpc>
                          <a:spcPct val="100000"/>
                        </a:lnSpc>
                      </a:pPr>
                      <a:r>
                        <a:rPr lang="pt-BR" sz="1600" b="0" strike="noStrike" spc="-1" dirty="0" smtClean="0">
                          <a:solidFill>
                            <a:srgbClr val="000000"/>
                          </a:solidFill>
                          <a:uFill>
                            <a:solidFill>
                              <a:srgbClr val="FFFFFF"/>
                            </a:solidFill>
                          </a:uFill>
                          <a:latin typeface="Arial"/>
                          <a:ea typeface="DejaVu Sans"/>
                        </a:rPr>
                        <a:t>2.856.624,31</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6480">
                      <a:solidFill>
                        <a:srgbClr val="000000"/>
                      </a:solidFill>
                    </a:lnT>
                    <a:lnB w="12240">
                      <a:solidFill>
                        <a:srgbClr val="000000"/>
                      </a:solidFill>
                    </a:lnB>
                    <a:solidFill>
                      <a:srgbClr val="FFFFFF"/>
                    </a:solidFill>
                  </a:tcPr>
                </a:tc>
              </a:tr>
              <a:tr h="570600">
                <a:tc>
                  <a:txBody>
                    <a:bodyPr/>
                    <a:lstStyle/>
                    <a:p>
                      <a:pPr>
                        <a:lnSpc>
                          <a:spcPct val="100000"/>
                        </a:lnSpc>
                      </a:pPr>
                      <a:r>
                        <a:rPr lang="pt-BR" sz="1800" b="1" strike="noStrike" spc="-1" dirty="0">
                          <a:solidFill>
                            <a:srgbClr val="000000"/>
                          </a:solidFill>
                          <a:uFill>
                            <a:solidFill>
                              <a:srgbClr val="FFFFFF"/>
                            </a:solidFill>
                          </a:uFill>
                          <a:latin typeface="Arial"/>
                          <a:ea typeface="Microsoft YaHei"/>
                        </a:rPr>
                        <a:t>  Total</a:t>
                      </a:r>
                      <a:endParaRPr lang="pt-BR" sz="1800" b="0" strike="noStrike" spc="-1" dirty="0">
                        <a:solidFill>
                          <a:srgbClr val="000000"/>
                        </a:solidFill>
                        <a:uFill>
                          <a:solidFill>
                            <a:srgbClr val="FFFFFF"/>
                          </a:solidFill>
                        </a:uFill>
                        <a:latin typeface="Arial"/>
                      </a:endParaRPr>
                    </a:p>
                  </a:txBody>
                  <a:tcPr marL="4320" marR="4320" anchor="ctr">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r">
                        <a:lnSpc>
                          <a:spcPct val="100000"/>
                        </a:lnSpc>
                      </a:pPr>
                      <a:r>
                        <a:rPr lang="pt-BR" sz="1600" b="1" strike="noStrike" spc="-1" dirty="0" smtClean="0">
                          <a:solidFill>
                            <a:srgbClr val="000000"/>
                          </a:solidFill>
                          <a:uFill>
                            <a:solidFill>
                              <a:srgbClr val="FFFFFF"/>
                            </a:solidFill>
                          </a:uFill>
                          <a:latin typeface="Arial"/>
                          <a:ea typeface="DejaVu Sans"/>
                        </a:rPr>
                        <a:t>406</a:t>
                      </a:r>
                      <a:endParaRPr lang="pt-BR" sz="1800" b="0" strike="noStrike" spc="-1" dirty="0">
                        <a:solidFill>
                          <a:srgbClr val="000000"/>
                        </a:solidFill>
                        <a:uFill>
                          <a:solidFill>
                            <a:srgbClr val="FFFFFF"/>
                          </a:solidFill>
                        </a:uFill>
                        <a:latin typeface="Arial"/>
                      </a:endParaRPr>
                    </a:p>
                  </a:txBody>
                  <a:tcPr marL="9360" marR="9360" anchor="ctr">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r">
                        <a:lnSpc>
                          <a:spcPct val="100000"/>
                        </a:lnSpc>
                      </a:pPr>
                      <a:r>
                        <a:rPr lang="pt-BR" sz="1600" b="1" strike="noStrike" spc="-1" dirty="0" smtClean="0">
                          <a:solidFill>
                            <a:srgbClr val="000000"/>
                          </a:solidFill>
                          <a:uFill>
                            <a:solidFill>
                              <a:srgbClr val="FFFFFF"/>
                            </a:solidFill>
                          </a:uFill>
                          <a:latin typeface="Arial"/>
                          <a:ea typeface="DejaVu Sans"/>
                        </a:rPr>
                        <a:t>1.237,33</a:t>
                      </a:r>
                      <a:endParaRPr lang="pt-BR" sz="1800" b="0" strike="noStrike" spc="-1" dirty="0">
                        <a:solidFill>
                          <a:srgbClr val="000000"/>
                        </a:solidFill>
                        <a:uFill>
                          <a:solidFill>
                            <a:srgbClr val="FFFFFF"/>
                          </a:solidFill>
                        </a:uFill>
                        <a:latin typeface="Arial"/>
                      </a:endParaRPr>
                    </a:p>
                  </a:txBody>
                  <a:tcPr marL="9360" marR="9360" anchor="ctr">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r">
                        <a:lnSpc>
                          <a:spcPct val="100000"/>
                        </a:lnSpc>
                      </a:pPr>
                      <a:r>
                        <a:rPr lang="pt-BR" sz="1600" b="1" strike="noStrike" spc="-1" dirty="0" smtClean="0">
                          <a:solidFill>
                            <a:srgbClr val="000000"/>
                          </a:solidFill>
                          <a:uFill>
                            <a:solidFill>
                              <a:srgbClr val="FFFFFF"/>
                            </a:solidFill>
                          </a:uFill>
                          <a:latin typeface="Arial"/>
                          <a:ea typeface="DejaVu Sans"/>
                        </a:rPr>
                        <a:t>2.871</a:t>
                      </a:r>
                      <a:endParaRPr lang="pt-BR" sz="1800" b="0" strike="noStrike" spc="-1" dirty="0">
                        <a:solidFill>
                          <a:srgbClr val="000000"/>
                        </a:solidFill>
                        <a:uFill>
                          <a:solidFill>
                            <a:srgbClr val="FFFFFF"/>
                          </a:solidFill>
                        </a:uFill>
                        <a:latin typeface="Arial"/>
                      </a:endParaRPr>
                    </a:p>
                  </a:txBody>
                  <a:tcPr marL="9360" marR="9360" anchor="ctr">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r">
                        <a:lnSpc>
                          <a:spcPct val="100000"/>
                        </a:lnSpc>
                      </a:pPr>
                      <a:r>
                        <a:rPr lang="pt-BR" sz="1600" b="1" strike="noStrike" spc="-1" dirty="0" smtClean="0">
                          <a:solidFill>
                            <a:srgbClr val="000000"/>
                          </a:solidFill>
                          <a:uFill>
                            <a:solidFill>
                              <a:srgbClr val="FFFFFF"/>
                            </a:solidFill>
                          </a:uFill>
                          <a:latin typeface="Arial"/>
                          <a:ea typeface="DejaVu Sans"/>
                        </a:rPr>
                        <a:t>2.856.624,31</a:t>
                      </a:r>
                      <a:endParaRPr lang="pt-BR" sz="1800" b="0" strike="noStrike" spc="-1" dirty="0">
                        <a:solidFill>
                          <a:srgbClr val="000000"/>
                        </a:solidFill>
                        <a:uFill>
                          <a:solidFill>
                            <a:srgbClr val="FFFFFF"/>
                          </a:solidFill>
                        </a:uFill>
                        <a:latin typeface="Arial"/>
                      </a:endParaRPr>
                    </a:p>
                  </a:txBody>
                  <a:tcPr marL="9360" marR="9360" anchor="ctr">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r">
                        <a:lnSpc>
                          <a:spcPct val="100000"/>
                        </a:lnSpc>
                      </a:pPr>
                      <a:r>
                        <a:rPr lang="pt-BR" sz="1600" b="1" strike="noStrike" spc="-1" dirty="0" smtClean="0">
                          <a:solidFill>
                            <a:srgbClr val="000000"/>
                          </a:solidFill>
                          <a:uFill>
                            <a:solidFill>
                              <a:srgbClr val="FFFFFF"/>
                            </a:solidFill>
                          </a:uFill>
                          <a:latin typeface="Arial"/>
                          <a:ea typeface="DejaVu Sans"/>
                        </a:rPr>
                        <a:t>3.277</a:t>
                      </a:r>
                      <a:endParaRPr lang="pt-BR" sz="1800" b="0" strike="noStrike" spc="-1" dirty="0">
                        <a:solidFill>
                          <a:srgbClr val="000000"/>
                        </a:solidFill>
                        <a:uFill>
                          <a:solidFill>
                            <a:srgbClr val="FFFFFF"/>
                          </a:solidFill>
                        </a:uFill>
                        <a:latin typeface="Arial"/>
                      </a:endParaRPr>
                    </a:p>
                  </a:txBody>
                  <a:tcPr marL="9360" marR="9360" anchor="ctr">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r">
                        <a:lnSpc>
                          <a:spcPct val="100000"/>
                        </a:lnSpc>
                      </a:pPr>
                      <a:r>
                        <a:rPr lang="pt-BR" sz="1600" b="1" strike="noStrike" spc="-1" dirty="0" smtClean="0">
                          <a:solidFill>
                            <a:srgbClr val="000000"/>
                          </a:solidFill>
                          <a:uFill>
                            <a:solidFill>
                              <a:srgbClr val="FFFFFF"/>
                            </a:solidFill>
                          </a:uFill>
                          <a:latin typeface="Arial"/>
                          <a:ea typeface="DejaVu Sans"/>
                        </a:rPr>
                        <a:t>2.857.861,64</a:t>
                      </a:r>
                      <a:endParaRPr lang="pt-BR" sz="1800" b="0" strike="noStrike" spc="-1" dirty="0">
                        <a:solidFill>
                          <a:srgbClr val="000000"/>
                        </a:solidFill>
                        <a:uFill>
                          <a:solidFill>
                            <a:srgbClr val="FFFFFF"/>
                          </a:solidFill>
                        </a:uFill>
                        <a:latin typeface="Arial"/>
                      </a:endParaRPr>
                    </a:p>
                  </a:txBody>
                  <a:tcPr marL="9360" marR="9360" anchor="ctr">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r>
            </a:tbl>
          </a:graphicData>
        </a:graphic>
      </p:graphicFrame>
      <p:sp>
        <p:nvSpPr>
          <p:cNvPr id="1004" name="CustomShape 4"/>
          <p:cNvSpPr/>
          <p:nvPr/>
        </p:nvSpPr>
        <p:spPr>
          <a:xfrm>
            <a:off x="702360" y="6280200"/>
            <a:ext cx="9641160" cy="408240"/>
          </a:xfrm>
          <a:prstGeom prst="rect">
            <a:avLst/>
          </a:prstGeom>
          <a:noFill/>
          <a:ln w="936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 name="CustomShape 1"/>
          <p:cNvSpPr/>
          <p:nvPr/>
        </p:nvSpPr>
        <p:spPr>
          <a:xfrm>
            <a:off x="2033752" y="196920"/>
            <a:ext cx="7107368" cy="1468800"/>
          </a:xfrm>
          <a:prstGeom prst="rect">
            <a:avLst/>
          </a:prstGeom>
          <a:noFill/>
          <a:ln w="9360">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pt-BR" sz="2400" b="1" strike="noStrike" spc="-1" dirty="0" smtClean="0">
                <a:solidFill>
                  <a:srgbClr val="000000"/>
                </a:solidFill>
                <a:uFill>
                  <a:solidFill>
                    <a:srgbClr val="FFFFFF"/>
                  </a:solidFill>
                </a:uFill>
                <a:latin typeface="Arial"/>
                <a:ea typeface="Microsoft YaHei"/>
              </a:rPr>
              <a:t>PRODUÇÃO </a:t>
            </a:r>
            <a:r>
              <a:rPr lang="pt-BR" sz="2400" b="1" strike="noStrike" spc="-1" dirty="0">
                <a:solidFill>
                  <a:srgbClr val="000000"/>
                </a:solidFill>
                <a:uFill>
                  <a:solidFill>
                    <a:srgbClr val="FFFFFF"/>
                  </a:solidFill>
                </a:uFill>
                <a:latin typeface="Arial"/>
                <a:ea typeface="Microsoft YaHei"/>
              </a:rPr>
              <a:t>DE ATENÇÃO PSICOSSOCIAL</a:t>
            </a:r>
            <a:endParaRPr lang="pt-BR" sz="1800" b="0" strike="noStrike" spc="-1" dirty="0">
              <a:solidFill>
                <a:srgbClr val="000000"/>
              </a:solidFill>
              <a:uFill>
                <a:solidFill>
                  <a:srgbClr val="FFFFFF"/>
                </a:solidFill>
              </a:uFill>
              <a:latin typeface="Arial"/>
            </a:endParaRPr>
          </a:p>
          <a:p>
            <a:pPr algn="ctr">
              <a:lnSpc>
                <a:spcPct val="100000"/>
              </a:lnSpc>
            </a:pPr>
            <a:r>
              <a:rPr lang="pt-BR" sz="2400" b="1" strike="noStrike" spc="-1" dirty="0">
                <a:solidFill>
                  <a:srgbClr val="000000"/>
                </a:solidFill>
                <a:uFill>
                  <a:solidFill>
                    <a:srgbClr val="FFFFFF"/>
                  </a:solidFill>
                </a:uFill>
                <a:latin typeface="Arial"/>
                <a:ea typeface="Microsoft YaHei"/>
              </a:rPr>
              <a:t>COMPARAÇÃO ENTRE GESTÃO MUNICIPAL E </a:t>
            </a:r>
            <a:endParaRPr lang="pt-BR" sz="1800" b="0" strike="noStrike" spc="-1" dirty="0">
              <a:solidFill>
                <a:srgbClr val="000000"/>
              </a:solidFill>
              <a:uFill>
                <a:solidFill>
                  <a:srgbClr val="FFFFFF"/>
                </a:solidFill>
              </a:uFill>
              <a:latin typeface="Arial"/>
            </a:endParaRPr>
          </a:p>
          <a:p>
            <a:pPr algn="ctr">
              <a:lnSpc>
                <a:spcPct val="100000"/>
              </a:lnSpc>
            </a:pPr>
            <a:r>
              <a:rPr lang="pt-BR" sz="2400" b="1" strike="noStrike" spc="-1" dirty="0">
                <a:solidFill>
                  <a:srgbClr val="000000"/>
                </a:solidFill>
                <a:uFill>
                  <a:solidFill>
                    <a:srgbClr val="FFFFFF"/>
                  </a:solidFill>
                </a:uFill>
                <a:latin typeface="Arial"/>
                <a:ea typeface="Microsoft YaHei"/>
              </a:rPr>
              <a:t>GESTÃO ESTADUAL, 2016 e 2017</a:t>
            </a:r>
            <a:endParaRPr lang="pt-BR" sz="1800" b="0" strike="noStrike" spc="-1" dirty="0">
              <a:solidFill>
                <a:srgbClr val="000000"/>
              </a:solidFill>
              <a:uFill>
                <a:solidFill>
                  <a:srgbClr val="FFFFFF"/>
                </a:solidFill>
              </a:uFill>
              <a:latin typeface="Arial"/>
            </a:endParaRPr>
          </a:p>
        </p:txBody>
      </p:sp>
      <p:sp>
        <p:nvSpPr>
          <p:cNvPr id="1006" name="CustomShape 2"/>
          <p:cNvSpPr/>
          <p:nvPr/>
        </p:nvSpPr>
        <p:spPr>
          <a:xfrm>
            <a:off x="916920" y="6381360"/>
            <a:ext cx="2749680" cy="5162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200" b="0" strike="noStrike" spc="-1">
                <a:solidFill>
                  <a:srgbClr val="000000"/>
                </a:solidFill>
                <a:uFill>
                  <a:solidFill>
                    <a:srgbClr val="FFFFFF"/>
                  </a:solidFill>
                </a:uFill>
                <a:latin typeface="Myriad CnSemibold"/>
                <a:ea typeface="Microsoft YaHei"/>
              </a:rPr>
              <a:t>FONTE:  SIA/SUS E SIH/SUS.</a:t>
            </a:r>
            <a:endParaRPr lang="pt-BR" sz="1800" b="0" strike="noStrike" spc="-1">
              <a:solidFill>
                <a:srgbClr val="000000"/>
              </a:solidFill>
              <a:uFill>
                <a:solidFill>
                  <a:srgbClr val="FFFFFF"/>
                </a:solidFill>
              </a:uFill>
              <a:latin typeface="Arial"/>
            </a:endParaRPr>
          </a:p>
        </p:txBody>
      </p:sp>
      <p:sp>
        <p:nvSpPr>
          <p:cNvPr id="1009" name="CustomShape 5"/>
          <p:cNvSpPr/>
          <p:nvPr/>
        </p:nvSpPr>
        <p:spPr>
          <a:xfrm>
            <a:off x="702360" y="6280200"/>
            <a:ext cx="9641160" cy="408240"/>
          </a:xfrm>
          <a:prstGeom prst="rect">
            <a:avLst/>
          </a:prstGeom>
          <a:noFill/>
          <a:ln w="9360">
            <a:noFill/>
          </a:ln>
        </p:spPr>
        <p:style>
          <a:lnRef idx="0">
            <a:scrgbClr r="0" g="0" b="0"/>
          </a:lnRef>
          <a:fillRef idx="0">
            <a:scrgbClr r="0" g="0" b="0"/>
          </a:fillRef>
          <a:effectRef idx="0">
            <a:scrgbClr r="0" g="0" b="0"/>
          </a:effectRef>
          <a:fontRef idx="minor"/>
        </p:style>
      </p:sp>
      <p:grpSp>
        <p:nvGrpSpPr>
          <p:cNvPr id="2" name="Grupo 9"/>
          <p:cNvGrpSpPr/>
          <p:nvPr/>
        </p:nvGrpSpPr>
        <p:grpSpPr>
          <a:xfrm>
            <a:off x="901080" y="2042770"/>
            <a:ext cx="8557200" cy="1803860"/>
            <a:chOff x="901080" y="2042770"/>
            <a:chExt cx="8557200" cy="1803860"/>
          </a:xfrm>
        </p:grpSpPr>
        <p:graphicFrame>
          <p:nvGraphicFramePr>
            <p:cNvPr id="1007" name="Table 3"/>
            <p:cNvGraphicFramePr/>
            <p:nvPr/>
          </p:nvGraphicFramePr>
          <p:xfrm>
            <a:off x="3243600" y="2046630"/>
            <a:ext cx="6214680" cy="1800000"/>
          </p:xfrm>
          <a:graphic>
            <a:graphicData uri="http://schemas.openxmlformats.org/drawingml/2006/table">
              <a:tbl>
                <a:tblPr/>
                <a:tblGrid>
                  <a:gridCol w="1035720"/>
                  <a:gridCol w="1035720"/>
                  <a:gridCol w="1035720"/>
                  <a:gridCol w="1035720"/>
                  <a:gridCol w="1035720"/>
                  <a:gridCol w="1036080"/>
                </a:tblGrid>
                <a:tr h="360000">
                  <a:tc gridSpan="2">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1º/2016</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BFBFBF"/>
                      </a:solidFill>
                    </a:tcPr>
                  </a:tc>
                  <a:tc hMerge="1">
                    <a:txBody>
                      <a:bodyPr/>
                      <a:lstStyle/>
                      <a:p>
                        <a:endParaRPr lang="pt-BR"/>
                      </a:p>
                    </a:txBody>
                    <a:tcPr>
                      <a:solidFill>
                        <a:srgbClr val="729FCF"/>
                      </a:solidFill>
                    </a:tcPr>
                  </a:tc>
                  <a:tc gridSpan="2">
                    <a:txBody>
                      <a:bodyPr/>
                      <a:lstStyle/>
                      <a:p>
                        <a:pPr algn="ctr">
                          <a:lnSpc>
                            <a:spcPct val="100000"/>
                          </a:lnSpc>
                        </a:pPr>
                        <a:r>
                          <a:rPr lang="pt-BR" sz="1400" b="1" strike="noStrike" spc="-1">
                            <a:solidFill>
                              <a:srgbClr val="000000"/>
                            </a:solidFill>
                            <a:uFill>
                              <a:solidFill>
                                <a:srgbClr val="FFFFFF"/>
                              </a:solidFill>
                            </a:uFill>
                            <a:latin typeface="Arial"/>
                            <a:ea typeface="Microsoft YaHei"/>
                          </a:rPr>
                          <a:t>2º/2016</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BFBFBF"/>
                      </a:solidFill>
                    </a:tcPr>
                  </a:tc>
                  <a:tc hMerge="1">
                    <a:txBody>
                      <a:bodyPr/>
                      <a:lstStyle/>
                      <a:p>
                        <a:endParaRPr lang="pt-BR"/>
                      </a:p>
                    </a:txBody>
                    <a:tcPr>
                      <a:solidFill>
                        <a:srgbClr val="729FCF"/>
                      </a:solidFill>
                    </a:tcPr>
                  </a:tc>
                  <a:tc gridSpan="2">
                    <a:txBody>
                      <a:bodyPr/>
                      <a:lstStyle/>
                      <a:p>
                        <a:pPr algn="ctr">
                          <a:lnSpc>
                            <a:spcPct val="100000"/>
                          </a:lnSpc>
                        </a:pPr>
                        <a:r>
                          <a:rPr lang="pt-BR" sz="1400" b="1" strike="noStrike" spc="-1">
                            <a:solidFill>
                              <a:srgbClr val="000000"/>
                            </a:solidFill>
                            <a:uFill>
                              <a:solidFill>
                                <a:srgbClr val="FFFFFF"/>
                              </a:solidFill>
                            </a:uFill>
                            <a:latin typeface="Arial"/>
                            <a:ea typeface="Microsoft YaHei"/>
                          </a:rPr>
                          <a:t>3º/2016</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BFBFBF"/>
                      </a:solidFill>
                    </a:tcPr>
                  </a:tc>
                  <a:tc hMerge="1">
                    <a:txBody>
                      <a:bodyPr/>
                      <a:lstStyle/>
                      <a:p>
                        <a:endParaRPr lang="pt-BR"/>
                      </a:p>
                    </a:txBody>
                    <a:tcPr>
                      <a:solidFill>
                        <a:srgbClr val="729FCF"/>
                      </a:solidFill>
                    </a:tcPr>
                  </a:tc>
                </a:tr>
                <a:tr h="360000">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Produção</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Percentual</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Produção</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Percentual</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Produção</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Percentual</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12240">
                        <a:solidFill>
                          <a:srgbClr val="000000"/>
                        </a:solidFill>
                      </a:lnT>
                      <a:lnB w="6480">
                        <a:solidFill>
                          <a:srgbClr val="000000"/>
                        </a:solidFill>
                      </a:lnB>
                      <a:solidFill>
                        <a:srgbClr val="D9D9D9"/>
                      </a:solidFill>
                    </a:tcPr>
                  </a:tc>
                </a:tr>
                <a:tr h="360000">
                  <a:tc>
                    <a:txBody>
                      <a:bodyPr/>
                      <a:lstStyle/>
                      <a:p>
                        <a:pPr algn="r">
                          <a:lnSpc>
                            <a:spcPct val="100000"/>
                          </a:lnSpc>
                        </a:pPr>
                        <a:r>
                          <a:rPr lang="pt-BR" sz="1400" b="0" strike="noStrike" spc="-1">
                            <a:solidFill>
                              <a:srgbClr val="FF0000"/>
                            </a:solidFill>
                            <a:uFill>
                              <a:solidFill>
                                <a:srgbClr val="FFFFFF"/>
                              </a:solidFill>
                            </a:uFill>
                            <a:latin typeface="Arial"/>
                            <a:ea typeface="Microsoft YaHei"/>
                          </a:rPr>
                          <a:t>3.884</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FF0000"/>
                            </a:solidFill>
                            <a:uFill>
                              <a:solidFill>
                                <a:srgbClr val="FFFFFF"/>
                              </a:solidFill>
                            </a:uFill>
                            <a:latin typeface="Arial"/>
                            <a:ea typeface="Microsoft YaHei"/>
                          </a:rPr>
                          <a:t>1,73%</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FF0000"/>
                            </a:solidFill>
                            <a:uFill>
                              <a:solidFill>
                                <a:srgbClr val="FFFFFF"/>
                              </a:solidFill>
                            </a:uFill>
                            <a:latin typeface="Arial"/>
                            <a:ea typeface="Microsoft YaHei"/>
                          </a:rPr>
                          <a:t>3.844</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FF0000"/>
                            </a:solidFill>
                            <a:uFill>
                              <a:solidFill>
                                <a:srgbClr val="FFFFFF"/>
                              </a:solidFill>
                            </a:uFill>
                            <a:latin typeface="Arial"/>
                            <a:ea typeface="Microsoft YaHei"/>
                          </a:rPr>
                          <a:t>1,77%</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FF0000"/>
                            </a:solidFill>
                            <a:uFill>
                              <a:solidFill>
                                <a:srgbClr val="FFFFFF"/>
                              </a:solidFill>
                            </a:uFill>
                            <a:latin typeface="Arial"/>
                            <a:ea typeface="Microsoft YaHei"/>
                          </a:rPr>
                          <a:t>4.030</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FF0000"/>
                            </a:solidFill>
                            <a:uFill>
                              <a:solidFill>
                                <a:srgbClr val="FFFFFF"/>
                              </a:solidFill>
                            </a:uFill>
                            <a:latin typeface="Arial"/>
                            <a:ea typeface="Microsoft YaHei"/>
                          </a:rPr>
                          <a:t>1,75%</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6480">
                        <a:solidFill>
                          <a:srgbClr val="000000"/>
                        </a:solidFill>
                      </a:lnT>
                      <a:lnB w="6480">
                        <a:solidFill>
                          <a:srgbClr val="000000"/>
                        </a:solidFill>
                      </a:lnB>
                      <a:noFill/>
                    </a:tcPr>
                  </a:tc>
                </a:tr>
                <a:tr h="360000">
                  <a:tc>
                    <a:txBody>
                      <a:bodyPr/>
                      <a:lstStyle/>
                      <a:p>
                        <a:pPr algn="r">
                          <a:lnSpc>
                            <a:spcPct val="100000"/>
                          </a:lnSpc>
                        </a:pPr>
                        <a:r>
                          <a:rPr lang="pt-BR" sz="1400" b="0" strike="noStrike" spc="-1" dirty="0">
                            <a:solidFill>
                              <a:srgbClr val="000000"/>
                            </a:solidFill>
                            <a:uFill>
                              <a:solidFill>
                                <a:srgbClr val="FFFFFF"/>
                              </a:solidFill>
                            </a:uFill>
                            <a:latin typeface="Arial"/>
                            <a:ea typeface="Microsoft YaHei"/>
                          </a:rPr>
                          <a:t>183.135</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Arial"/>
                            <a:ea typeface="Microsoft YaHei"/>
                          </a:rPr>
                          <a:t>87,13%</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Arial"/>
                            <a:ea typeface="Microsoft YaHei"/>
                          </a:rPr>
                          <a:t>220.283</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Arial"/>
                            <a:ea typeface="Microsoft YaHei"/>
                          </a:rPr>
                          <a:t>98,27%</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dirty="0">
                            <a:solidFill>
                              <a:srgbClr val="000000"/>
                            </a:solidFill>
                            <a:uFill>
                              <a:solidFill>
                                <a:srgbClr val="FFFFFF"/>
                              </a:solidFill>
                            </a:uFill>
                            <a:latin typeface="Arial"/>
                            <a:ea typeface="Microsoft YaHei"/>
                          </a:rPr>
                          <a:t>213.010</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dirty="0">
                            <a:solidFill>
                              <a:srgbClr val="000000"/>
                            </a:solidFill>
                            <a:uFill>
                              <a:solidFill>
                                <a:srgbClr val="FFFFFF"/>
                              </a:solidFill>
                            </a:uFill>
                            <a:latin typeface="Arial"/>
                            <a:ea typeface="Microsoft YaHei"/>
                          </a:rPr>
                          <a:t>98,23%</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6480">
                        <a:solidFill>
                          <a:srgbClr val="000000"/>
                        </a:solidFill>
                      </a:lnT>
                      <a:lnB w="12240">
                        <a:solidFill>
                          <a:srgbClr val="000000"/>
                        </a:solidFill>
                      </a:lnB>
                      <a:noFill/>
                    </a:tcPr>
                  </a:tc>
                </a:tr>
                <a:tr h="360000">
                  <a:tc>
                    <a:txBody>
                      <a:bodyPr/>
                      <a:lstStyle/>
                      <a:p>
                        <a:pPr algn="r">
                          <a:lnSpc>
                            <a:spcPct val="100000"/>
                          </a:lnSpc>
                        </a:pPr>
                        <a:r>
                          <a:rPr lang="pt-BR" sz="1400" b="1" strike="noStrike" spc="-1" dirty="0">
                            <a:solidFill>
                              <a:srgbClr val="000000"/>
                            </a:solidFill>
                            <a:uFill>
                              <a:solidFill>
                                <a:srgbClr val="FFFFFF"/>
                              </a:solidFill>
                            </a:uFill>
                            <a:latin typeface="Arial"/>
                            <a:ea typeface="Microsoft YaHei"/>
                          </a:rPr>
                          <a:t>210.186</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100,00%</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224.167</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100,00%</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216.854</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dirty="0">
                            <a:solidFill>
                              <a:srgbClr val="000000"/>
                            </a:solidFill>
                            <a:uFill>
                              <a:solidFill>
                                <a:srgbClr val="FFFFFF"/>
                              </a:solidFill>
                            </a:uFill>
                            <a:latin typeface="Arial"/>
                            <a:ea typeface="Microsoft YaHei"/>
                          </a:rPr>
                          <a:t>100,00%</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12240">
                        <a:solidFill>
                          <a:srgbClr val="000000"/>
                        </a:solidFill>
                      </a:lnT>
                      <a:lnB w="12240">
                        <a:solidFill>
                          <a:srgbClr val="000000"/>
                        </a:solidFill>
                      </a:lnB>
                      <a:solidFill>
                        <a:srgbClr val="D9D9D9"/>
                      </a:solidFill>
                    </a:tcPr>
                  </a:tc>
                </a:tr>
              </a:tbl>
            </a:graphicData>
          </a:graphic>
        </p:graphicFrame>
        <p:graphicFrame>
          <p:nvGraphicFramePr>
            <p:cNvPr id="1010" name="Table 6"/>
            <p:cNvGraphicFramePr/>
            <p:nvPr/>
          </p:nvGraphicFramePr>
          <p:xfrm>
            <a:off x="901080" y="2042770"/>
            <a:ext cx="2342160" cy="1801168"/>
          </p:xfrm>
          <a:graphic>
            <a:graphicData uri="http://schemas.openxmlformats.org/drawingml/2006/table">
              <a:tbl>
                <a:tblPr/>
                <a:tblGrid>
                  <a:gridCol w="2342160"/>
                </a:tblGrid>
                <a:tr h="364593">
                  <a:tc>
                    <a:txBody>
                      <a:bodyPr/>
                      <a:lstStyle/>
                      <a:p>
                        <a:endParaRPr lang="pt-BR" dirty="0"/>
                      </a:p>
                    </a:txBody>
                    <a:tcPr marL="6840" marR="6840" anchor="ctr">
                      <a:lnR w="6480">
                        <a:solidFill>
                          <a:srgbClr val="000000"/>
                        </a:solidFill>
                      </a:lnR>
                      <a:lnB w="12240">
                        <a:solidFill>
                          <a:srgbClr val="000000"/>
                        </a:solidFill>
                      </a:lnB>
                      <a:noFill/>
                    </a:tcPr>
                  </a:tc>
                </a:tr>
                <a:tr h="358852">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Tipo de Gestão</a:t>
                        </a:r>
                        <a:endParaRPr lang="pt-BR" sz="1800" b="0" strike="noStrike" spc="-1" dirty="0">
                          <a:solidFill>
                            <a:srgbClr val="000000"/>
                          </a:solidFill>
                          <a:uFill>
                            <a:solidFill>
                              <a:srgbClr val="FFFFFF"/>
                            </a:solidFill>
                          </a:uFill>
                          <a:latin typeface="Arial"/>
                        </a:endParaRPr>
                      </a:p>
                    </a:txBody>
                    <a:tcPr marL="6840" marR="6840" anchor="ctr">
                      <a:lnL w="12240">
                        <a:solidFill>
                          <a:srgbClr val="000000"/>
                        </a:solidFill>
                      </a:lnL>
                      <a:lnR w="6480">
                        <a:solidFill>
                          <a:srgbClr val="000000"/>
                        </a:solidFill>
                      </a:lnR>
                      <a:lnT w="12240">
                        <a:solidFill>
                          <a:srgbClr val="000000"/>
                        </a:solidFill>
                      </a:lnT>
                      <a:lnB w="6480">
                        <a:solidFill>
                          <a:srgbClr val="000000"/>
                        </a:solidFill>
                      </a:lnB>
                      <a:solidFill>
                        <a:srgbClr val="D9D9D9"/>
                      </a:solidFill>
                    </a:tcPr>
                  </a:tc>
                </a:tr>
                <a:tr h="358852">
                  <a:tc>
                    <a:txBody>
                      <a:bodyPr/>
                      <a:lstStyle/>
                      <a:p>
                        <a:pPr>
                          <a:lnSpc>
                            <a:spcPct val="100000"/>
                          </a:lnSpc>
                        </a:pPr>
                        <a:r>
                          <a:rPr lang="pt-BR" sz="1400" b="0" strike="noStrike" spc="-1">
                            <a:solidFill>
                              <a:srgbClr val="FF0000"/>
                            </a:solidFill>
                            <a:uFill>
                              <a:solidFill>
                                <a:srgbClr val="FFFFFF"/>
                              </a:solidFill>
                            </a:uFill>
                            <a:latin typeface="Arial"/>
                            <a:ea typeface="Microsoft YaHei"/>
                          </a:rPr>
                          <a:t>SARGSUS/ESTADO PLENO</a:t>
                        </a:r>
                        <a:endParaRPr lang="pt-BR" sz="1800" b="0" strike="noStrike" spc="-1">
                          <a:solidFill>
                            <a:srgbClr val="000000"/>
                          </a:solidFill>
                          <a:uFill>
                            <a:solidFill>
                              <a:srgbClr val="FFFFFF"/>
                            </a:solidFill>
                          </a:uFill>
                          <a:latin typeface="Arial"/>
                        </a:endParaRPr>
                      </a:p>
                    </a:txBody>
                    <a:tcPr marL="6840" marR="6840" anchor="ctr">
                      <a:lnL w="6480">
                        <a:solidFill>
                          <a:srgbClr val="000000"/>
                        </a:solidFill>
                      </a:lnL>
                      <a:lnR w="6480">
                        <a:solidFill>
                          <a:srgbClr val="000000"/>
                        </a:solidFill>
                      </a:lnR>
                      <a:lnT w="6480">
                        <a:solidFill>
                          <a:srgbClr val="000000"/>
                        </a:solidFill>
                      </a:lnT>
                      <a:lnB w="6480">
                        <a:solidFill>
                          <a:srgbClr val="000000"/>
                        </a:solidFill>
                      </a:lnB>
                      <a:noFill/>
                    </a:tcPr>
                  </a:tc>
                </a:tr>
                <a:tr h="358852">
                  <a:tc>
                    <a:txBody>
                      <a:bodyPr/>
                      <a:lstStyle/>
                      <a:p>
                        <a:pPr>
                          <a:lnSpc>
                            <a:spcPct val="100000"/>
                          </a:lnSpc>
                        </a:pPr>
                        <a:r>
                          <a:rPr lang="pt-BR" sz="1400" b="0" strike="noStrike" spc="-1">
                            <a:solidFill>
                              <a:srgbClr val="000000"/>
                            </a:solidFill>
                            <a:uFill>
                              <a:solidFill>
                                <a:srgbClr val="FFFFFF"/>
                              </a:solidFill>
                            </a:uFill>
                            <a:latin typeface="Arial"/>
                            <a:ea typeface="Microsoft YaHei"/>
                          </a:rPr>
                          <a:t>MUNICÍPIOS PLENO</a:t>
                        </a:r>
                        <a:endParaRPr lang="pt-BR" sz="1800" b="0" strike="noStrike" spc="-1">
                          <a:solidFill>
                            <a:srgbClr val="000000"/>
                          </a:solidFill>
                          <a:uFill>
                            <a:solidFill>
                              <a:srgbClr val="FFFFFF"/>
                            </a:solidFill>
                          </a:uFill>
                          <a:latin typeface="Arial"/>
                        </a:endParaRPr>
                      </a:p>
                    </a:txBody>
                    <a:tcPr marL="6840" marR="6840" anchor="ctr">
                      <a:lnL w="6480">
                        <a:solidFill>
                          <a:srgbClr val="000000"/>
                        </a:solidFill>
                      </a:lnL>
                      <a:lnR w="6480">
                        <a:solidFill>
                          <a:srgbClr val="000000"/>
                        </a:solidFill>
                      </a:lnR>
                      <a:lnT w="6480">
                        <a:solidFill>
                          <a:srgbClr val="000000"/>
                        </a:solidFill>
                      </a:lnT>
                      <a:lnB w="12240">
                        <a:solidFill>
                          <a:srgbClr val="000000"/>
                        </a:solidFill>
                      </a:lnB>
                      <a:noFill/>
                    </a:tcPr>
                  </a:tc>
                </a:tr>
                <a:tr h="358852">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Total</a:t>
                        </a:r>
                        <a:endParaRPr lang="pt-BR" sz="1800" b="0" strike="noStrike" spc="-1" dirty="0">
                          <a:solidFill>
                            <a:srgbClr val="000000"/>
                          </a:solidFill>
                          <a:uFill>
                            <a:solidFill>
                              <a:srgbClr val="FFFFFF"/>
                            </a:solidFill>
                          </a:uFill>
                          <a:latin typeface="Arial"/>
                        </a:endParaRPr>
                      </a:p>
                    </a:txBody>
                    <a:tcPr marL="6840" marR="6840" anchor="ctr">
                      <a:lnL w="12240">
                        <a:solidFill>
                          <a:srgbClr val="000000"/>
                        </a:solidFill>
                      </a:lnL>
                      <a:lnR w="6480">
                        <a:solidFill>
                          <a:srgbClr val="000000"/>
                        </a:solidFill>
                      </a:lnR>
                      <a:lnT w="12240">
                        <a:solidFill>
                          <a:srgbClr val="000000"/>
                        </a:solidFill>
                      </a:lnT>
                      <a:lnB w="12240">
                        <a:solidFill>
                          <a:srgbClr val="000000"/>
                        </a:solidFill>
                      </a:lnB>
                      <a:solidFill>
                        <a:srgbClr val="D9D9D9"/>
                      </a:solidFill>
                    </a:tcPr>
                  </a:tc>
                </a:tr>
              </a:tbl>
            </a:graphicData>
          </a:graphic>
        </p:graphicFrame>
      </p:grpSp>
      <p:grpSp>
        <p:nvGrpSpPr>
          <p:cNvPr id="3" name="Grupo 8"/>
          <p:cNvGrpSpPr/>
          <p:nvPr/>
        </p:nvGrpSpPr>
        <p:grpSpPr>
          <a:xfrm>
            <a:off x="901080" y="4149950"/>
            <a:ext cx="8566769" cy="1803795"/>
            <a:chOff x="901080" y="4149950"/>
            <a:chExt cx="8566769" cy="1803795"/>
          </a:xfrm>
        </p:grpSpPr>
        <p:graphicFrame>
          <p:nvGraphicFramePr>
            <p:cNvPr id="1008" name="Table 4"/>
            <p:cNvGraphicFramePr/>
            <p:nvPr/>
          </p:nvGraphicFramePr>
          <p:xfrm>
            <a:off x="3243600" y="4153745"/>
            <a:ext cx="6224249" cy="1800000"/>
          </p:xfrm>
          <a:graphic>
            <a:graphicData uri="http://schemas.openxmlformats.org/drawingml/2006/table">
              <a:tbl>
                <a:tblPr/>
                <a:tblGrid>
                  <a:gridCol w="1113356"/>
                  <a:gridCol w="932579"/>
                  <a:gridCol w="973828"/>
                  <a:gridCol w="1068162"/>
                  <a:gridCol w="1068162"/>
                  <a:gridCol w="1068162"/>
                </a:tblGrid>
                <a:tr h="360000">
                  <a:tc gridSpan="2">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1º/2017</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BFBFBF"/>
                      </a:solidFill>
                    </a:tcPr>
                  </a:tc>
                  <a:tc hMerge="1">
                    <a:txBody>
                      <a:bodyPr/>
                      <a:lstStyle/>
                      <a:p>
                        <a:endParaRPr lang="pt-BR"/>
                      </a:p>
                    </a:txBody>
                    <a:tcPr>
                      <a:solidFill>
                        <a:srgbClr val="729FCF"/>
                      </a:solidFill>
                    </a:tcPr>
                  </a:tc>
                  <a:tc gridSpan="2">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2º/2017</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cap="flat" cmpd="sng" algn="ctr">
                        <a:solidFill>
                          <a:srgbClr val="000000"/>
                        </a:solidFill>
                        <a:prstDash val="solid"/>
                        <a:round/>
                        <a:headEnd type="none" w="med" len="med"/>
                        <a:tailEnd type="none" w="med" len="med"/>
                      </a:lnR>
                      <a:lnT w="12240">
                        <a:solidFill>
                          <a:srgbClr val="000000"/>
                        </a:solidFill>
                      </a:lnT>
                      <a:lnB w="12240">
                        <a:solidFill>
                          <a:srgbClr val="000000"/>
                        </a:solidFill>
                      </a:lnB>
                      <a:solidFill>
                        <a:srgbClr val="BFBFBF"/>
                      </a:solidFill>
                    </a:tcPr>
                  </a:tc>
                  <a:tc hMerge="1">
                    <a:txBody>
                      <a:bodyPr/>
                      <a:lstStyle/>
                      <a:p>
                        <a:endParaRPr lang="pt-BR"/>
                      </a:p>
                    </a:txBody>
                    <a:tcPr>
                      <a:solidFill>
                        <a:srgbClr val="729FCF"/>
                      </a:solidFill>
                    </a:tcPr>
                  </a:tc>
                  <a:tc gridSpan="2">
                    <a:txBody>
                      <a:bodyPr/>
                      <a:lstStyle/>
                      <a:p>
                        <a:pPr algn="ctr">
                          <a:lnSpc>
                            <a:spcPct val="100000"/>
                          </a:lnSpc>
                        </a:pPr>
                        <a:r>
                          <a:rPr lang="pt-BR" sz="1400" b="1" strike="noStrike" spc="-1" dirty="0" smtClean="0">
                            <a:solidFill>
                              <a:srgbClr val="000000"/>
                            </a:solidFill>
                            <a:uFill>
                              <a:solidFill>
                                <a:srgbClr val="FFFFFF"/>
                              </a:solidFill>
                            </a:uFill>
                            <a:latin typeface="Arial"/>
                            <a:ea typeface="Microsoft YaHei"/>
                          </a:rPr>
                          <a:t>3º/2017</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cap="flat" cmpd="sng" algn="ctr">
                        <a:solidFill>
                          <a:srgbClr val="000000"/>
                        </a:solidFill>
                        <a:prstDash val="solid"/>
                        <a:round/>
                        <a:headEnd type="none" w="med" len="med"/>
                        <a:tailEnd type="none" w="med" len="med"/>
                      </a:lnR>
                      <a:lnT w="12240">
                        <a:solidFill>
                          <a:srgbClr val="000000"/>
                        </a:solidFill>
                      </a:lnT>
                      <a:lnB w="12240" cap="flat" cmpd="sng" algn="ctr">
                        <a:solidFill>
                          <a:srgbClr val="000000"/>
                        </a:solidFill>
                        <a:prstDash val="solid"/>
                        <a:round/>
                        <a:headEnd type="none" w="med" len="med"/>
                        <a:tailEnd type="none" w="med" len="med"/>
                      </a:lnB>
                      <a:solidFill>
                        <a:srgbClr val="BFBFBF"/>
                      </a:solidFill>
                    </a:tcPr>
                  </a:tc>
                  <a:tc hMerge="1">
                    <a:txBody>
                      <a:bodyPr/>
                      <a:lstStyle/>
                      <a:p>
                        <a:endParaRPr lang="pt-BR"/>
                      </a:p>
                    </a:txBody>
                    <a:tcPr>
                      <a:lnL w="6480">
                        <a:solidFill>
                          <a:srgbClr val="000000"/>
                        </a:solidFill>
                      </a:lnL>
                      <a:lnR w="6480">
                        <a:solidFill>
                          <a:srgbClr val="000000"/>
                        </a:solidFill>
                      </a:lnR>
                      <a:lnT w="12240">
                        <a:solidFill>
                          <a:srgbClr val="000000"/>
                        </a:solidFill>
                      </a:lnT>
                      <a:lnB w="12240" cap="flat" cmpd="sng" algn="ctr">
                        <a:solidFill>
                          <a:srgbClr val="000000"/>
                        </a:solidFill>
                        <a:prstDash val="solid"/>
                        <a:round/>
                        <a:headEnd type="none" w="med" len="med"/>
                        <a:tailEnd type="none" w="med" len="med"/>
                      </a:lnB>
                      <a:solidFill>
                        <a:srgbClr val="BFBFBF"/>
                      </a:solidFill>
                    </a:tcPr>
                  </a:tc>
                </a:tr>
                <a:tr h="360000">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Produção</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Percentual</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Produção</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Percentual</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cap="flat" cmpd="sng" algn="ctr">
                        <a:solidFill>
                          <a:srgbClr val="000000"/>
                        </a:solidFill>
                        <a:prstDash val="solid"/>
                        <a:round/>
                        <a:headEnd type="none" w="med" len="med"/>
                        <a:tailEnd type="none" w="med" len="med"/>
                      </a:lnR>
                      <a:lnT w="12240">
                        <a:solidFill>
                          <a:srgbClr val="000000"/>
                        </a:solidFill>
                      </a:lnT>
                      <a:lnB w="648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Produção</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Percentual</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1224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solidFill>
                        <a:srgbClr val="D9D9D9"/>
                      </a:solidFill>
                    </a:tcPr>
                  </a:tc>
                </a:tr>
                <a:tr h="360000">
                  <a:tc>
                    <a:txBody>
                      <a:bodyPr/>
                      <a:lstStyle/>
                      <a:p>
                        <a:pPr algn="r">
                          <a:lnSpc>
                            <a:spcPct val="100000"/>
                          </a:lnSpc>
                        </a:pPr>
                        <a:r>
                          <a:rPr lang="pt-BR" sz="1400" b="0" strike="noStrike" spc="-1">
                            <a:solidFill>
                              <a:srgbClr val="FF0000"/>
                            </a:solidFill>
                            <a:uFill>
                              <a:solidFill>
                                <a:srgbClr val="FFFFFF"/>
                              </a:solidFill>
                            </a:uFill>
                            <a:latin typeface="Arial"/>
                            <a:ea typeface="Microsoft YaHei"/>
                          </a:rPr>
                          <a:t>4.030</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FF0000"/>
                            </a:solidFill>
                            <a:uFill>
                              <a:solidFill>
                                <a:srgbClr val="FFFFFF"/>
                              </a:solidFill>
                            </a:uFill>
                            <a:latin typeface="Arial"/>
                            <a:ea typeface="Microsoft YaHei"/>
                          </a:rPr>
                          <a:t>1,75%</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cap="flat" cmpd="sng" algn="ctr">
                        <a:solidFill>
                          <a:srgbClr val="000000"/>
                        </a:solidFill>
                        <a:prstDash val="solid"/>
                        <a:round/>
                        <a:headEnd type="none" w="med" len="med"/>
                        <a:tailEnd type="none" w="med" len="med"/>
                      </a:lnR>
                      <a:lnT w="6480">
                        <a:solidFill>
                          <a:srgbClr val="000000"/>
                        </a:solidFill>
                      </a:lnT>
                      <a:lnB w="6480">
                        <a:solidFill>
                          <a:srgbClr val="000000"/>
                        </a:solidFill>
                      </a:lnB>
                      <a:noFill/>
                    </a:tcPr>
                  </a:tc>
                  <a:tc>
                    <a:txBody>
                      <a:bodyPr/>
                      <a:lstStyle/>
                      <a:p>
                        <a:pPr algn="r" fontAlgn="ctr"/>
                        <a:r>
                          <a:rPr lang="pt-BR" sz="1400" b="0" i="0" u="none" strike="noStrike" dirty="0">
                            <a:solidFill>
                              <a:srgbClr val="FF0000"/>
                            </a:solidFill>
                            <a:latin typeface="Arial"/>
                          </a:rPr>
                          <a:t>4.415</a:t>
                        </a:r>
                      </a:p>
                    </a:txBody>
                    <a:tcPr marL="9525" marR="9525" marT="9525" marB="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fontAlgn="ctr"/>
                        <a:r>
                          <a:rPr lang="pt-BR" sz="1400" b="0" i="0" u="none" strike="noStrike" dirty="0">
                            <a:solidFill>
                              <a:srgbClr val="FF0000"/>
                            </a:solidFill>
                            <a:latin typeface="Arial"/>
                          </a:rPr>
                          <a:t>1,48%</a:t>
                        </a: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6480">
                        <a:solidFill>
                          <a:srgbClr val="000000"/>
                        </a:solidFill>
                      </a:lnT>
                      <a:lnB w="6480">
                        <a:solidFill>
                          <a:srgbClr val="000000"/>
                        </a:solidFill>
                      </a:lnB>
                      <a:noFill/>
                    </a:tcPr>
                  </a:tc>
                  <a:tc>
                    <a:txBody>
                      <a:bodyPr/>
                      <a:lstStyle/>
                      <a:p>
                        <a:pPr algn="r" fontAlgn="ctr"/>
                        <a:r>
                          <a:rPr lang="pt-BR" sz="1400" b="0" i="0" u="none" strike="noStrike" dirty="0">
                            <a:solidFill>
                              <a:srgbClr val="FF0000"/>
                            </a:solidFill>
                            <a:latin typeface="Arial"/>
                          </a:rPr>
                          <a:t>3.277</a:t>
                        </a: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noFill/>
                    </a:tcPr>
                  </a:tc>
                  <a:tc>
                    <a:txBody>
                      <a:bodyPr/>
                      <a:lstStyle/>
                      <a:p>
                        <a:pPr algn="r" fontAlgn="ctr"/>
                        <a:r>
                          <a:rPr lang="pt-BR" sz="1400" b="0" i="0" u="none" strike="noStrike" dirty="0">
                            <a:solidFill>
                              <a:srgbClr val="FF0000"/>
                            </a:solidFill>
                            <a:latin typeface="Arial"/>
                          </a:rPr>
                          <a:t>1,48%</a:t>
                        </a:r>
                      </a:p>
                    </a:txBody>
                    <a:tcPr marL="9525" marR="9525" marT="9525" marB="0" anchor="ctr">
                      <a:lnL w="6480">
                        <a:solidFill>
                          <a:srgbClr val="000000"/>
                        </a:solidFill>
                      </a:lnL>
                      <a:lnR w="12240">
                        <a:solidFill>
                          <a:srgbClr val="000000"/>
                        </a:solidFill>
                      </a:lnR>
                      <a:lnT w="64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noFill/>
                    </a:tcPr>
                  </a:tc>
                </a:tr>
                <a:tr h="360000">
                  <a:tc>
                    <a:txBody>
                      <a:bodyPr/>
                      <a:lstStyle/>
                      <a:p>
                        <a:pPr algn="r">
                          <a:lnSpc>
                            <a:spcPct val="100000"/>
                          </a:lnSpc>
                        </a:pPr>
                        <a:r>
                          <a:rPr lang="pt-BR" sz="1400" b="0" strike="noStrike" spc="-1">
                            <a:solidFill>
                              <a:srgbClr val="000000"/>
                            </a:solidFill>
                            <a:uFill>
                              <a:solidFill>
                                <a:srgbClr val="FFFFFF"/>
                              </a:solidFill>
                            </a:uFill>
                            <a:latin typeface="Arial"/>
                            <a:ea typeface="Microsoft YaHei"/>
                          </a:rPr>
                          <a:t>226.638</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Arial"/>
                            <a:ea typeface="Microsoft YaHei"/>
                          </a:rPr>
                          <a:t>98,25%</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cap="flat" cmpd="sng" algn="ctr">
                        <a:solidFill>
                          <a:srgbClr val="000000"/>
                        </a:solidFill>
                        <a:prstDash val="solid"/>
                        <a:round/>
                        <a:headEnd type="none" w="med" len="med"/>
                        <a:tailEnd type="none" w="med" len="med"/>
                      </a:lnR>
                      <a:lnT w="6480">
                        <a:solidFill>
                          <a:srgbClr val="000000"/>
                        </a:solidFill>
                      </a:lnT>
                      <a:lnB w="12240">
                        <a:solidFill>
                          <a:srgbClr val="000000"/>
                        </a:solidFill>
                      </a:lnB>
                      <a:noFill/>
                    </a:tcPr>
                  </a:tc>
                  <a:tc>
                    <a:txBody>
                      <a:bodyPr/>
                      <a:lstStyle/>
                      <a:p>
                        <a:pPr algn="r" fontAlgn="ctr"/>
                        <a:r>
                          <a:rPr lang="pt-BR" sz="1400" b="0" i="0" u="none" strike="noStrike">
                            <a:solidFill>
                              <a:srgbClr val="000000"/>
                            </a:solidFill>
                            <a:latin typeface="Arial"/>
                          </a:rPr>
                          <a:t>293.527</a:t>
                        </a:r>
                      </a:p>
                    </a:txBody>
                    <a:tcPr marL="9525" marR="9525" marT="9525" marB="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fontAlgn="ctr"/>
                        <a:r>
                          <a:rPr lang="pt-BR" sz="1400" b="0" i="0" u="none" strike="noStrike">
                            <a:solidFill>
                              <a:srgbClr val="000000"/>
                            </a:solidFill>
                            <a:latin typeface="Arial"/>
                          </a:rPr>
                          <a:t>98,52%</a:t>
                        </a: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6480">
                        <a:solidFill>
                          <a:srgbClr val="000000"/>
                        </a:solidFill>
                      </a:lnT>
                      <a:lnB w="12240">
                        <a:solidFill>
                          <a:srgbClr val="000000"/>
                        </a:solidFill>
                      </a:lnB>
                      <a:noFill/>
                    </a:tcPr>
                  </a:tc>
                  <a:tc>
                    <a:txBody>
                      <a:bodyPr/>
                      <a:lstStyle/>
                      <a:p>
                        <a:pPr algn="r" fontAlgn="ctr"/>
                        <a:r>
                          <a:rPr lang="pt-BR" sz="1400" b="0" i="0" u="none" strike="noStrike" dirty="0">
                            <a:solidFill>
                              <a:srgbClr val="000000"/>
                            </a:solidFill>
                            <a:latin typeface="Arial"/>
                          </a:rPr>
                          <a:t>218.735</a:t>
                        </a: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fontAlgn="ctr"/>
                        <a:r>
                          <a:rPr lang="pt-BR" sz="1400" b="0" i="0" u="none" strike="noStrike" dirty="0">
                            <a:solidFill>
                              <a:srgbClr val="000000"/>
                            </a:solidFill>
                            <a:latin typeface="Arial"/>
                          </a:rPr>
                          <a:t>98,52%</a:t>
                        </a:r>
                      </a:p>
                    </a:txBody>
                    <a:tcPr marL="9525" marR="9525" marT="9525" marB="0" anchor="ctr">
                      <a:lnL w="6480">
                        <a:solidFill>
                          <a:srgbClr val="000000"/>
                        </a:solidFill>
                      </a:lnL>
                      <a:lnR w="12240">
                        <a:solidFill>
                          <a:srgbClr val="000000"/>
                        </a:solidFill>
                      </a:lnR>
                      <a:lnT w="648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r>
                <a:tr h="360000">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230.668</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100,00%</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cap="flat" cmpd="sng" algn="ctr">
                        <a:solidFill>
                          <a:srgbClr val="000000"/>
                        </a:solidFill>
                        <a:prstDash val="solid"/>
                        <a:round/>
                        <a:headEnd type="none" w="med" len="med"/>
                        <a:tailEnd type="none" w="med" len="med"/>
                      </a:lnR>
                      <a:lnT w="12240">
                        <a:solidFill>
                          <a:srgbClr val="000000"/>
                        </a:solidFill>
                      </a:lnT>
                      <a:lnB w="12240">
                        <a:solidFill>
                          <a:srgbClr val="000000"/>
                        </a:solidFill>
                      </a:lnB>
                      <a:solidFill>
                        <a:srgbClr val="D9D9D9"/>
                      </a:solidFill>
                    </a:tcPr>
                  </a:tc>
                  <a:tc>
                    <a:txBody>
                      <a:bodyPr/>
                      <a:lstStyle/>
                      <a:p>
                        <a:pPr algn="r" fontAlgn="ctr"/>
                        <a:r>
                          <a:rPr lang="pt-BR" sz="1400" b="1" i="0" u="none" strike="noStrike">
                            <a:solidFill>
                              <a:srgbClr val="000000"/>
                            </a:solidFill>
                            <a:latin typeface="Arial"/>
                          </a:rPr>
                          <a:t>297.942</a:t>
                        </a:r>
                      </a:p>
                    </a:txBody>
                    <a:tcPr marL="9525" marR="9525" marT="9525" marB="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fontAlgn="ctr"/>
                        <a:r>
                          <a:rPr lang="pt-BR" sz="1400" b="1" i="0" u="none" strike="noStrike">
                            <a:solidFill>
                              <a:srgbClr val="000000"/>
                            </a:solidFill>
                            <a:latin typeface="Arial"/>
                          </a:rPr>
                          <a:t>100,00%</a:t>
                        </a: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12240">
                        <a:solidFill>
                          <a:srgbClr val="000000"/>
                        </a:solidFill>
                      </a:lnT>
                      <a:lnB w="12240">
                        <a:solidFill>
                          <a:srgbClr val="000000"/>
                        </a:solidFill>
                      </a:lnB>
                      <a:solidFill>
                        <a:srgbClr val="D9D9D9"/>
                      </a:solidFill>
                    </a:tcPr>
                  </a:tc>
                  <a:tc>
                    <a:txBody>
                      <a:bodyPr/>
                      <a:lstStyle/>
                      <a:p>
                        <a:pPr algn="r" fontAlgn="ctr"/>
                        <a:r>
                          <a:rPr lang="pt-BR" sz="1400" b="1" i="0" u="none" strike="noStrike">
                            <a:solidFill>
                              <a:srgbClr val="000000"/>
                            </a:solidFill>
                            <a:latin typeface="Arial"/>
                          </a:rPr>
                          <a:t>222.012</a:t>
                        </a: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solidFill>
                        <a:srgbClr val="D9D9D9"/>
                      </a:solidFill>
                    </a:tcPr>
                  </a:tc>
                  <a:tc>
                    <a:txBody>
                      <a:bodyPr/>
                      <a:lstStyle/>
                      <a:p>
                        <a:pPr algn="r" fontAlgn="ctr"/>
                        <a:r>
                          <a:rPr lang="pt-BR" sz="1400" b="1" i="0" u="none" strike="noStrike" dirty="0">
                            <a:solidFill>
                              <a:srgbClr val="000000"/>
                            </a:solidFill>
                            <a:latin typeface="Arial"/>
                          </a:rPr>
                          <a:t>100,00%</a:t>
                        </a:r>
                      </a:p>
                    </a:txBody>
                    <a:tcPr marL="9525" marR="9525" marT="9525" marB="0" anchor="ctr">
                      <a:lnL w="6480">
                        <a:solidFill>
                          <a:srgbClr val="000000"/>
                        </a:solidFill>
                      </a:lnL>
                      <a:lnR w="12240">
                        <a:solidFill>
                          <a:srgbClr val="000000"/>
                        </a:solidFill>
                      </a:lnR>
                      <a:lnT w="12240" cap="flat" cmpd="sng" algn="ctr">
                        <a:solidFill>
                          <a:srgbClr val="000000"/>
                        </a:solidFill>
                        <a:prstDash val="solid"/>
                        <a:round/>
                        <a:headEnd type="none" w="med" len="med"/>
                        <a:tailEnd type="none" w="med" len="med"/>
                      </a:lnT>
                      <a:lnB w="12240">
                        <a:solidFill>
                          <a:srgbClr val="000000"/>
                        </a:solidFill>
                      </a:lnB>
                      <a:solidFill>
                        <a:srgbClr val="D9D9D9"/>
                      </a:solidFill>
                    </a:tcPr>
                  </a:tc>
                </a:tr>
              </a:tbl>
            </a:graphicData>
          </a:graphic>
        </p:graphicFrame>
        <p:graphicFrame>
          <p:nvGraphicFramePr>
            <p:cNvPr id="1011" name="Table 7"/>
            <p:cNvGraphicFramePr/>
            <p:nvPr/>
          </p:nvGraphicFramePr>
          <p:xfrm>
            <a:off x="901080" y="4149950"/>
            <a:ext cx="2342160" cy="1801168"/>
          </p:xfrm>
          <a:graphic>
            <a:graphicData uri="http://schemas.openxmlformats.org/drawingml/2006/table">
              <a:tbl>
                <a:tblPr/>
                <a:tblGrid>
                  <a:gridCol w="2342160"/>
                </a:tblGrid>
                <a:tr h="364593">
                  <a:tc>
                    <a:txBody>
                      <a:bodyPr/>
                      <a:lstStyle/>
                      <a:p>
                        <a:endParaRPr lang="pt-BR" dirty="0"/>
                      </a:p>
                    </a:txBody>
                    <a:tcPr marL="6840" marR="6840" anchor="ctr">
                      <a:lnR w="6480">
                        <a:solidFill>
                          <a:srgbClr val="000000"/>
                        </a:solidFill>
                      </a:lnR>
                      <a:lnB w="12240">
                        <a:solidFill>
                          <a:srgbClr val="000000"/>
                        </a:solidFill>
                      </a:lnB>
                      <a:noFill/>
                    </a:tcPr>
                  </a:tc>
                </a:tr>
                <a:tr h="358852">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Tipo de Gestão</a:t>
                        </a:r>
                        <a:endParaRPr lang="pt-BR" sz="1800" b="0" strike="noStrike" spc="-1" dirty="0">
                          <a:solidFill>
                            <a:srgbClr val="000000"/>
                          </a:solidFill>
                          <a:uFill>
                            <a:solidFill>
                              <a:srgbClr val="FFFFFF"/>
                            </a:solidFill>
                          </a:uFill>
                          <a:latin typeface="Arial"/>
                        </a:endParaRPr>
                      </a:p>
                    </a:txBody>
                    <a:tcPr marL="6840" marR="6840" anchor="ctr">
                      <a:lnL w="12240">
                        <a:solidFill>
                          <a:srgbClr val="000000"/>
                        </a:solidFill>
                      </a:lnL>
                      <a:lnR w="6480">
                        <a:solidFill>
                          <a:srgbClr val="000000"/>
                        </a:solidFill>
                      </a:lnR>
                      <a:lnT w="12240">
                        <a:solidFill>
                          <a:srgbClr val="000000"/>
                        </a:solidFill>
                      </a:lnT>
                      <a:lnB w="6480">
                        <a:solidFill>
                          <a:srgbClr val="000000"/>
                        </a:solidFill>
                      </a:lnB>
                      <a:solidFill>
                        <a:srgbClr val="D9D9D9"/>
                      </a:solidFill>
                    </a:tcPr>
                  </a:tc>
                </a:tr>
                <a:tr h="358852">
                  <a:tc>
                    <a:txBody>
                      <a:bodyPr/>
                      <a:lstStyle/>
                      <a:p>
                        <a:pPr>
                          <a:lnSpc>
                            <a:spcPct val="100000"/>
                          </a:lnSpc>
                        </a:pPr>
                        <a:r>
                          <a:rPr lang="pt-BR" sz="1400" b="0" strike="noStrike" spc="-1" dirty="0">
                            <a:solidFill>
                              <a:srgbClr val="FF0000"/>
                            </a:solidFill>
                            <a:uFill>
                              <a:solidFill>
                                <a:srgbClr val="FFFFFF"/>
                              </a:solidFill>
                            </a:uFill>
                            <a:latin typeface="Arial"/>
                            <a:ea typeface="Microsoft YaHei"/>
                          </a:rPr>
                          <a:t>SARGSUS/ESTADO PLENO</a:t>
                        </a:r>
                        <a:endParaRPr lang="pt-BR" sz="1800" b="0" strike="noStrike" spc="-1" dirty="0">
                          <a:solidFill>
                            <a:srgbClr val="000000"/>
                          </a:solidFill>
                          <a:uFill>
                            <a:solidFill>
                              <a:srgbClr val="FFFFFF"/>
                            </a:solidFill>
                          </a:uFill>
                          <a:latin typeface="Arial"/>
                        </a:endParaRPr>
                      </a:p>
                    </a:txBody>
                    <a:tcPr marL="6840" marR="6840" anchor="ctr">
                      <a:lnL w="6480">
                        <a:solidFill>
                          <a:srgbClr val="000000"/>
                        </a:solidFill>
                      </a:lnL>
                      <a:lnR w="6480">
                        <a:solidFill>
                          <a:srgbClr val="000000"/>
                        </a:solidFill>
                      </a:lnR>
                      <a:lnT w="6480">
                        <a:solidFill>
                          <a:srgbClr val="000000"/>
                        </a:solidFill>
                      </a:lnT>
                      <a:lnB w="6480">
                        <a:solidFill>
                          <a:srgbClr val="000000"/>
                        </a:solidFill>
                      </a:lnB>
                      <a:noFill/>
                    </a:tcPr>
                  </a:tc>
                </a:tr>
                <a:tr h="358852">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MUNICÍPIOS PLENO</a:t>
                        </a:r>
                        <a:endParaRPr lang="pt-BR" sz="1800" b="0" strike="noStrike" spc="-1" dirty="0">
                          <a:solidFill>
                            <a:srgbClr val="000000"/>
                          </a:solidFill>
                          <a:uFill>
                            <a:solidFill>
                              <a:srgbClr val="FFFFFF"/>
                            </a:solidFill>
                          </a:uFill>
                          <a:latin typeface="Arial"/>
                        </a:endParaRPr>
                      </a:p>
                    </a:txBody>
                    <a:tcPr marL="6840" marR="6840" anchor="ctr">
                      <a:lnL w="6480">
                        <a:solidFill>
                          <a:srgbClr val="000000"/>
                        </a:solidFill>
                      </a:lnL>
                      <a:lnR w="6480">
                        <a:solidFill>
                          <a:srgbClr val="000000"/>
                        </a:solidFill>
                      </a:lnR>
                      <a:lnT w="6480">
                        <a:solidFill>
                          <a:srgbClr val="000000"/>
                        </a:solidFill>
                      </a:lnT>
                      <a:lnB w="12240">
                        <a:solidFill>
                          <a:srgbClr val="000000"/>
                        </a:solidFill>
                      </a:lnB>
                      <a:noFill/>
                    </a:tcPr>
                  </a:tc>
                </a:tr>
                <a:tr h="358852">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Total</a:t>
                        </a:r>
                        <a:endParaRPr lang="pt-BR" sz="1800" b="0" strike="noStrike" spc="-1" dirty="0">
                          <a:solidFill>
                            <a:srgbClr val="000000"/>
                          </a:solidFill>
                          <a:uFill>
                            <a:solidFill>
                              <a:srgbClr val="FFFFFF"/>
                            </a:solidFill>
                          </a:uFill>
                          <a:latin typeface="Arial"/>
                        </a:endParaRPr>
                      </a:p>
                    </a:txBody>
                    <a:tcPr marL="6840" marR="6840" anchor="ctr">
                      <a:lnL w="12240">
                        <a:solidFill>
                          <a:srgbClr val="000000"/>
                        </a:solidFill>
                      </a:lnL>
                      <a:lnR w="6480">
                        <a:solidFill>
                          <a:srgbClr val="000000"/>
                        </a:solidFill>
                      </a:lnR>
                      <a:lnT w="12240">
                        <a:solidFill>
                          <a:srgbClr val="000000"/>
                        </a:solidFill>
                      </a:lnT>
                      <a:lnB w="12240">
                        <a:solidFill>
                          <a:srgbClr val="000000"/>
                        </a:solidFill>
                      </a:lnB>
                      <a:solidFill>
                        <a:srgbClr val="D9D9D9"/>
                      </a:solidFill>
                    </a:tcPr>
                  </a:tc>
                </a:tr>
              </a:tbl>
            </a:graphicData>
          </a:graphic>
        </p:graphicFrame>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CustomShape 1"/>
          <p:cNvSpPr/>
          <p:nvPr/>
        </p:nvSpPr>
        <p:spPr>
          <a:xfrm>
            <a:off x="856440" y="2767320"/>
            <a:ext cx="9070200" cy="1545120"/>
          </a:xfrm>
          <a:prstGeom prst="rect">
            <a:avLst/>
          </a:prstGeom>
          <a:solidFill>
            <a:srgbClr val="92D050"/>
          </a:solidFill>
          <a:ln w="9360">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pt-BR" sz="4000" b="0" strike="noStrike" spc="-1">
                <a:solidFill>
                  <a:srgbClr val="000000"/>
                </a:solidFill>
                <a:uFill>
                  <a:solidFill>
                    <a:srgbClr val="FFFFFF"/>
                  </a:solidFill>
                </a:uFill>
                <a:latin typeface="Arial"/>
                <a:ea typeface="Microsoft YaHei"/>
              </a:rPr>
              <a:t>VIGILÂNCIA EM SAÚDE</a:t>
            </a:r>
            <a:endParaRPr lang="pt-B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 name="CustomShape 1"/>
          <p:cNvSpPr/>
          <p:nvPr/>
        </p:nvSpPr>
        <p:spPr>
          <a:xfrm>
            <a:off x="2033752" y="301680"/>
            <a:ext cx="7107368" cy="1259280"/>
          </a:xfrm>
          <a:prstGeom prst="rect">
            <a:avLst/>
          </a:prstGeom>
          <a:noFill/>
          <a:ln w="9360">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pt-BR" sz="2800" b="1" strike="noStrike" spc="-1">
                <a:solidFill>
                  <a:srgbClr val="000000"/>
                </a:solidFill>
                <a:uFill>
                  <a:solidFill>
                    <a:srgbClr val="FFFFFF"/>
                  </a:solidFill>
                </a:uFill>
                <a:latin typeface="Arial"/>
                <a:ea typeface="Microsoft YaHei"/>
              </a:rPr>
              <a:t>PRODUÇÃO DA VIGILÂNCIA EM SAÚDE</a:t>
            </a:r>
            <a:endParaRPr lang="pt-BR" sz="1800" b="0" strike="noStrike" spc="-1">
              <a:solidFill>
                <a:srgbClr val="000000"/>
              </a:solidFill>
              <a:uFill>
                <a:solidFill>
                  <a:srgbClr val="FFFFFF"/>
                </a:solidFill>
              </a:uFill>
              <a:latin typeface="Arial"/>
            </a:endParaRPr>
          </a:p>
          <a:p>
            <a:pPr algn="ctr">
              <a:lnSpc>
                <a:spcPct val="100000"/>
              </a:lnSpc>
            </a:pPr>
            <a:r>
              <a:rPr lang="pt-BR" sz="2800" b="1" strike="noStrike" spc="-1">
                <a:solidFill>
                  <a:srgbClr val="C00000"/>
                </a:solidFill>
                <a:uFill>
                  <a:solidFill>
                    <a:srgbClr val="FFFFFF"/>
                  </a:solidFill>
                </a:uFill>
                <a:latin typeface="Arial"/>
                <a:ea typeface="Microsoft YaHei"/>
              </a:rPr>
              <a:t>3o. QUADRIMESTRE/2017</a:t>
            </a:r>
            <a:endParaRPr lang="pt-BR" sz="1800" b="0" strike="noStrike" spc="-1">
              <a:solidFill>
                <a:srgbClr val="000000"/>
              </a:solidFill>
              <a:uFill>
                <a:solidFill>
                  <a:srgbClr val="FFFFFF"/>
                </a:solidFill>
              </a:uFill>
              <a:latin typeface="Arial"/>
            </a:endParaRPr>
          </a:p>
        </p:txBody>
      </p:sp>
      <p:graphicFrame>
        <p:nvGraphicFramePr>
          <p:cNvPr id="1015" name="Table 2"/>
          <p:cNvGraphicFramePr/>
          <p:nvPr/>
        </p:nvGraphicFramePr>
        <p:xfrm>
          <a:off x="559440" y="2065320"/>
          <a:ext cx="9786600" cy="4114800"/>
        </p:xfrm>
        <a:graphic>
          <a:graphicData uri="http://schemas.openxmlformats.org/drawingml/2006/table">
            <a:tbl>
              <a:tblPr/>
              <a:tblGrid>
                <a:gridCol w="6876720"/>
                <a:gridCol w="2909880"/>
              </a:tblGrid>
              <a:tr h="375120">
                <a:tc>
                  <a:txBody>
                    <a:bodyPr/>
                    <a:lstStyle/>
                    <a:p>
                      <a:endParaRPr lang="pt-BR"/>
                    </a:p>
                  </a:txBody>
                  <a:tcPr marL="4680" marR="4680">
                    <a:lnR w="12240">
                      <a:solidFill>
                        <a:srgbClr val="000000"/>
                      </a:solidFill>
                    </a:lnR>
                    <a:lnB w="12240">
                      <a:solidFill>
                        <a:srgbClr val="000000"/>
                      </a:solidFill>
                    </a:lnB>
                    <a:noFill/>
                  </a:tcPr>
                </a:tc>
                <a:tc>
                  <a:txBody>
                    <a:bodyPr/>
                    <a:lstStyle/>
                    <a:p>
                      <a:pPr algn="ctr">
                        <a:lnSpc>
                          <a:spcPct val="100000"/>
                        </a:lnSpc>
                      </a:pPr>
                      <a:r>
                        <a:rPr lang="pt-BR" sz="2000" b="1" strike="noStrike" spc="-1">
                          <a:solidFill>
                            <a:srgbClr val="000000"/>
                          </a:solidFill>
                          <a:uFill>
                            <a:solidFill>
                              <a:srgbClr val="FFFFFF"/>
                            </a:solidFill>
                          </a:uFill>
                          <a:latin typeface="Arial"/>
                          <a:ea typeface="Microsoft YaHei"/>
                        </a:rPr>
                        <a:t>SIA</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r>
              <a:tr h="375120">
                <a:tc>
                  <a:txBody>
                    <a:bodyPr/>
                    <a:lstStyle/>
                    <a:p>
                      <a:pPr>
                        <a:lnSpc>
                          <a:spcPct val="100000"/>
                        </a:lnSpc>
                      </a:pPr>
                      <a:r>
                        <a:rPr lang="pt-BR" sz="2000" b="1" strike="noStrike" spc="-1">
                          <a:solidFill>
                            <a:srgbClr val="000000"/>
                          </a:solidFill>
                          <a:uFill>
                            <a:solidFill>
                              <a:srgbClr val="FFFFFF"/>
                            </a:solidFill>
                          </a:uFill>
                          <a:latin typeface="Arial"/>
                          <a:ea typeface="Microsoft YaHei"/>
                        </a:rPr>
                        <a:t>Grupo proc.</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ctr">
                        <a:lnSpc>
                          <a:spcPct val="100000"/>
                        </a:lnSpc>
                      </a:pPr>
                      <a:r>
                        <a:rPr lang="pt-BR" sz="2000" b="1" strike="noStrike" spc="-1">
                          <a:solidFill>
                            <a:srgbClr val="000000"/>
                          </a:solidFill>
                          <a:uFill>
                            <a:solidFill>
                              <a:srgbClr val="FFFFFF"/>
                            </a:solidFill>
                          </a:uFill>
                          <a:latin typeface="Arial"/>
                          <a:ea typeface="Microsoft YaHei"/>
                        </a:rPr>
                        <a:t>Qtd. Aprovada</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r>
              <a:tr h="344880">
                <a:tc>
                  <a:txBody>
                    <a:bodyPr/>
                    <a:lstStyle/>
                    <a:p>
                      <a:pPr>
                        <a:lnSpc>
                          <a:spcPct val="100000"/>
                        </a:lnSpc>
                      </a:pPr>
                      <a:r>
                        <a:rPr lang="pt-BR" sz="1800" b="0" strike="noStrike" spc="-1">
                          <a:solidFill>
                            <a:srgbClr val="000000"/>
                          </a:solidFill>
                          <a:uFill>
                            <a:solidFill>
                              <a:srgbClr val="FFFFFF"/>
                            </a:solidFill>
                          </a:uFill>
                          <a:latin typeface="Arial"/>
                          <a:ea typeface="Microsoft YaHei"/>
                        </a:rPr>
                        <a:t>01 Ações de promoção e prevenção em saúde</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12240">
                      <a:solidFill>
                        <a:srgbClr val="000000"/>
                      </a:solidFill>
                    </a:lnT>
                    <a:lnB w="6480">
                      <a:solidFill>
                        <a:srgbClr val="000000"/>
                      </a:solidFill>
                    </a:lnB>
                    <a:noFill/>
                  </a:tcPr>
                </a:tc>
                <a:tc>
                  <a:txBody>
                    <a:bodyPr/>
                    <a:lstStyle/>
                    <a:p>
                      <a:pPr algn="r">
                        <a:lnSpc>
                          <a:spcPct val="100000"/>
                        </a:lnSpc>
                      </a:pPr>
                      <a:r>
                        <a:rPr lang="pt-BR" sz="1800" b="0" strike="noStrike" spc="-1">
                          <a:solidFill>
                            <a:srgbClr val="000000"/>
                          </a:solidFill>
                          <a:uFill>
                            <a:solidFill>
                              <a:srgbClr val="FFFFFF"/>
                            </a:solidFill>
                          </a:uFill>
                          <a:latin typeface="Arial"/>
                          <a:ea typeface="DejaVu Sans"/>
                        </a:rPr>
                        <a:t>1.265</a:t>
                      </a:r>
                      <a:endParaRPr lang="pt-BR" sz="18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12240">
                      <a:solidFill>
                        <a:srgbClr val="000000"/>
                      </a:solidFill>
                    </a:lnT>
                    <a:lnB w="6480">
                      <a:solidFill>
                        <a:srgbClr val="000000"/>
                      </a:solidFill>
                    </a:lnB>
                    <a:noFill/>
                  </a:tcPr>
                </a:tc>
              </a:tr>
              <a:tr h="344880">
                <a:tc>
                  <a:txBody>
                    <a:bodyPr/>
                    <a:lstStyle/>
                    <a:p>
                      <a:pPr>
                        <a:lnSpc>
                          <a:spcPct val="100000"/>
                        </a:lnSpc>
                      </a:pPr>
                      <a:r>
                        <a:rPr lang="pt-BR" sz="1800" b="0" strike="noStrike" spc="-1">
                          <a:solidFill>
                            <a:srgbClr val="000000"/>
                          </a:solidFill>
                          <a:uFill>
                            <a:solidFill>
                              <a:srgbClr val="FFFFFF"/>
                            </a:solidFill>
                          </a:uFill>
                          <a:latin typeface="Arial"/>
                          <a:ea typeface="Microsoft YaHei"/>
                        </a:rPr>
                        <a:t>02 Procedimentos com finalidade diagnóstica</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800" b="0" strike="noStrike" spc="-1">
                          <a:solidFill>
                            <a:srgbClr val="000000"/>
                          </a:solidFill>
                          <a:uFill>
                            <a:solidFill>
                              <a:srgbClr val="FFFFFF"/>
                            </a:solidFill>
                          </a:uFill>
                          <a:latin typeface="Arial"/>
                          <a:ea typeface="DejaVu Sans"/>
                        </a:rPr>
                        <a:t>0</a:t>
                      </a:r>
                      <a:endParaRPr lang="pt-BR" sz="18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6480">
                      <a:solidFill>
                        <a:srgbClr val="000000"/>
                      </a:solidFill>
                    </a:lnB>
                    <a:noFill/>
                  </a:tcPr>
                </a:tc>
              </a:tr>
              <a:tr h="344880">
                <a:tc>
                  <a:txBody>
                    <a:bodyPr/>
                    <a:lstStyle/>
                    <a:p>
                      <a:pPr>
                        <a:lnSpc>
                          <a:spcPct val="100000"/>
                        </a:lnSpc>
                      </a:pPr>
                      <a:r>
                        <a:rPr lang="pt-BR" sz="1800" b="0" strike="noStrike" spc="-1">
                          <a:solidFill>
                            <a:srgbClr val="000000"/>
                          </a:solidFill>
                          <a:uFill>
                            <a:solidFill>
                              <a:srgbClr val="FFFFFF"/>
                            </a:solidFill>
                          </a:uFill>
                          <a:latin typeface="Arial"/>
                          <a:ea typeface="Microsoft YaHei"/>
                        </a:rPr>
                        <a:t>03 Procedimentos clínicos</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800" b="0" strike="noStrike" spc="-1">
                          <a:solidFill>
                            <a:srgbClr val="000000"/>
                          </a:solidFill>
                          <a:uFill>
                            <a:solidFill>
                              <a:srgbClr val="FFFFFF"/>
                            </a:solidFill>
                          </a:uFill>
                          <a:latin typeface="Arial"/>
                          <a:ea typeface="DejaVu Sans"/>
                        </a:rPr>
                        <a:t>0</a:t>
                      </a:r>
                      <a:endParaRPr lang="pt-BR" sz="18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6480">
                      <a:solidFill>
                        <a:srgbClr val="000000"/>
                      </a:solidFill>
                    </a:lnB>
                    <a:noFill/>
                  </a:tcPr>
                </a:tc>
              </a:tr>
              <a:tr h="344880">
                <a:tc>
                  <a:txBody>
                    <a:bodyPr/>
                    <a:lstStyle/>
                    <a:p>
                      <a:pPr>
                        <a:lnSpc>
                          <a:spcPct val="100000"/>
                        </a:lnSpc>
                      </a:pPr>
                      <a:r>
                        <a:rPr lang="pt-BR" sz="1800" b="0" strike="noStrike" spc="-1">
                          <a:solidFill>
                            <a:srgbClr val="000000"/>
                          </a:solidFill>
                          <a:uFill>
                            <a:solidFill>
                              <a:srgbClr val="FFFFFF"/>
                            </a:solidFill>
                          </a:uFill>
                          <a:latin typeface="Arial"/>
                          <a:ea typeface="Microsoft YaHei"/>
                        </a:rPr>
                        <a:t>04 Procedimentos cirúrgicos</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800" b="0" strike="noStrike" spc="-1">
                          <a:solidFill>
                            <a:srgbClr val="000000"/>
                          </a:solidFill>
                          <a:uFill>
                            <a:solidFill>
                              <a:srgbClr val="FFFFFF"/>
                            </a:solidFill>
                          </a:uFill>
                          <a:latin typeface="Arial"/>
                          <a:ea typeface="DejaVu Sans"/>
                        </a:rPr>
                        <a:t>0</a:t>
                      </a:r>
                      <a:endParaRPr lang="pt-BR" sz="18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6480">
                      <a:solidFill>
                        <a:srgbClr val="000000"/>
                      </a:solidFill>
                    </a:lnB>
                    <a:noFill/>
                  </a:tcPr>
                </a:tc>
              </a:tr>
              <a:tr h="344880">
                <a:tc>
                  <a:txBody>
                    <a:bodyPr/>
                    <a:lstStyle/>
                    <a:p>
                      <a:pPr>
                        <a:lnSpc>
                          <a:spcPct val="100000"/>
                        </a:lnSpc>
                      </a:pPr>
                      <a:r>
                        <a:rPr lang="pt-BR" sz="1800" b="0" strike="noStrike" spc="-1">
                          <a:solidFill>
                            <a:srgbClr val="000000"/>
                          </a:solidFill>
                          <a:uFill>
                            <a:solidFill>
                              <a:srgbClr val="FFFFFF"/>
                            </a:solidFill>
                          </a:uFill>
                          <a:latin typeface="Arial"/>
                          <a:ea typeface="Microsoft YaHei"/>
                        </a:rPr>
                        <a:t>05 Transplantes de orgãos, tecidos e células</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800" b="0" strike="noStrike" spc="-1">
                          <a:solidFill>
                            <a:srgbClr val="000000"/>
                          </a:solidFill>
                          <a:uFill>
                            <a:solidFill>
                              <a:srgbClr val="FFFFFF"/>
                            </a:solidFill>
                          </a:uFill>
                          <a:latin typeface="Arial"/>
                          <a:ea typeface="DejaVu Sans"/>
                        </a:rPr>
                        <a:t>0</a:t>
                      </a:r>
                      <a:endParaRPr lang="pt-BR" sz="18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6480">
                      <a:solidFill>
                        <a:srgbClr val="000000"/>
                      </a:solidFill>
                    </a:lnB>
                    <a:noFill/>
                  </a:tcPr>
                </a:tc>
              </a:tr>
              <a:tr h="344880">
                <a:tc>
                  <a:txBody>
                    <a:bodyPr/>
                    <a:lstStyle/>
                    <a:p>
                      <a:pPr>
                        <a:lnSpc>
                          <a:spcPct val="100000"/>
                        </a:lnSpc>
                      </a:pPr>
                      <a:r>
                        <a:rPr lang="pt-BR" sz="1800" b="0" strike="noStrike" spc="-1">
                          <a:solidFill>
                            <a:srgbClr val="000000"/>
                          </a:solidFill>
                          <a:uFill>
                            <a:solidFill>
                              <a:srgbClr val="FFFFFF"/>
                            </a:solidFill>
                          </a:uFill>
                          <a:latin typeface="Arial"/>
                          <a:ea typeface="Microsoft YaHei"/>
                        </a:rPr>
                        <a:t>06 Medicamentos</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800" b="0" strike="noStrike" spc="-1">
                          <a:solidFill>
                            <a:srgbClr val="000000"/>
                          </a:solidFill>
                          <a:uFill>
                            <a:solidFill>
                              <a:srgbClr val="FFFFFF"/>
                            </a:solidFill>
                          </a:uFill>
                          <a:latin typeface="Arial"/>
                          <a:ea typeface="DejaVu Sans"/>
                        </a:rPr>
                        <a:t>0</a:t>
                      </a:r>
                      <a:endParaRPr lang="pt-BR" sz="18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6480">
                      <a:solidFill>
                        <a:srgbClr val="000000"/>
                      </a:solidFill>
                    </a:lnB>
                    <a:noFill/>
                  </a:tcPr>
                </a:tc>
              </a:tr>
              <a:tr h="344880">
                <a:tc>
                  <a:txBody>
                    <a:bodyPr/>
                    <a:lstStyle/>
                    <a:p>
                      <a:pPr>
                        <a:lnSpc>
                          <a:spcPct val="100000"/>
                        </a:lnSpc>
                      </a:pPr>
                      <a:r>
                        <a:rPr lang="pt-BR" sz="1800" b="0" strike="noStrike" spc="-1">
                          <a:solidFill>
                            <a:srgbClr val="000000"/>
                          </a:solidFill>
                          <a:uFill>
                            <a:solidFill>
                              <a:srgbClr val="FFFFFF"/>
                            </a:solidFill>
                          </a:uFill>
                          <a:latin typeface="Arial"/>
                          <a:ea typeface="Microsoft YaHei"/>
                        </a:rPr>
                        <a:t>07 Órteses, próteses e materiais especiais</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800" b="0" strike="noStrike" spc="-1">
                          <a:solidFill>
                            <a:srgbClr val="000000"/>
                          </a:solidFill>
                          <a:uFill>
                            <a:solidFill>
                              <a:srgbClr val="FFFFFF"/>
                            </a:solidFill>
                          </a:uFill>
                          <a:latin typeface="Arial"/>
                          <a:ea typeface="DejaVu Sans"/>
                        </a:rPr>
                        <a:t>0</a:t>
                      </a:r>
                      <a:endParaRPr lang="pt-BR" sz="18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6480">
                      <a:solidFill>
                        <a:srgbClr val="000000"/>
                      </a:solidFill>
                    </a:lnB>
                    <a:noFill/>
                  </a:tcPr>
                </a:tc>
              </a:tr>
              <a:tr h="344880">
                <a:tc>
                  <a:txBody>
                    <a:bodyPr/>
                    <a:lstStyle/>
                    <a:p>
                      <a:pPr>
                        <a:lnSpc>
                          <a:spcPct val="100000"/>
                        </a:lnSpc>
                      </a:pPr>
                      <a:r>
                        <a:rPr lang="pt-BR" sz="1800" b="0" strike="noStrike" spc="-1">
                          <a:solidFill>
                            <a:srgbClr val="000000"/>
                          </a:solidFill>
                          <a:uFill>
                            <a:solidFill>
                              <a:srgbClr val="FFFFFF"/>
                            </a:solidFill>
                          </a:uFill>
                          <a:latin typeface="Arial"/>
                          <a:ea typeface="Microsoft YaHei"/>
                        </a:rPr>
                        <a:t>08 Ações complementares da atenção à saúde</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800" b="0" strike="noStrike" spc="-1">
                          <a:solidFill>
                            <a:srgbClr val="000000"/>
                          </a:solidFill>
                          <a:uFill>
                            <a:solidFill>
                              <a:srgbClr val="FFFFFF"/>
                            </a:solidFill>
                          </a:uFill>
                          <a:latin typeface="Arial"/>
                          <a:ea typeface="DejaVu Sans"/>
                        </a:rPr>
                        <a:t>0</a:t>
                      </a:r>
                      <a:endParaRPr lang="pt-BR" sz="18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12240">
                      <a:solidFill>
                        <a:srgbClr val="000000"/>
                      </a:solidFill>
                    </a:lnB>
                    <a:noFill/>
                  </a:tcPr>
                </a:tc>
              </a:tr>
              <a:tr h="375120">
                <a:tc>
                  <a:txBody>
                    <a:bodyPr/>
                    <a:lstStyle/>
                    <a:p>
                      <a:pPr>
                        <a:lnSpc>
                          <a:spcPct val="100000"/>
                        </a:lnSpc>
                      </a:pPr>
                      <a:r>
                        <a:rPr lang="pt-BR" sz="2000" b="1" strike="noStrike" spc="-1">
                          <a:solidFill>
                            <a:srgbClr val="000000"/>
                          </a:solidFill>
                          <a:uFill>
                            <a:solidFill>
                              <a:srgbClr val="FFFFFF"/>
                            </a:solidFill>
                          </a:uFill>
                          <a:latin typeface="Arial"/>
                          <a:ea typeface="Microsoft YaHei"/>
                        </a:rPr>
                        <a:t>Total</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r">
                        <a:lnSpc>
                          <a:spcPct val="100000"/>
                        </a:lnSpc>
                      </a:pPr>
                      <a:r>
                        <a:rPr lang="pt-BR" sz="2000" b="1" strike="noStrike" spc="-1">
                          <a:solidFill>
                            <a:srgbClr val="000000"/>
                          </a:solidFill>
                          <a:uFill>
                            <a:solidFill>
                              <a:srgbClr val="FFFFFF"/>
                            </a:solidFill>
                          </a:uFill>
                          <a:latin typeface="Arial"/>
                          <a:ea typeface="DejaVu Sans"/>
                        </a:rPr>
                        <a:t>1.265</a:t>
                      </a:r>
                      <a:endParaRPr lang="pt-BR" sz="1800" b="0" strike="noStrike" spc="-1">
                        <a:solidFill>
                          <a:srgbClr val="000000"/>
                        </a:solidFill>
                        <a:uFill>
                          <a:solidFill>
                            <a:srgbClr val="FFFFFF"/>
                          </a:solidFill>
                        </a:uFill>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r>
            </a:tbl>
          </a:graphicData>
        </a:graphic>
      </p:graphicFrame>
      <p:sp>
        <p:nvSpPr>
          <p:cNvPr id="1016" name="CustomShape 3"/>
          <p:cNvSpPr/>
          <p:nvPr/>
        </p:nvSpPr>
        <p:spPr>
          <a:xfrm>
            <a:off x="702360" y="6280200"/>
            <a:ext cx="9641160" cy="408240"/>
          </a:xfrm>
          <a:prstGeom prst="rect">
            <a:avLst/>
          </a:prstGeom>
          <a:noFill/>
          <a:ln w="9360">
            <a:noFill/>
          </a:ln>
        </p:spPr>
        <p:style>
          <a:lnRef idx="0">
            <a:scrgbClr r="0" g="0" b="0"/>
          </a:lnRef>
          <a:fillRef idx="0">
            <a:scrgbClr r="0" g="0" b="0"/>
          </a:fillRef>
          <a:effectRef idx="0">
            <a:scrgbClr r="0" g="0" b="0"/>
          </a:effectRef>
          <a:fontRef idx="minor"/>
        </p:style>
      </p:sp>
      <p:sp>
        <p:nvSpPr>
          <p:cNvPr id="1017" name="CustomShape 4"/>
          <p:cNvSpPr/>
          <p:nvPr/>
        </p:nvSpPr>
        <p:spPr>
          <a:xfrm>
            <a:off x="534960" y="6280200"/>
            <a:ext cx="2655000" cy="300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400" b="0" strike="noStrike" spc="-1">
                <a:solidFill>
                  <a:srgbClr val="000000"/>
                </a:solidFill>
                <a:uFill>
                  <a:solidFill>
                    <a:srgbClr val="FFFFFF"/>
                  </a:solidFill>
                </a:uFill>
                <a:latin typeface="Myriad CnSemibold"/>
                <a:ea typeface="Microsoft YaHei"/>
              </a:rPr>
              <a:t>FONTE:  SIA/SUS, 06/02/2018</a:t>
            </a:r>
            <a:endParaRPr lang="pt-B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 name="CustomShape 1"/>
          <p:cNvSpPr/>
          <p:nvPr/>
        </p:nvSpPr>
        <p:spPr>
          <a:xfrm>
            <a:off x="2033752" y="196920"/>
            <a:ext cx="7107368" cy="1468800"/>
          </a:xfrm>
          <a:prstGeom prst="rect">
            <a:avLst/>
          </a:prstGeom>
          <a:noFill/>
          <a:ln w="9360">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pt-BR" sz="2400" b="1" strike="noStrike" spc="-1" dirty="0">
                <a:solidFill>
                  <a:srgbClr val="000000"/>
                </a:solidFill>
                <a:uFill>
                  <a:solidFill>
                    <a:srgbClr val="FFFFFF"/>
                  </a:solidFill>
                </a:uFill>
                <a:latin typeface="Arial"/>
                <a:ea typeface="Microsoft YaHei"/>
              </a:rPr>
              <a:t>PRODUÇÃO DA VIGILÂNCIA EM SAÚDE</a:t>
            </a:r>
            <a:endParaRPr lang="pt-BR" sz="1800" b="0" strike="noStrike" spc="-1" dirty="0">
              <a:solidFill>
                <a:srgbClr val="000000"/>
              </a:solidFill>
              <a:uFill>
                <a:solidFill>
                  <a:srgbClr val="FFFFFF"/>
                </a:solidFill>
              </a:uFill>
              <a:latin typeface="Arial"/>
            </a:endParaRPr>
          </a:p>
          <a:p>
            <a:pPr algn="ctr">
              <a:lnSpc>
                <a:spcPct val="100000"/>
              </a:lnSpc>
            </a:pPr>
            <a:r>
              <a:rPr lang="pt-BR" sz="2400" b="1" strike="noStrike" spc="-1" dirty="0">
                <a:solidFill>
                  <a:srgbClr val="000000"/>
                </a:solidFill>
                <a:uFill>
                  <a:solidFill>
                    <a:srgbClr val="FFFFFF"/>
                  </a:solidFill>
                </a:uFill>
                <a:latin typeface="Arial"/>
                <a:ea typeface="Microsoft YaHei"/>
              </a:rPr>
              <a:t>COMPARAÇÃO ENTRE GESTÃO MUNICIPAL E </a:t>
            </a:r>
            <a:endParaRPr lang="pt-BR" sz="1800" b="0" strike="noStrike" spc="-1" dirty="0">
              <a:solidFill>
                <a:srgbClr val="000000"/>
              </a:solidFill>
              <a:uFill>
                <a:solidFill>
                  <a:srgbClr val="FFFFFF"/>
                </a:solidFill>
              </a:uFill>
              <a:latin typeface="Arial"/>
            </a:endParaRPr>
          </a:p>
          <a:p>
            <a:pPr algn="ctr">
              <a:lnSpc>
                <a:spcPct val="100000"/>
              </a:lnSpc>
            </a:pPr>
            <a:r>
              <a:rPr lang="pt-BR" sz="2400" b="1" strike="noStrike" spc="-1" dirty="0">
                <a:solidFill>
                  <a:srgbClr val="000000"/>
                </a:solidFill>
                <a:uFill>
                  <a:solidFill>
                    <a:srgbClr val="FFFFFF"/>
                  </a:solidFill>
                </a:uFill>
                <a:latin typeface="Arial"/>
                <a:ea typeface="Microsoft YaHei"/>
              </a:rPr>
              <a:t>GESTÃO ESTADUAL, 2016 a 2017</a:t>
            </a:r>
            <a:endParaRPr lang="pt-BR" sz="1800" b="0" strike="noStrike" spc="-1" dirty="0">
              <a:solidFill>
                <a:srgbClr val="000000"/>
              </a:solidFill>
              <a:uFill>
                <a:solidFill>
                  <a:srgbClr val="FFFFFF"/>
                </a:solidFill>
              </a:uFill>
              <a:latin typeface="Arial"/>
            </a:endParaRPr>
          </a:p>
        </p:txBody>
      </p:sp>
      <p:sp>
        <p:nvSpPr>
          <p:cNvPr id="1019" name="CustomShape 2"/>
          <p:cNvSpPr/>
          <p:nvPr/>
        </p:nvSpPr>
        <p:spPr>
          <a:xfrm>
            <a:off x="881565" y="6408606"/>
            <a:ext cx="2749680" cy="2257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200" b="0" strike="noStrike" spc="-1" dirty="0">
                <a:solidFill>
                  <a:srgbClr val="000000"/>
                </a:solidFill>
                <a:uFill>
                  <a:solidFill>
                    <a:srgbClr val="FFFFFF"/>
                  </a:solidFill>
                </a:uFill>
                <a:latin typeface="Myriad CnSemibold"/>
                <a:ea typeface="Microsoft YaHei"/>
              </a:rPr>
              <a:t>FONTE:  SIA/SUS.</a:t>
            </a:r>
            <a:endParaRPr lang="pt-BR" sz="1800" b="0" strike="noStrike" spc="-1" dirty="0">
              <a:solidFill>
                <a:srgbClr val="000000"/>
              </a:solidFill>
              <a:uFill>
                <a:solidFill>
                  <a:srgbClr val="FFFFFF"/>
                </a:solidFill>
              </a:uFill>
              <a:latin typeface="Arial"/>
            </a:endParaRPr>
          </a:p>
        </p:txBody>
      </p:sp>
      <p:sp>
        <p:nvSpPr>
          <p:cNvPr id="1022" name="CustomShape 5"/>
          <p:cNvSpPr/>
          <p:nvPr/>
        </p:nvSpPr>
        <p:spPr>
          <a:xfrm>
            <a:off x="702360" y="6280200"/>
            <a:ext cx="9641160" cy="408240"/>
          </a:xfrm>
          <a:prstGeom prst="rect">
            <a:avLst/>
          </a:prstGeom>
          <a:noFill/>
          <a:ln w="9360">
            <a:noFill/>
          </a:ln>
        </p:spPr>
        <p:style>
          <a:lnRef idx="0">
            <a:scrgbClr r="0" g="0" b="0"/>
          </a:lnRef>
          <a:fillRef idx="0">
            <a:scrgbClr r="0" g="0" b="0"/>
          </a:fillRef>
          <a:effectRef idx="0">
            <a:scrgbClr r="0" g="0" b="0"/>
          </a:effectRef>
          <a:fontRef idx="minor"/>
        </p:style>
      </p:sp>
      <p:grpSp>
        <p:nvGrpSpPr>
          <p:cNvPr id="2" name="Grupo 8"/>
          <p:cNvGrpSpPr/>
          <p:nvPr/>
        </p:nvGrpSpPr>
        <p:grpSpPr>
          <a:xfrm>
            <a:off x="901080" y="2049120"/>
            <a:ext cx="8438040" cy="1801168"/>
            <a:chOff x="901080" y="2049120"/>
            <a:chExt cx="8438040" cy="1801168"/>
          </a:xfrm>
        </p:grpSpPr>
        <p:graphicFrame>
          <p:nvGraphicFramePr>
            <p:cNvPr id="1020" name="Table 3"/>
            <p:cNvGraphicFramePr/>
            <p:nvPr/>
          </p:nvGraphicFramePr>
          <p:xfrm>
            <a:off x="3243600" y="2049120"/>
            <a:ext cx="6095520" cy="1800000"/>
          </p:xfrm>
          <a:graphic>
            <a:graphicData uri="http://schemas.openxmlformats.org/drawingml/2006/table">
              <a:tbl>
                <a:tblPr/>
                <a:tblGrid>
                  <a:gridCol w="1015920"/>
                  <a:gridCol w="1015920"/>
                  <a:gridCol w="1015920"/>
                  <a:gridCol w="1015920"/>
                  <a:gridCol w="1015920"/>
                  <a:gridCol w="1015920"/>
                </a:tblGrid>
                <a:tr h="360000">
                  <a:tc gridSpan="2">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1º/2016</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A6A6A6"/>
                      </a:solidFill>
                    </a:tcPr>
                  </a:tc>
                  <a:tc hMerge="1">
                    <a:txBody>
                      <a:bodyPr/>
                      <a:lstStyle/>
                      <a:p>
                        <a:endParaRPr lang="pt-BR"/>
                      </a:p>
                    </a:txBody>
                    <a:tcPr>
                      <a:solidFill>
                        <a:srgbClr val="729FCF"/>
                      </a:solidFill>
                    </a:tcPr>
                  </a:tc>
                  <a:tc gridSpan="2">
                    <a:txBody>
                      <a:bodyPr/>
                      <a:lstStyle/>
                      <a:p>
                        <a:pPr algn="ctr">
                          <a:lnSpc>
                            <a:spcPct val="100000"/>
                          </a:lnSpc>
                        </a:pPr>
                        <a:r>
                          <a:rPr lang="pt-BR" sz="1400" b="1" strike="noStrike" spc="-1">
                            <a:solidFill>
                              <a:srgbClr val="000000"/>
                            </a:solidFill>
                            <a:uFill>
                              <a:solidFill>
                                <a:srgbClr val="FFFFFF"/>
                              </a:solidFill>
                            </a:uFill>
                            <a:latin typeface="Arial"/>
                            <a:ea typeface="Microsoft YaHei"/>
                          </a:rPr>
                          <a:t>2º/2016</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A6A6A6"/>
                      </a:solidFill>
                    </a:tcPr>
                  </a:tc>
                  <a:tc hMerge="1">
                    <a:txBody>
                      <a:bodyPr/>
                      <a:lstStyle/>
                      <a:p>
                        <a:endParaRPr lang="pt-BR"/>
                      </a:p>
                    </a:txBody>
                    <a:tcPr>
                      <a:solidFill>
                        <a:srgbClr val="729FCF"/>
                      </a:solidFill>
                    </a:tcPr>
                  </a:tc>
                  <a:tc gridSpan="2">
                    <a:txBody>
                      <a:bodyPr/>
                      <a:lstStyle/>
                      <a:p>
                        <a:pPr algn="ctr">
                          <a:lnSpc>
                            <a:spcPct val="100000"/>
                          </a:lnSpc>
                        </a:pPr>
                        <a:r>
                          <a:rPr lang="pt-BR" sz="1400" b="1" strike="noStrike" spc="-1">
                            <a:solidFill>
                              <a:srgbClr val="000000"/>
                            </a:solidFill>
                            <a:uFill>
                              <a:solidFill>
                                <a:srgbClr val="FFFFFF"/>
                              </a:solidFill>
                            </a:uFill>
                            <a:latin typeface="Arial"/>
                            <a:ea typeface="Microsoft YaHei"/>
                          </a:rPr>
                          <a:t>3º/2016</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A6A6A6"/>
                      </a:solidFill>
                    </a:tcPr>
                  </a:tc>
                  <a:tc hMerge="1">
                    <a:txBody>
                      <a:bodyPr/>
                      <a:lstStyle/>
                      <a:p>
                        <a:endParaRPr lang="pt-BR"/>
                      </a:p>
                    </a:txBody>
                    <a:tcPr>
                      <a:solidFill>
                        <a:srgbClr val="729FCF"/>
                      </a:solidFill>
                    </a:tcPr>
                  </a:tc>
                </a:tr>
                <a:tr h="360000">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Produção</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Percentual</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Produção</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Percentual</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Produção</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Percentual</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12240">
                        <a:solidFill>
                          <a:srgbClr val="000000"/>
                        </a:solidFill>
                      </a:lnT>
                      <a:lnB w="6480">
                        <a:solidFill>
                          <a:srgbClr val="000000"/>
                        </a:solidFill>
                      </a:lnB>
                      <a:solidFill>
                        <a:srgbClr val="D9D9D9"/>
                      </a:solidFill>
                    </a:tcPr>
                  </a:tc>
                </a:tr>
                <a:tr h="360000">
                  <a:tc>
                    <a:txBody>
                      <a:bodyPr/>
                      <a:lstStyle/>
                      <a:p>
                        <a:pPr algn="r">
                          <a:lnSpc>
                            <a:spcPct val="100000"/>
                          </a:lnSpc>
                        </a:pPr>
                        <a:r>
                          <a:rPr lang="pt-BR" sz="1400" b="0" strike="noStrike" spc="-1" dirty="0">
                            <a:solidFill>
                              <a:srgbClr val="FF0000"/>
                            </a:solidFill>
                            <a:uFill>
                              <a:solidFill>
                                <a:srgbClr val="FFFFFF"/>
                              </a:solidFill>
                            </a:uFill>
                            <a:latin typeface="Arial"/>
                            <a:ea typeface="Microsoft YaHei"/>
                          </a:rPr>
                          <a:t>3.974</a:t>
                        </a:r>
                        <a:endParaRPr lang="pt-BR" sz="1800" b="0" strike="noStrike" spc="-1" dirty="0">
                          <a:solidFill>
                            <a:srgbClr val="FF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FF0000"/>
                            </a:solidFill>
                            <a:uFill>
                              <a:solidFill>
                                <a:srgbClr val="FFFFFF"/>
                              </a:solidFill>
                            </a:uFill>
                            <a:latin typeface="Arial"/>
                            <a:ea typeface="Microsoft YaHei"/>
                          </a:rPr>
                          <a:t>1,31%</a:t>
                        </a:r>
                        <a:endParaRPr lang="pt-BR" sz="1800" b="0" strike="noStrike" spc="-1" dirty="0">
                          <a:solidFill>
                            <a:srgbClr val="FF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FF0000"/>
                            </a:solidFill>
                            <a:uFill>
                              <a:solidFill>
                                <a:srgbClr val="FFFFFF"/>
                              </a:solidFill>
                            </a:uFill>
                            <a:latin typeface="Arial"/>
                            <a:ea typeface="Microsoft YaHei"/>
                          </a:rPr>
                          <a:t>1.001</a:t>
                        </a:r>
                        <a:endParaRPr lang="pt-BR" sz="1800" b="0" strike="noStrike" spc="-1" dirty="0">
                          <a:solidFill>
                            <a:srgbClr val="FF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FF0000"/>
                            </a:solidFill>
                            <a:uFill>
                              <a:solidFill>
                                <a:srgbClr val="FFFFFF"/>
                              </a:solidFill>
                            </a:uFill>
                            <a:latin typeface="Arial"/>
                            <a:ea typeface="Microsoft YaHei"/>
                          </a:rPr>
                          <a:t>0,35%</a:t>
                        </a:r>
                        <a:endParaRPr lang="pt-BR" sz="1800" b="0" strike="noStrike" spc="-1" dirty="0">
                          <a:solidFill>
                            <a:srgbClr val="FF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FF0000"/>
                            </a:solidFill>
                            <a:uFill>
                              <a:solidFill>
                                <a:srgbClr val="FFFFFF"/>
                              </a:solidFill>
                            </a:uFill>
                            <a:latin typeface="Arial"/>
                            <a:ea typeface="Microsoft YaHei"/>
                          </a:rPr>
                          <a:t>605</a:t>
                        </a:r>
                        <a:endParaRPr lang="pt-BR" sz="1800" b="0" strike="noStrike" spc="-1" dirty="0">
                          <a:solidFill>
                            <a:srgbClr val="FF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FF0000"/>
                            </a:solidFill>
                            <a:uFill>
                              <a:solidFill>
                                <a:srgbClr val="FFFFFF"/>
                              </a:solidFill>
                            </a:uFill>
                            <a:latin typeface="Arial"/>
                            <a:ea typeface="Microsoft YaHei"/>
                          </a:rPr>
                          <a:t>0,14%</a:t>
                        </a:r>
                        <a:endParaRPr lang="pt-BR" sz="1800" b="0" strike="noStrike" spc="-1" dirty="0">
                          <a:solidFill>
                            <a:srgbClr val="FF0000"/>
                          </a:solidFill>
                          <a:uFill>
                            <a:solidFill>
                              <a:srgbClr val="FFFFFF"/>
                            </a:solidFill>
                          </a:uFill>
                          <a:latin typeface="Arial"/>
                        </a:endParaRPr>
                      </a:p>
                    </a:txBody>
                    <a:tcPr marL="9360" marR="9360" anchor="ctr">
                      <a:lnL w="6480">
                        <a:solidFill>
                          <a:srgbClr val="000000"/>
                        </a:solidFill>
                      </a:lnL>
                      <a:lnR w="12240">
                        <a:solidFill>
                          <a:srgbClr val="000000"/>
                        </a:solidFill>
                      </a:lnR>
                      <a:lnT w="6480">
                        <a:solidFill>
                          <a:srgbClr val="000000"/>
                        </a:solidFill>
                      </a:lnT>
                      <a:lnB w="6480">
                        <a:solidFill>
                          <a:srgbClr val="000000"/>
                        </a:solidFill>
                      </a:lnB>
                      <a:noFill/>
                    </a:tcPr>
                  </a:tc>
                </a:tr>
                <a:tr h="360000">
                  <a:tc>
                    <a:txBody>
                      <a:bodyPr/>
                      <a:lstStyle/>
                      <a:p>
                        <a:pPr algn="r">
                          <a:lnSpc>
                            <a:spcPct val="100000"/>
                          </a:lnSpc>
                        </a:pPr>
                        <a:r>
                          <a:rPr lang="pt-BR" sz="1400" b="0" strike="noStrike" spc="-1">
                            <a:solidFill>
                              <a:srgbClr val="000000"/>
                            </a:solidFill>
                            <a:uFill>
                              <a:solidFill>
                                <a:srgbClr val="FFFFFF"/>
                              </a:solidFill>
                            </a:uFill>
                            <a:latin typeface="Arial"/>
                            <a:ea typeface="Microsoft YaHei"/>
                          </a:rPr>
                          <a:t>336.082</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Arial"/>
                            <a:ea typeface="Microsoft YaHei"/>
                          </a:rPr>
                          <a:t>98,42%</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Arial"/>
                            <a:ea typeface="Microsoft YaHei"/>
                          </a:rPr>
                          <a:t>300.067</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dirty="0">
                            <a:solidFill>
                              <a:srgbClr val="000000"/>
                            </a:solidFill>
                            <a:uFill>
                              <a:solidFill>
                                <a:srgbClr val="FFFFFF"/>
                              </a:solidFill>
                            </a:uFill>
                            <a:latin typeface="Arial"/>
                            <a:ea typeface="Microsoft YaHei"/>
                          </a:rPr>
                          <a:t>98,69%</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dirty="0">
                            <a:solidFill>
                              <a:srgbClr val="000000"/>
                            </a:solidFill>
                            <a:uFill>
                              <a:solidFill>
                                <a:srgbClr val="FFFFFF"/>
                              </a:solidFill>
                            </a:uFill>
                            <a:latin typeface="Arial"/>
                            <a:ea typeface="Microsoft YaHei"/>
                          </a:rPr>
                          <a:t>285.835</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dirty="0">
                            <a:solidFill>
                              <a:srgbClr val="000000"/>
                            </a:solidFill>
                            <a:uFill>
                              <a:solidFill>
                                <a:srgbClr val="FFFFFF"/>
                              </a:solidFill>
                            </a:uFill>
                            <a:latin typeface="Arial"/>
                            <a:ea typeface="Microsoft YaHei"/>
                          </a:rPr>
                          <a:t>99,65%</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6480">
                        <a:solidFill>
                          <a:srgbClr val="000000"/>
                        </a:solidFill>
                      </a:lnT>
                      <a:lnB w="12240">
                        <a:solidFill>
                          <a:srgbClr val="000000"/>
                        </a:solidFill>
                      </a:lnB>
                      <a:noFill/>
                    </a:tcPr>
                  </a:tc>
                </a:tr>
                <a:tr h="360000">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341.466</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100,00%</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304.041</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100,00%</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286.836</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dirty="0">
                            <a:solidFill>
                              <a:srgbClr val="000000"/>
                            </a:solidFill>
                            <a:uFill>
                              <a:solidFill>
                                <a:srgbClr val="FFFFFF"/>
                              </a:solidFill>
                            </a:uFill>
                            <a:latin typeface="Arial"/>
                            <a:ea typeface="Microsoft YaHei"/>
                          </a:rPr>
                          <a:t>100,00%</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12240">
                        <a:solidFill>
                          <a:srgbClr val="000000"/>
                        </a:solidFill>
                      </a:lnT>
                      <a:lnB w="12240">
                        <a:solidFill>
                          <a:srgbClr val="000000"/>
                        </a:solidFill>
                      </a:lnB>
                      <a:solidFill>
                        <a:srgbClr val="D9D9D9"/>
                      </a:solidFill>
                    </a:tcPr>
                  </a:tc>
                </a:tr>
              </a:tbl>
            </a:graphicData>
          </a:graphic>
        </p:graphicFrame>
        <p:graphicFrame>
          <p:nvGraphicFramePr>
            <p:cNvPr id="1023" name="Table 6"/>
            <p:cNvGraphicFramePr/>
            <p:nvPr/>
          </p:nvGraphicFramePr>
          <p:xfrm>
            <a:off x="901080" y="2049120"/>
            <a:ext cx="2342160" cy="1801168"/>
          </p:xfrm>
          <a:graphic>
            <a:graphicData uri="http://schemas.openxmlformats.org/drawingml/2006/table">
              <a:tbl>
                <a:tblPr/>
                <a:tblGrid>
                  <a:gridCol w="2342160"/>
                </a:tblGrid>
                <a:tr h="364593">
                  <a:tc>
                    <a:txBody>
                      <a:bodyPr/>
                      <a:lstStyle/>
                      <a:p>
                        <a:endParaRPr lang="pt-BR" dirty="0"/>
                      </a:p>
                    </a:txBody>
                    <a:tcPr marL="6840" marR="6840" anchor="ctr">
                      <a:lnR w="6480">
                        <a:solidFill>
                          <a:srgbClr val="000000"/>
                        </a:solidFill>
                      </a:lnR>
                      <a:lnB w="12240">
                        <a:solidFill>
                          <a:srgbClr val="000000"/>
                        </a:solidFill>
                      </a:lnB>
                      <a:noFill/>
                    </a:tcPr>
                  </a:tc>
                </a:tr>
                <a:tr h="358852">
                  <a:tc>
                    <a:txBody>
                      <a:bodyPr/>
                      <a:lstStyle/>
                      <a:p>
                        <a:pPr>
                          <a:lnSpc>
                            <a:spcPct val="100000"/>
                          </a:lnSpc>
                        </a:pPr>
                        <a:r>
                          <a:rPr lang="pt-BR" sz="1400" b="0" strike="noStrike" spc="-1">
                            <a:solidFill>
                              <a:srgbClr val="000000"/>
                            </a:solidFill>
                            <a:uFill>
                              <a:solidFill>
                                <a:srgbClr val="FFFFFF"/>
                              </a:solidFill>
                            </a:uFill>
                            <a:latin typeface="Arial"/>
                            <a:ea typeface="Microsoft YaHei"/>
                          </a:rPr>
                          <a:t>Tipo de Gestão</a:t>
                        </a:r>
                        <a:endParaRPr lang="pt-BR" sz="1800" b="0" strike="noStrike" spc="-1">
                          <a:solidFill>
                            <a:srgbClr val="000000"/>
                          </a:solidFill>
                          <a:uFill>
                            <a:solidFill>
                              <a:srgbClr val="FFFFFF"/>
                            </a:solidFill>
                          </a:uFill>
                          <a:latin typeface="Arial"/>
                        </a:endParaRPr>
                      </a:p>
                    </a:txBody>
                    <a:tcPr marL="6840" marR="6840">
                      <a:lnL w="12240">
                        <a:solidFill>
                          <a:srgbClr val="000000"/>
                        </a:solidFill>
                      </a:lnL>
                      <a:lnR w="6480">
                        <a:solidFill>
                          <a:srgbClr val="000000"/>
                        </a:solidFill>
                      </a:lnR>
                      <a:lnT w="12240">
                        <a:solidFill>
                          <a:srgbClr val="000000"/>
                        </a:solidFill>
                      </a:lnT>
                      <a:lnB w="6480">
                        <a:solidFill>
                          <a:srgbClr val="000000"/>
                        </a:solidFill>
                      </a:lnB>
                      <a:solidFill>
                        <a:srgbClr val="D9D9D9"/>
                      </a:solidFill>
                    </a:tcPr>
                  </a:tc>
                </a:tr>
                <a:tr h="358852">
                  <a:tc>
                    <a:txBody>
                      <a:bodyPr/>
                      <a:lstStyle/>
                      <a:p>
                        <a:pPr>
                          <a:lnSpc>
                            <a:spcPct val="100000"/>
                          </a:lnSpc>
                        </a:pPr>
                        <a:r>
                          <a:rPr lang="pt-BR" sz="1400" b="0" strike="noStrike" spc="-1">
                            <a:solidFill>
                              <a:srgbClr val="FF0000"/>
                            </a:solidFill>
                            <a:uFill>
                              <a:solidFill>
                                <a:srgbClr val="FFFFFF"/>
                              </a:solidFill>
                            </a:uFill>
                            <a:latin typeface="Arial"/>
                            <a:ea typeface="Microsoft YaHei"/>
                          </a:rPr>
                          <a:t>SARGSUS/ESTADO PLENO</a:t>
                        </a:r>
                        <a:endParaRPr lang="pt-BR" sz="1800" b="0" strike="noStrike" spc="-1">
                          <a:solidFill>
                            <a:srgbClr val="000000"/>
                          </a:solidFill>
                          <a:uFill>
                            <a:solidFill>
                              <a:srgbClr val="FFFFFF"/>
                            </a:solidFill>
                          </a:uFill>
                          <a:latin typeface="Arial"/>
                        </a:endParaRPr>
                      </a:p>
                    </a:txBody>
                    <a:tcPr marL="6840" marR="6840">
                      <a:lnL w="6480">
                        <a:solidFill>
                          <a:srgbClr val="000000"/>
                        </a:solidFill>
                      </a:lnL>
                      <a:lnR w="6480">
                        <a:solidFill>
                          <a:srgbClr val="000000"/>
                        </a:solidFill>
                      </a:lnR>
                      <a:lnT w="6480">
                        <a:solidFill>
                          <a:srgbClr val="000000"/>
                        </a:solidFill>
                      </a:lnT>
                      <a:lnB w="6480">
                        <a:solidFill>
                          <a:srgbClr val="000000"/>
                        </a:solidFill>
                      </a:lnB>
                      <a:noFill/>
                    </a:tcPr>
                  </a:tc>
                </a:tr>
                <a:tr h="358852">
                  <a:tc>
                    <a:txBody>
                      <a:bodyPr/>
                      <a:lstStyle/>
                      <a:p>
                        <a:pPr>
                          <a:lnSpc>
                            <a:spcPct val="100000"/>
                          </a:lnSpc>
                        </a:pPr>
                        <a:r>
                          <a:rPr lang="pt-BR" sz="1400" b="0" strike="noStrike" spc="-1">
                            <a:solidFill>
                              <a:srgbClr val="000000"/>
                            </a:solidFill>
                            <a:uFill>
                              <a:solidFill>
                                <a:srgbClr val="FFFFFF"/>
                              </a:solidFill>
                            </a:uFill>
                            <a:latin typeface="Arial"/>
                            <a:ea typeface="Microsoft YaHei"/>
                          </a:rPr>
                          <a:t>MUNICÍPIOS PLENO</a:t>
                        </a:r>
                        <a:endParaRPr lang="pt-BR" sz="1800" b="0" strike="noStrike" spc="-1">
                          <a:solidFill>
                            <a:srgbClr val="000000"/>
                          </a:solidFill>
                          <a:uFill>
                            <a:solidFill>
                              <a:srgbClr val="FFFFFF"/>
                            </a:solidFill>
                          </a:uFill>
                          <a:latin typeface="Arial"/>
                        </a:endParaRPr>
                      </a:p>
                    </a:txBody>
                    <a:tcPr marL="6840" marR="6840">
                      <a:lnL w="6480">
                        <a:solidFill>
                          <a:srgbClr val="000000"/>
                        </a:solidFill>
                      </a:lnL>
                      <a:lnR w="6480">
                        <a:solidFill>
                          <a:srgbClr val="000000"/>
                        </a:solidFill>
                      </a:lnR>
                      <a:lnT w="6480">
                        <a:solidFill>
                          <a:srgbClr val="000000"/>
                        </a:solidFill>
                      </a:lnT>
                      <a:lnB w="12240">
                        <a:solidFill>
                          <a:srgbClr val="000000"/>
                        </a:solidFill>
                      </a:lnB>
                      <a:noFill/>
                    </a:tcPr>
                  </a:tc>
                </a:tr>
                <a:tr h="358852">
                  <a:tc>
                    <a:txBody>
                      <a:bodyPr/>
                      <a:lstStyle/>
                      <a:p>
                        <a:pPr>
                          <a:lnSpc>
                            <a:spcPct val="100000"/>
                          </a:lnSpc>
                        </a:pPr>
                        <a:r>
                          <a:rPr lang="pt-BR" sz="1400" b="0" strike="noStrike" spc="-1">
                            <a:solidFill>
                              <a:srgbClr val="000000"/>
                            </a:solidFill>
                            <a:uFill>
                              <a:solidFill>
                                <a:srgbClr val="FFFFFF"/>
                              </a:solidFill>
                            </a:uFill>
                            <a:latin typeface="Arial"/>
                            <a:ea typeface="Microsoft YaHei"/>
                          </a:rPr>
                          <a:t>Total</a:t>
                        </a:r>
                        <a:endParaRPr lang="pt-BR" sz="1800" b="0" strike="noStrike" spc="-1">
                          <a:solidFill>
                            <a:srgbClr val="000000"/>
                          </a:solidFill>
                          <a:uFill>
                            <a:solidFill>
                              <a:srgbClr val="FFFFFF"/>
                            </a:solidFill>
                          </a:uFill>
                          <a:latin typeface="Arial"/>
                        </a:endParaRPr>
                      </a:p>
                    </a:txBody>
                    <a:tcPr marL="6840" marR="6840">
                      <a:lnL w="12240">
                        <a:solidFill>
                          <a:srgbClr val="000000"/>
                        </a:solidFill>
                      </a:lnL>
                      <a:lnR w="6480">
                        <a:solidFill>
                          <a:srgbClr val="000000"/>
                        </a:solidFill>
                      </a:lnR>
                      <a:lnT w="12240">
                        <a:solidFill>
                          <a:srgbClr val="000000"/>
                        </a:solidFill>
                      </a:lnT>
                      <a:lnB w="12240">
                        <a:solidFill>
                          <a:srgbClr val="000000"/>
                        </a:solidFill>
                      </a:lnB>
                      <a:solidFill>
                        <a:srgbClr val="D9D9D9"/>
                      </a:solidFill>
                    </a:tcPr>
                  </a:tc>
                </a:tr>
              </a:tbl>
            </a:graphicData>
          </a:graphic>
        </p:graphicFrame>
      </p:grpSp>
      <p:grpSp>
        <p:nvGrpSpPr>
          <p:cNvPr id="3" name="Grupo 9"/>
          <p:cNvGrpSpPr/>
          <p:nvPr/>
        </p:nvGrpSpPr>
        <p:grpSpPr>
          <a:xfrm>
            <a:off x="901080" y="4215960"/>
            <a:ext cx="8458821" cy="1801168"/>
            <a:chOff x="901080" y="4215960"/>
            <a:chExt cx="8458821" cy="1801168"/>
          </a:xfrm>
        </p:grpSpPr>
        <p:graphicFrame>
          <p:nvGraphicFramePr>
            <p:cNvPr id="1021" name="Table 4"/>
            <p:cNvGraphicFramePr/>
            <p:nvPr/>
          </p:nvGraphicFramePr>
          <p:xfrm>
            <a:off x="3243600" y="4215960"/>
            <a:ext cx="6116301" cy="1800000"/>
          </p:xfrm>
          <a:graphic>
            <a:graphicData uri="http://schemas.openxmlformats.org/drawingml/2006/table">
              <a:tbl>
                <a:tblPr/>
                <a:tblGrid>
                  <a:gridCol w="1019204"/>
                  <a:gridCol w="1019204"/>
                  <a:gridCol w="1019204"/>
                  <a:gridCol w="1019563"/>
                  <a:gridCol w="1019563"/>
                  <a:gridCol w="1019563"/>
                </a:tblGrid>
                <a:tr h="360000">
                  <a:tc gridSpan="2">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1º/2017</a:t>
                        </a:r>
                        <a:endParaRPr lang="pt-BR" sz="1800" b="0" strike="noStrike" spc="-1" dirty="0">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12240">
                        <a:solidFill>
                          <a:srgbClr val="000000"/>
                        </a:solidFill>
                      </a:lnT>
                      <a:lnB w="12240">
                        <a:solidFill>
                          <a:srgbClr val="000000"/>
                        </a:solidFill>
                      </a:lnB>
                      <a:solidFill>
                        <a:srgbClr val="A6A6A6"/>
                      </a:solidFill>
                    </a:tcPr>
                  </a:tc>
                  <a:tc hMerge="1">
                    <a:txBody>
                      <a:bodyPr/>
                      <a:lstStyle/>
                      <a:p>
                        <a:endParaRPr lang="pt-BR"/>
                      </a:p>
                    </a:txBody>
                    <a:tcPr>
                      <a:solidFill>
                        <a:srgbClr val="729FCF"/>
                      </a:solidFill>
                    </a:tcPr>
                  </a:tc>
                  <a:tc gridSpan="2">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2º/2017</a:t>
                        </a:r>
                        <a:endParaRPr lang="pt-BR" sz="1800" b="0" strike="noStrike" spc="-1" dirty="0">
                          <a:solidFill>
                            <a:srgbClr val="000000"/>
                          </a:solidFill>
                          <a:uFill>
                            <a:solidFill>
                              <a:srgbClr val="FFFFFF"/>
                            </a:solidFill>
                          </a:uFill>
                          <a:latin typeface="Arial"/>
                        </a:endParaRPr>
                      </a:p>
                    </a:txBody>
                    <a:tcPr marL="9360" marR="9360">
                      <a:lnL w="6480">
                        <a:solidFill>
                          <a:srgbClr val="000000"/>
                        </a:solidFill>
                      </a:lnL>
                      <a:lnR w="6480" cap="flat" cmpd="sng" algn="ctr">
                        <a:solidFill>
                          <a:srgbClr val="000000"/>
                        </a:solidFill>
                        <a:prstDash val="solid"/>
                        <a:round/>
                        <a:headEnd type="none" w="med" len="med"/>
                        <a:tailEnd type="none" w="med" len="med"/>
                      </a:lnR>
                      <a:lnT w="12240">
                        <a:solidFill>
                          <a:srgbClr val="000000"/>
                        </a:solidFill>
                      </a:lnT>
                      <a:lnB w="12240">
                        <a:solidFill>
                          <a:srgbClr val="000000"/>
                        </a:solidFill>
                      </a:lnB>
                      <a:solidFill>
                        <a:srgbClr val="A6A6A6"/>
                      </a:solidFill>
                    </a:tcPr>
                  </a:tc>
                  <a:tc hMerge="1">
                    <a:txBody>
                      <a:bodyPr/>
                      <a:lstStyle/>
                      <a:p>
                        <a:endParaRPr lang="pt-BR"/>
                      </a:p>
                    </a:txBody>
                    <a:tcPr>
                      <a:solidFill>
                        <a:srgbClr val="729FCF"/>
                      </a:solidFill>
                    </a:tcPr>
                  </a:tc>
                  <a:tc gridSpan="2">
                    <a:txBody>
                      <a:bodyPr/>
                      <a:lstStyle/>
                      <a:p>
                        <a:pPr algn="ctr">
                          <a:lnSpc>
                            <a:spcPct val="100000"/>
                          </a:lnSpc>
                        </a:pPr>
                        <a:r>
                          <a:rPr lang="pt-BR" sz="1400" b="1" strike="noStrike" spc="-1" dirty="0" smtClean="0">
                            <a:solidFill>
                              <a:srgbClr val="000000"/>
                            </a:solidFill>
                            <a:uFill>
                              <a:solidFill>
                                <a:srgbClr val="FFFFFF"/>
                              </a:solidFill>
                            </a:uFill>
                            <a:latin typeface="Arial"/>
                            <a:ea typeface="Microsoft YaHei"/>
                          </a:rPr>
                          <a:t>3º/2017</a:t>
                        </a:r>
                        <a:endParaRPr lang="pt-BR" sz="1800" b="0" strike="noStrike" spc="-1" dirty="0">
                          <a:solidFill>
                            <a:srgbClr val="000000"/>
                          </a:solidFill>
                          <a:uFill>
                            <a:solidFill>
                              <a:srgbClr val="FFFFFF"/>
                            </a:solidFill>
                          </a:uFill>
                          <a:latin typeface="Arial"/>
                        </a:endParaRPr>
                      </a:p>
                    </a:txBody>
                    <a:tcPr marL="9360" marR="9360">
                      <a:lnL w="6480">
                        <a:solidFill>
                          <a:srgbClr val="000000"/>
                        </a:solidFill>
                      </a:lnL>
                      <a:lnR w="6480" cap="flat" cmpd="sng" algn="ctr">
                        <a:solidFill>
                          <a:srgbClr val="000000"/>
                        </a:solidFill>
                        <a:prstDash val="solid"/>
                        <a:round/>
                        <a:headEnd type="none" w="med" len="med"/>
                        <a:tailEnd type="none" w="med" len="med"/>
                      </a:lnR>
                      <a:lnT w="12240">
                        <a:solidFill>
                          <a:srgbClr val="000000"/>
                        </a:solidFill>
                      </a:lnT>
                      <a:lnB w="12240" cap="flat" cmpd="sng" algn="ctr">
                        <a:solidFill>
                          <a:srgbClr val="000000"/>
                        </a:solidFill>
                        <a:prstDash val="solid"/>
                        <a:round/>
                        <a:headEnd type="none" w="med" len="med"/>
                        <a:tailEnd type="none" w="med" len="med"/>
                      </a:lnB>
                      <a:solidFill>
                        <a:srgbClr val="A6A6A6"/>
                      </a:solidFill>
                    </a:tcPr>
                  </a:tc>
                  <a:tc hMerge="1">
                    <a:txBody>
                      <a:bodyPr/>
                      <a:lstStyle/>
                      <a:p>
                        <a:endParaRPr lang="pt-BR"/>
                      </a:p>
                    </a:txBody>
                    <a:tcPr>
                      <a:lnL w="6480">
                        <a:solidFill>
                          <a:srgbClr val="000000"/>
                        </a:solidFill>
                      </a:lnL>
                      <a:lnR w="6480">
                        <a:solidFill>
                          <a:srgbClr val="000000"/>
                        </a:solidFill>
                      </a:lnR>
                      <a:lnT w="12240">
                        <a:solidFill>
                          <a:srgbClr val="000000"/>
                        </a:solidFill>
                      </a:lnT>
                      <a:lnB w="12240" cap="flat" cmpd="sng" algn="ctr">
                        <a:solidFill>
                          <a:srgbClr val="000000"/>
                        </a:solidFill>
                        <a:prstDash val="solid"/>
                        <a:round/>
                        <a:headEnd type="none" w="med" len="med"/>
                        <a:tailEnd type="none" w="med" len="med"/>
                      </a:lnB>
                      <a:solidFill>
                        <a:srgbClr val="A6A6A6"/>
                      </a:solidFill>
                    </a:tcPr>
                  </a:tc>
                </a:tr>
                <a:tr h="360000">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Produção</a:t>
                        </a:r>
                        <a:endParaRPr lang="pt-BR" sz="18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12240">
                        <a:solidFill>
                          <a:srgbClr val="000000"/>
                        </a:solidFill>
                      </a:lnT>
                      <a:lnB w="648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Percentual</a:t>
                        </a:r>
                        <a:endParaRPr lang="pt-BR" sz="18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12240">
                        <a:solidFill>
                          <a:srgbClr val="000000"/>
                        </a:solidFill>
                      </a:lnT>
                      <a:lnB w="648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Produção</a:t>
                        </a:r>
                        <a:endParaRPr lang="pt-BR" sz="1800" b="0" strike="noStrike" spc="-1" dirty="0">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12240">
                        <a:solidFill>
                          <a:srgbClr val="000000"/>
                        </a:solidFill>
                      </a:lnT>
                      <a:lnB w="648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Percentual</a:t>
                        </a:r>
                        <a:endParaRPr lang="pt-BR" sz="1800" b="0" strike="noStrike" spc="-1" dirty="0">
                          <a:solidFill>
                            <a:srgbClr val="000000"/>
                          </a:solidFill>
                          <a:uFill>
                            <a:solidFill>
                              <a:srgbClr val="FFFFFF"/>
                            </a:solidFill>
                          </a:uFill>
                          <a:latin typeface="Arial"/>
                        </a:endParaRPr>
                      </a:p>
                    </a:txBody>
                    <a:tcPr marL="9360" marR="9360">
                      <a:lnL w="6480">
                        <a:solidFill>
                          <a:srgbClr val="000000"/>
                        </a:solidFill>
                      </a:lnL>
                      <a:lnR w="6480" cap="flat" cmpd="sng" algn="ctr">
                        <a:solidFill>
                          <a:srgbClr val="000000"/>
                        </a:solidFill>
                        <a:prstDash val="solid"/>
                        <a:round/>
                        <a:headEnd type="none" w="med" len="med"/>
                        <a:tailEnd type="none" w="med" len="med"/>
                      </a:lnR>
                      <a:lnT w="12240">
                        <a:solidFill>
                          <a:srgbClr val="000000"/>
                        </a:solidFill>
                      </a:lnT>
                      <a:lnB w="648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Produção</a:t>
                        </a:r>
                        <a:endParaRPr lang="pt-BR" sz="1800" b="0" strike="noStrike" spc="-1" dirty="0">
                          <a:solidFill>
                            <a:srgbClr val="000000"/>
                          </a:solidFill>
                          <a:uFill>
                            <a:solidFill>
                              <a:srgbClr val="FFFFFF"/>
                            </a:solidFill>
                          </a:uFill>
                          <a:latin typeface="Arial"/>
                        </a:endParaRPr>
                      </a:p>
                    </a:txBody>
                    <a:tcPr marL="9360" marR="9360">
                      <a:lnL w="6480">
                        <a:solidFill>
                          <a:srgbClr val="000000"/>
                        </a:solidFill>
                      </a:lnL>
                      <a:lnR w="648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Percentual</a:t>
                        </a:r>
                        <a:endParaRPr lang="pt-BR" sz="1800" b="0" strike="noStrike" spc="-1" dirty="0">
                          <a:solidFill>
                            <a:srgbClr val="000000"/>
                          </a:solidFill>
                          <a:uFill>
                            <a:solidFill>
                              <a:srgbClr val="FFFFFF"/>
                            </a:solidFill>
                          </a:uFill>
                          <a:latin typeface="Arial"/>
                        </a:endParaRPr>
                      </a:p>
                    </a:txBody>
                    <a:tcPr marL="9360" marR="9360">
                      <a:lnL w="6480">
                        <a:solidFill>
                          <a:srgbClr val="000000"/>
                        </a:solidFill>
                      </a:lnL>
                      <a:lnR w="12240">
                        <a:solidFill>
                          <a:srgbClr val="000000"/>
                        </a:solidFill>
                      </a:lnR>
                      <a:lnT w="1224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solidFill>
                        <a:srgbClr val="D9D9D9"/>
                      </a:solidFill>
                    </a:tcPr>
                  </a:tc>
                </a:tr>
                <a:tr h="360000">
                  <a:tc>
                    <a:txBody>
                      <a:bodyPr/>
                      <a:lstStyle/>
                      <a:p>
                        <a:pPr algn="r" fontAlgn="ctr"/>
                        <a:r>
                          <a:rPr lang="pt-BR" sz="1400" b="0" i="0" u="none" strike="noStrike" dirty="0">
                            <a:solidFill>
                              <a:srgbClr val="FF0000"/>
                            </a:solidFill>
                            <a:latin typeface="Arial"/>
                          </a:rPr>
                          <a:t>605</a:t>
                        </a:r>
                      </a:p>
                    </a:txBody>
                    <a:tcPr marL="9525" marR="9525" marT="9525" marB="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fontAlgn="ctr"/>
                        <a:r>
                          <a:rPr lang="pt-BR" sz="1400" b="0" i="0" u="none" strike="noStrike" dirty="0">
                            <a:solidFill>
                              <a:srgbClr val="FF0000"/>
                            </a:solidFill>
                            <a:latin typeface="Arial"/>
                          </a:rPr>
                          <a:t>0,14%</a:t>
                        </a:r>
                      </a:p>
                    </a:txBody>
                    <a:tcPr marL="9525" marR="9525" marT="9525" marB="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fontAlgn="ctr"/>
                        <a:r>
                          <a:rPr lang="pt-BR" sz="1400" b="0" i="0" u="none" strike="noStrike" dirty="0">
                            <a:solidFill>
                              <a:srgbClr val="FF0000"/>
                            </a:solidFill>
                            <a:latin typeface="Arial"/>
                          </a:rPr>
                          <a:t>1.896</a:t>
                        </a:r>
                      </a:p>
                    </a:txBody>
                    <a:tcPr marL="9525" marR="9525" marT="9525" marB="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fontAlgn="ctr"/>
                        <a:r>
                          <a:rPr lang="pt-BR" sz="1400" b="0" i="0" u="none" strike="noStrike" dirty="0">
                            <a:solidFill>
                              <a:srgbClr val="FF0000"/>
                            </a:solidFill>
                            <a:latin typeface="Arial"/>
                          </a:rPr>
                          <a:t>0,60%</a:t>
                        </a: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6480">
                        <a:solidFill>
                          <a:srgbClr val="000000"/>
                        </a:solidFill>
                      </a:lnT>
                      <a:lnB w="6480">
                        <a:solidFill>
                          <a:srgbClr val="000000"/>
                        </a:solidFill>
                      </a:lnB>
                      <a:noFill/>
                    </a:tcPr>
                  </a:tc>
                  <a:tc>
                    <a:txBody>
                      <a:bodyPr/>
                      <a:lstStyle/>
                      <a:p>
                        <a:pPr algn="r" fontAlgn="ctr"/>
                        <a:r>
                          <a:rPr lang="pt-BR" sz="1400" b="0" i="0" u="none" strike="noStrike" dirty="0">
                            <a:solidFill>
                              <a:srgbClr val="FF0000"/>
                            </a:solidFill>
                            <a:latin typeface="Arial"/>
                          </a:rPr>
                          <a:t>1.265</a:t>
                        </a: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noFill/>
                    </a:tcPr>
                  </a:tc>
                  <a:tc>
                    <a:txBody>
                      <a:bodyPr/>
                      <a:lstStyle/>
                      <a:p>
                        <a:pPr algn="r" fontAlgn="ctr"/>
                        <a:r>
                          <a:rPr lang="pt-BR" sz="1400" b="0" i="0" u="none" strike="noStrike" dirty="0">
                            <a:solidFill>
                              <a:srgbClr val="FF0000"/>
                            </a:solidFill>
                            <a:latin typeface="Arial"/>
                          </a:rPr>
                          <a:t>0,19%</a:t>
                        </a:r>
                      </a:p>
                    </a:txBody>
                    <a:tcPr marL="9525" marR="9525" marT="9525" marB="0" anchor="ctr">
                      <a:lnL w="6480">
                        <a:solidFill>
                          <a:srgbClr val="000000"/>
                        </a:solidFill>
                      </a:lnL>
                      <a:lnR w="12240">
                        <a:solidFill>
                          <a:srgbClr val="000000"/>
                        </a:solidFill>
                      </a:lnR>
                      <a:lnT w="64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noFill/>
                    </a:tcPr>
                  </a:tc>
                </a:tr>
                <a:tr h="360000">
                  <a:tc>
                    <a:txBody>
                      <a:bodyPr/>
                      <a:lstStyle/>
                      <a:p>
                        <a:pPr algn="r" fontAlgn="ctr"/>
                        <a:r>
                          <a:rPr lang="pt-BR" sz="1400" b="0" i="0" u="none" strike="noStrike">
                            <a:solidFill>
                              <a:srgbClr val="000000"/>
                            </a:solidFill>
                            <a:latin typeface="Arial"/>
                          </a:rPr>
                          <a:t>420.124</a:t>
                        </a:r>
                      </a:p>
                    </a:txBody>
                    <a:tcPr marL="9525" marR="9525" marT="9525" marB="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fontAlgn="ctr"/>
                        <a:r>
                          <a:rPr lang="pt-BR" sz="1400" b="0" i="0" u="none" strike="noStrike" dirty="0">
                            <a:solidFill>
                              <a:srgbClr val="000000"/>
                            </a:solidFill>
                            <a:latin typeface="Arial"/>
                          </a:rPr>
                          <a:t>99,86%</a:t>
                        </a:r>
                      </a:p>
                    </a:txBody>
                    <a:tcPr marL="9525" marR="9525" marT="9525" marB="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fontAlgn="ctr"/>
                        <a:r>
                          <a:rPr lang="pt-BR" sz="1400" b="0" i="0" u="none" strike="noStrike">
                            <a:solidFill>
                              <a:srgbClr val="000000"/>
                            </a:solidFill>
                            <a:latin typeface="Arial"/>
                          </a:rPr>
                          <a:t>314.832</a:t>
                        </a:r>
                      </a:p>
                    </a:txBody>
                    <a:tcPr marL="9525" marR="9525" marT="9525" marB="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fontAlgn="ctr"/>
                        <a:r>
                          <a:rPr lang="pt-BR" sz="1400" b="0" i="0" u="none" strike="noStrike">
                            <a:solidFill>
                              <a:srgbClr val="000000"/>
                            </a:solidFill>
                            <a:latin typeface="Arial"/>
                          </a:rPr>
                          <a:t>99,40%</a:t>
                        </a: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6480">
                        <a:solidFill>
                          <a:srgbClr val="000000"/>
                        </a:solidFill>
                      </a:lnT>
                      <a:lnB w="12240">
                        <a:solidFill>
                          <a:srgbClr val="000000"/>
                        </a:solidFill>
                      </a:lnB>
                      <a:noFill/>
                    </a:tcPr>
                  </a:tc>
                  <a:tc>
                    <a:txBody>
                      <a:bodyPr/>
                      <a:lstStyle/>
                      <a:p>
                        <a:pPr algn="r" fontAlgn="ctr"/>
                        <a:r>
                          <a:rPr lang="pt-BR" sz="1400" b="0" i="0" u="none" strike="noStrike" dirty="0">
                            <a:solidFill>
                              <a:srgbClr val="000000"/>
                            </a:solidFill>
                            <a:latin typeface="Arial"/>
                          </a:rPr>
                          <a:t>665.719</a:t>
                        </a: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fontAlgn="ctr"/>
                        <a:r>
                          <a:rPr lang="pt-BR" sz="1400" b="0" i="0" u="none" strike="noStrike" dirty="0">
                            <a:solidFill>
                              <a:srgbClr val="000000"/>
                            </a:solidFill>
                            <a:latin typeface="Arial"/>
                          </a:rPr>
                          <a:t>99,81%</a:t>
                        </a:r>
                      </a:p>
                    </a:txBody>
                    <a:tcPr marL="9525" marR="9525" marT="9525" marB="0" anchor="ctr">
                      <a:lnL w="6480">
                        <a:solidFill>
                          <a:srgbClr val="000000"/>
                        </a:solidFill>
                      </a:lnL>
                      <a:lnR w="12240">
                        <a:solidFill>
                          <a:srgbClr val="000000"/>
                        </a:solidFill>
                      </a:lnR>
                      <a:lnT w="648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r>
                <a:tr h="360000">
                  <a:tc>
                    <a:txBody>
                      <a:bodyPr/>
                      <a:lstStyle/>
                      <a:p>
                        <a:pPr algn="r" fontAlgn="ctr"/>
                        <a:r>
                          <a:rPr lang="pt-BR" sz="1400" b="1" i="0" u="none" strike="noStrike">
                            <a:solidFill>
                              <a:srgbClr val="000000"/>
                            </a:solidFill>
                            <a:latin typeface="Arial"/>
                          </a:rPr>
                          <a:t>420.729</a:t>
                        </a:r>
                      </a:p>
                    </a:txBody>
                    <a:tcPr marL="9525" marR="9525" marT="9525" marB="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fontAlgn="ctr"/>
                        <a:r>
                          <a:rPr lang="pt-BR" sz="1400" b="1" i="0" u="none" strike="noStrike">
                            <a:solidFill>
                              <a:srgbClr val="000000"/>
                            </a:solidFill>
                            <a:latin typeface="Arial"/>
                          </a:rPr>
                          <a:t>100,00%</a:t>
                        </a:r>
                      </a:p>
                    </a:txBody>
                    <a:tcPr marL="9525" marR="9525" marT="9525" marB="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fontAlgn="ctr"/>
                        <a:r>
                          <a:rPr lang="pt-BR" sz="1400" b="1" i="0" u="none" strike="noStrike">
                            <a:solidFill>
                              <a:srgbClr val="000000"/>
                            </a:solidFill>
                            <a:latin typeface="Arial"/>
                          </a:rPr>
                          <a:t>316.728</a:t>
                        </a:r>
                      </a:p>
                    </a:txBody>
                    <a:tcPr marL="9525" marR="9525" marT="9525" marB="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fontAlgn="ctr"/>
                        <a:r>
                          <a:rPr lang="pt-BR" sz="1400" b="1" i="0" u="none" strike="noStrike">
                            <a:solidFill>
                              <a:srgbClr val="000000"/>
                            </a:solidFill>
                            <a:latin typeface="Arial"/>
                          </a:rPr>
                          <a:t>100,00%</a:t>
                        </a: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12240">
                        <a:solidFill>
                          <a:srgbClr val="000000"/>
                        </a:solidFill>
                      </a:lnT>
                      <a:lnB w="12240">
                        <a:solidFill>
                          <a:srgbClr val="000000"/>
                        </a:solidFill>
                      </a:lnB>
                      <a:solidFill>
                        <a:srgbClr val="D9D9D9"/>
                      </a:solidFill>
                    </a:tcPr>
                  </a:tc>
                  <a:tc>
                    <a:txBody>
                      <a:bodyPr/>
                      <a:lstStyle/>
                      <a:p>
                        <a:pPr algn="r" fontAlgn="ctr"/>
                        <a:r>
                          <a:rPr lang="pt-BR" sz="1400" b="1" i="0" u="none" strike="noStrike">
                            <a:solidFill>
                              <a:srgbClr val="000000"/>
                            </a:solidFill>
                            <a:latin typeface="Arial"/>
                          </a:rPr>
                          <a:t>666.984</a:t>
                        </a: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solidFill>
                        <a:srgbClr val="D9D9D9"/>
                      </a:solidFill>
                    </a:tcPr>
                  </a:tc>
                  <a:tc>
                    <a:txBody>
                      <a:bodyPr/>
                      <a:lstStyle/>
                      <a:p>
                        <a:pPr algn="r" fontAlgn="ctr"/>
                        <a:r>
                          <a:rPr lang="pt-BR" sz="1400" b="1" i="0" u="none" strike="noStrike" dirty="0">
                            <a:solidFill>
                              <a:srgbClr val="000000"/>
                            </a:solidFill>
                            <a:latin typeface="Arial"/>
                          </a:rPr>
                          <a:t>100,00%</a:t>
                        </a:r>
                      </a:p>
                    </a:txBody>
                    <a:tcPr marL="9525" marR="9525" marT="9525" marB="0" anchor="ctr">
                      <a:lnL w="6480">
                        <a:solidFill>
                          <a:srgbClr val="000000"/>
                        </a:solidFill>
                      </a:lnL>
                      <a:lnR w="12240">
                        <a:solidFill>
                          <a:srgbClr val="000000"/>
                        </a:solidFill>
                      </a:lnR>
                      <a:lnT w="12240" cap="flat" cmpd="sng" algn="ctr">
                        <a:solidFill>
                          <a:srgbClr val="000000"/>
                        </a:solidFill>
                        <a:prstDash val="solid"/>
                        <a:round/>
                        <a:headEnd type="none" w="med" len="med"/>
                        <a:tailEnd type="none" w="med" len="med"/>
                      </a:lnT>
                      <a:lnB w="12240">
                        <a:solidFill>
                          <a:srgbClr val="000000"/>
                        </a:solidFill>
                      </a:lnB>
                      <a:solidFill>
                        <a:srgbClr val="D9D9D9"/>
                      </a:solidFill>
                    </a:tcPr>
                  </a:tc>
                </a:tr>
              </a:tbl>
            </a:graphicData>
          </a:graphic>
        </p:graphicFrame>
        <p:graphicFrame>
          <p:nvGraphicFramePr>
            <p:cNvPr id="1024" name="Table 7"/>
            <p:cNvGraphicFramePr/>
            <p:nvPr/>
          </p:nvGraphicFramePr>
          <p:xfrm>
            <a:off x="901080" y="4215960"/>
            <a:ext cx="2342160" cy="1801168"/>
          </p:xfrm>
          <a:graphic>
            <a:graphicData uri="http://schemas.openxmlformats.org/drawingml/2006/table">
              <a:tbl>
                <a:tblPr/>
                <a:tblGrid>
                  <a:gridCol w="2342160"/>
                </a:tblGrid>
                <a:tr h="364593">
                  <a:tc>
                    <a:txBody>
                      <a:bodyPr/>
                      <a:lstStyle/>
                      <a:p>
                        <a:endParaRPr lang="pt-BR" dirty="0"/>
                      </a:p>
                    </a:txBody>
                    <a:tcPr marL="6840" marR="6840">
                      <a:lnR w="6480">
                        <a:solidFill>
                          <a:srgbClr val="000000"/>
                        </a:solidFill>
                      </a:lnR>
                      <a:lnB w="12240">
                        <a:solidFill>
                          <a:srgbClr val="000000"/>
                        </a:solidFill>
                      </a:lnB>
                      <a:noFill/>
                    </a:tcPr>
                  </a:tc>
                </a:tr>
                <a:tr h="358852">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Tipo de Gestão</a:t>
                        </a:r>
                        <a:endParaRPr lang="pt-BR" sz="1800" b="0" strike="noStrike" spc="-1" dirty="0">
                          <a:solidFill>
                            <a:srgbClr val="000000"/>
                          </a:solidFill>
                          <a:uFill>
                            <a:solidFill>
                              <a:srgbClr val="FFFFFF"/>
                            </a:solidFill>
                          </a:uFill>
                          <a:latin typeface="Arial"/>
                        </a:endParaRPr>
                      </a:p>
                    </a:txBody>
                    <a:tcPr marL="6840" marR="6840" anchor="ctr">
                      <a:lnL w="12240">
                        <a:solidFill>
                          <a:srgbClr val="000000"/>
                        </a:solidFill>
                      </a:lnL>
                      <a:lnR w="6480">
                        <a:solidFill>
                          <a:srgbClr val="000000"/>
                        </a:solidFill>
                      </a:lnR>
                      <a:lnT w="12240">
                        <a:solidFill>
                          <a:srgbClr val="000000"/>
                        </a:solidFill>
                      </a:lnT>
                      <a:lnB w="6480">
                        <a:solidFill>
                          <a:srgbClr val="000000"/>
                        </a:solidFill>
                      </a:lnB>
                      <a:solidFill>
                        <a:srgbClr val="D9D9D9"/>
                      </a:solidFill>
                    </a:tcPr>
                  </a:tc>
                </a:tr>
                <a:tr h="358852">
                  <a:tc>
                    <a:txBody>
                      <a:bodyPr/>
                      <a:lstStyle/>
                      <a:p>
                        <a:pPr>
                          <a:lnSpc>
                            <a:spcPct val="100000"/>
                          </a:lnSpc>
                        </a:pPr>
                        <a:r>
                          <a:rPr lang="pt-BR" sz="1400" b="0" strike="noStrike" spc="-1" dirty="0">
                            <a:solidFill>
                              <a:srgbClr val="FF0000"/>
                            </a:solidFill>
                            <a:uFill>
                              <a:solidFill>
                                <a:srgbClr val="FFFFFF"/>
                              </a:solidFill>
                            </a:uFill>
                            <a:latin typeface="Arial"/>
                            <a:ea typeface="Microsoft YaHei"/>
                          </a:rPr>
                          <a:t>SARGSUS/ESTADO PLENO</a:t>
                        </a:r>
                        <a:endParaRPr lang="pt-BR" sz="1800" b="0" strike="noStrike" spc="-1" dirty="0">
                          <a:solidFill>
                            <a:srgbClr val="000000"/>
                          </a:solidFill>
                          <a:uFill>
                            <a:solidFill>
                              <a:srgbClr val="FFFFFF"/>
                            </a:solidFill>
                          </a:uFill>
                          <a:latin typeface="Arial"/>
                        </a:endParaRPr>
                      </a:p>
                    </a:txBody>
                    <a:tcPr marL="6840" marR="6840">
                      <a:lnL w="6480">
                        <a:solidFill>
                          <a:srgbClr val="000000"/>
                        </a:solidFill>
                      </a:lnL>
                      <a:lnR w="6480">
                        <a:solidFill>
                          <a:srgbClr val="000000"/>
                        </a:solidFill>
                      </a:lnR>
                      <a:lnT w="6480">
                        <a:solidFill>
                          <a:srgbClr val="000000"/>
                        </a:solidFill>
                      </a:lnT>
                      <a:lnB w="6480">
                        <a:solidFill>
                          <a:srgbClr val="000000"/>
                        </a:solidFill>
                      </a:lnB>
                      <a:noFill/>
                    </a:tcPr>
                  </a:tc>
                </a:tr>
                <a:tr h="358852">
                  <a:tc>
                    <a:txBody>
                      <a:bodyPr/>
                      <a:lstStyle/>
                      <a:p>
                        <a:pPr>
                          <a:lnSpc>
                            <a:spcPct val="100000"/>
                          </a:lnSpc>
                        </a:pPr>
                        <a:r>
                          <a:rPr lang="pt-BR" sz="1400" b="0" strike="noStrike" spc="-1">
                            <a:solidFill>
                              <a:srgbClr val="000000"/>
                            </a:solidFill>
                            <a:uFill>
                              <a:solidFill>
                                <a:srgbClr val="FFFFFF"/>
                              </a:solidFill>
                            </a:uFill>
                            <a:latin typeface="Arial"/>
                            <a:ea typeface="Microsoft YaHei"/>
                          </a:rPr>
                          <a:t>MUNICÍPIOS PLENO</a:t>
                        </a:r>
                        <a:endParaRPr lang="pt-BR" sz="1800" b="0" strike="noStrike" spc="-1">
                          <a:solidFill>
                            <a:srgbClr val="000000"/>
                          </a:solidFill>
                          <a:uFill>
                            <a:solidFill>
                              <a:srgbClr val="FFFFFF"/>
                            </a:solidFill>
                          </a:uFill>
                          <a:latin typeface="Arial"/>
                        </a:endParaRPr>
                      </a:p>
                    </a:txBody>
                    <a:tcPr marL="6840" marR="6840">
                      <a:lnL w="6480">
                        <a:solidFill>
                          <a:srgbClr val="000000"/>
                        </a:solidFill>
                      </a:lnL>
                      <a:lnR w="6480">
                        <a:solidFill>
                          <a:srgbClr val="000000"/>
                        </a:solidFill>
                      </a:lnR>
                      <a:lnT w="6480">
                        <a:solidFill>
                          <a:srgbClr val="000000"/>
                        </a:solidFill>
                      </a:lnT>
                      <a:lnB w="12240">
                        <a:solidFill>
                          <a:srgbClr val="000000"/>
                        </a:solidFill>
                      </a:lnB>
                      <a:noFill/>
                    </a:tcPr>
                  </a:tc>
                </a:tr>
                <a:tr h="358852">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Total</a:t>
                        </a:r>
                        <a:endParaRPr lang="pt-BR" sz="1800" b="0" strike="noStrike" spc="-1" dirty="0">
                          <a:solidFill>
                            <a:srgbClr val="000000"/>
                          </a:solidFill>
                          <a:uFill>
                            <a:solidFill>
                              <a:srgbClr val="FFFFFF"/>
                            </a:solidFill>
                          </a:uFill>
                          <a:latin typeface="Arial"/>
                        </a:endParaRPr>
                      </a:p>
                    </a:txBody>
                    <a:tcPr marL="6840" marR="6840">
                      <a:lnL w="12240">
                        <a:solidFill>
                          <a:srgbClr val="000000"/>
                        </a:solidFill>
                      </a:lnL>
                      <a:lnR w="6480">
                        <a:solidFill>
                          <a:srgbClr val="000000"/>
                        </a:solidFill>
                      </a:lnR>
                      <a:lnT w="12240">
                        <a:solidFill>
                          <a:srgbClr val="000000"/>
                        </a:solidFill>
                      </a:lnT>
                      <a:lnB w="12240">
                        <a:solidFill>
                          <a:srgbClr val="000000"/>
                        </a:solidFill>
                      </a:lnB>
                      <a:solidFill>
                        <a:srgbClr val="D9D9D9"/>
                      </a:solidFill>
                    </a:tcPr>
                  </a:tc>
                </a:tr>
              </a:tbl>
            </a:graphicData>
          </a:graphic>
        </p:graphicFrame>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 name="CustomShape 1"/>
          <p:cNvSpPr/>
          <p:nvPr/>
        </p:nvSpPr>
        <p:spPr>
          <a:xfrm>
            <a:off x="901800" y="3541680"/>
            <a:ext cx="5156640" cy="563760"/>
          </a:xfrm>
          <a:prstGeom prst="rect">
            <a:avLst/>
          </a:prstGeom>
          <a:noFill/>
          <a:ln w="9360">
            <a:noFill/>
          </a:ln>
        </p:spPr>
        <p:style>
          <a:lnRef idx="0">
            <a:scrgbClr r="0" g="0" b="0"/>
          </a:lnRef>
          <a:fillRef idx="0">
            <a:scrgbClr r="0" g="0" b="0"/>
          </a:fillRef>
          <a:effectRef idx="0">
            <a:scrgbClr r="0" g="0" b="0"/>
          </a:effectRef>
          <a:fontRef idx="minor"/>
        </p:style>
      </p:sp>
      <p:sp>
        <p:nvSpPr>
          <p:cNvPr id="938" name="CustomShape 2"/>
          <p:cNvSpPr/>
          <p:nvPr/>
        </p:nvSpPr>
        <p:spPr>
          <a:xfrm>
            <a:off x="901800" y="2725560"/>
            <a:ext cx="9361800" cy="2773800"/>
          </a:xfrm>
          <a:prstGeom prst="rect">
            <a:avLst/>
          </a:prstGeom>
          <a:noFill/>
          <a:ln w="9360">
            <a:noFill/>
          </a:ln>
        </p:spPr>
        <p:style>
          <a:lnRef idx="0">
            <a:scrgbClr r="0" g="0" b="0"/>
          </a:lnRef>
          <a:fillRef idx="0">
            <a:scrgbClr r="0" g="0" b="0"/>
          </a:fillRef>
          <a:effectRef idx="0">
            <a:scrgbClr r="0" g="0" b="0"/>
          </a:effectRef>
          <a:fontRef idx="minor"/>
        </p:style>
        <p:txBody>
          <a:bodyPr lIns="0" tIns="0" rIns="0" bIns="0"/>
          <a:lstStyle/>
          <a:p>
            <a:pPr marL="343080" indent="-340200">
              <a:lnSpc>
                <a:spcPct val="90000"/>
              </a:lnSpc>
              <a:spcBef>
                <a:spcPts val="887"/>
              </a:spcBef>
              <a:buClr>
                <a:srgbClr val="000000"/>
              </a:buClr>
              <a:buFont typeface="Times New Roman"/>
              <a:buChar char="•"/>
            </a:pPr>
            <a:r>
              <a:rPr lang="pt-BR" sz="3500" b="1" strike="noStrike" spc="-1">
                <a:solidFill>
                  <a:srgbClr val="16165D"/>
                </a:solidFill>
                <a:uFill>
                  <a:solidFill>
                    <a:srgbClr val="FFFFFF"/>
                  </a:solidFill>
                </a:uFill>
                <a:latin typeface="Arial"/>
                <a:ea typeface="Microsoft YaHei"/>
              </a:rPr>
              <a:t>Plano de Saúde</a:t>
            </a:r>
            <a:endParaRPr lang="pt-BR" sz="1800" b="0" strike="noStrike" spc="-1">
              <a:solidFill>
                <a:srgbClr val="000000"/>
              </a:solidFill>
              <a:uFill>
                <a:solidFill>
                  <a:srgbClr val="FFFFFF"/>
                </a:solidFill>
              </a:uFill>
              <a:latin typeface="Arial"/>
            </a:endParaRPr>
          </a:p>
          <a:p>
            <a:pPr marL="343080" indent="-340200">
              <a:lnSpc>
                <a:spcPct val="90000"/>
              </a:lnSpc>
              <a:spcBef>
                <a:spcPts val="887"/>
              </a:spcBef>
              <a:buClr>
                <a:srgbClr val="000000"/>
              </a:buClr>
              <a:buFont typeface="Times New Roman"/>
              <a:buChar char="•"/>
            </a:pPr>
            <a:r>
              <a:rPr lang="pt-BR" sz="3500" b="1" strike="noStrike" spc="-1">
                <a:solidFill>
                  <a:srgbClr val="16165D"/>
                </a:solidFill>
                <a:uFill>
                  <a:solidFill>
                    <a:srgbClr val="FFFFFF"/>
                  </a:solidFill>
                </a:uFill>
                <a:latin typeface="Arial"/>
                <a:ea typeface="Microsoft YaHei"/>
              </a:rPr>
              <a:t>Programação Anual de Saúde - PAS</a:t>
            </a:r>
            <a:endParaRPr lang="pt-BR" sz="1800" b="0" strike="noStrike" spc="-1">
              <a:solidFill>
                <a:srgbClr val="000000"/>
              </a:solidFill>
              <a:uFill>
                <a:solidFill>
                  <a:srgbClr val="FFFFFF"/>
                </a:solidFill>
              </a:uFill>
              <a:latin typeface="Arial"/>
            </a:endParaRPr>
          </a:p>
          <a:p>
            <a:pPr marL="343080" indent="-340200">
              <a:lnSpc>
                <a:spcPct val="90000"/>
              </a:lnSpc>
              <a:spcBef>
                <a:spcPts val="887"/>
              </a:spcBef>
              <a:buClr>
                <a:srgbClr val="000000"/>
              </a:buClr>
              <a:buFont typeface="Times New Roman"/>
              <a:buChar char="•"/>
            </a:pPr>
            <a:r>
              <a:rPr lang="pt-BR" sz="3500" b="1" strike="noStrike" spc="-1">
                <a:solidFill>
                  <a:srgbClr val="C00000"/>
                </a:solidFill>
                <a:uFill>
                  <a:solidFill>
                    <a:srgbClr val="FFFFFF"/>
                  </a:solidFill>
                </a:uFill>
                <a:latin typeface="Arial"/>
                <a:ea typeface="Microsoft YaHei"/>
              </a:rPr>
              <a:t>Relatório Detalhado Quadrimestral - RDQ</a:t>
            </a:r>
            <a:endParaRPr lang="pt-BR" sz="1800" b="0" strike="noStrike" spc="-1">
              <a:solidFill>
                <a:srgbClr val="000000"/>
              </a:solidFill>
              <a:uFill>
                <a:solidFill>
                  <a:srgbClr val="FFFFFF"/>
                </a:solidFill>
              </a:uFill>
              <a:latin typeface="Arial"/>
            </a:endParaRPr>
          </a:p>
          <a:p>
            <a:pPr marL="343080" indent="-340200">
              <a:lnSpc>
                <a:spcPct val="90000"/>
              </a:lnSpc>
              <a:spcBef>
                <a:spcPts val="887"/>
              </a:spcBef>
              <a:buClr>
                <a:srgbClr val="000000"/>
              </a:buClr>
              <a:buFont typeface="Times New Roman"/>
              <a:buChar char="•"/>
            </a:pPr>
            <a:r>
              <a:rPr lang="pt-BR" sz="3500" b="1" strike="noStrike" spc="-1">
                <a:solidFill>
                  <a:srgbClr val="16165D"/>
                </a:solidFill>
                <a:uFill>
                  <a:solidFill>
                    <a:srgbClr val="FFFFFF"/>
                  </a:solidFill>
                </a:uFill>
                <a:latin typeface="Arial"/>
                <a:ea typeface="Microsoft YaHei"/>
              </a:rPr>
              <a:t>Relatório Anual de Gestão - RAG</a:t>
            </a:r>
            <a:endParaRPr lang="pt-BR" sz="1800" b="0" strike="noStrike" spc="-1">
              <a:solidFill>
                <a:srgbClr val="000000"/>
              </a:solidFill>
              <a:uFill>
                <a:solidFill>
                  <a:srgbClr val="FFFFFF"/>
                </a:solidFill>
              </a:uFill>
              <a:latin typeface="Arial"/>
            </a:endParaRPr>
          </a:p>
          <a:p>
            <a:pPr>
              <a:lnSpc>
                <a:spcPct val="90000"/>
              </a:lnSpc>
              <a:spcBef>
                <a:spcPts val="887"/>
              </a:spcBef>
            </a:pPr>
            <a:endParaRPr lang="pt-BR" sz="1800" b="0" strike="noStrike" spc="-1">
              <a:solidFill>
                <a:srgbClr val="000000"/>
              </a:solidFill>
              <a:uFill>
                <a:solidFill>
                  <a:srgbClr val="FFFFFF"/>
                </a:solidFill>
              </a:uFill>
              <a:latin typeface="Arial"/>
            </a:endParaRPr>
          </a:p>
          <a:p>
            <a:pPr algn="just">
              <a:lnSpc>
                <a:spcPct val="100000"/>
              </a:lnSpc>
            </a:pPr>
            <a:endParaRPr lang="pt-BR" sz="1800" b="0" strike="noStrike" spc="-1">
              <a:solidFill>
                <a:srgbClr val="000000"/>
              </a:solidFill>
              <a:uFill>
                <a:solidFill>
                  <a:srgbClr val="FFFFFF"/>
                </a:solidFill>
              </a:uFill>
              <a:latin typeface="Arial"/>
            </a:endParaRPr>
          </a:p>
          <a:p>
            <a:pPr marL="343080" indent="-340200" algn="ctr">
              <a:lnSpc>
                <a:spcPct val="90000"/>
              </a:lnSpc>
              <a:spcBef>
                <a:spcPts val="887"/>
              </a:spcBef>
            </a:pPr>
            <a:endParaRPr lang="pt-BR" sz="1800" b="0" strike="noStrike" spc="-1">
              <a:solidFill>
                <a:srgbClr val="000000"/>
              </a:solidFill>
              <a:uFill>
                <a:solidFill>
                  <a:srgbClr val="FFFFFF"/>
                </a:solidFill>
              </a:uFill>
              <a:latin typeface="Arial"/>
            </a:endParaRPr>
          </a:p>
        </p:txBody>
      </p:sp>
      <p:sp>
        <p:nvSpPr>
          <p:cNvPr id="939" name="CustomShape 3"/>
          <p:cNvSpPr/>
          <p:nvPr/>
        </p:nvSpPr>
        <p:spPr>
          <a:xfrm>
            <a:off x="740520" y="1326914"/>
            <a:ext cx="8564760" cy="637920"/>
          </a:xfrm>
          <a:prstGeom prst="rect">
            <a:avLst/>
          </a:prstGeom>
          <a:solidFill>
            <a:schemeClr val="accent1">
              <a:lumMod val="40000"/>
              <a:lumOff val="60000"/>
            </a:schemeClr>
          </a:solidFill>
          <a:ln w="38160">
            <a:solidFill>
              <a:schemeClr val="accent1">
                <a:lumMod val="40000"/>
                <a:lumOff val="60000"/>
              </a:schemeClr>
            </a:solidFill>
            <a:miter/>
          </a:ln>
        </p:spPr>
        <p:style>
          <a:lnRef idx="0">
            <a:scrgbClr r="0" g="0" b="0"/>
          </a:lnRef>
          <a:fillRef idx="0">
            <a:scrgbClr r="0" g="0" b="0"/>
          </a:fillRef>
          <a:effectRef idx="0">
            <a:scrgbClr r="0" g="0" b="0"/>
          </a:effectRef>
          <a:fontRef idx="minor"/>
        </p:style>
        <p:txBody>
          <a:bodyPr lIns="99360" tIns="51480" rIns="99360" bIns="51480"/>
          <a:lstStyle/>
          <a:p>
            <a:pPr>
              <a:lnSpc>
                <a:spcPct val="100000"/>
              </a:lnSpc>
              <a:spcBef>
                <a:spcPts val="1763"/>
              </a:spcBef>
            </a:pPr>
            <a:r>
              <a:rPr lang="pt-BR" sz="3529" b="1" strike="noStrike" spc="-1" dirty="0">
                <a:solidFill>
                  <a:srgbClr val="000000"/>
                </a:solidFill>
                <a:uFill>
                  <a:solidFill>
                    <a:srgbClr val="FFFFFF"/>
                  </a:solidFill>
                </a:uFill>
                <a:latin typeface="Arial"/>
                <a:ea typeface="Microsoft YaHei"/>
              </a:rPr>
              <a:t>Instrumentos de Planejamento do SUS</a:t>
            </a:r>
            <a:endParaRPr lang="pt-B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CustomShape 1"/>
          <p:cNvSpPr/>
          <p:nvPr/>
        </p:nvSpPr>
        <p:spPr>
          <a:xfrm>
            <a:off x="809280" y="2688480"/>
            <a:ext cx="9070200" cy="1545120"/>
          </a:xfrm>
          <a:prstGeom prst="rect">
            <a:avLst/>
          </a:prstGeom>
          <a:solidFill>
            <a:srgbClr val="92D050"/>
          </a:solidFill>
          <a:ln w="9360">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pt-BR" sz="4000" b="0" strike="noStrike" spc="-1">
                <a:solidFill>
                  <a:srgbClr val="000000"/>
                </a:solidFill>
                <a:uFill>
                  <a:solidFill>
                    <a:srgbClr val="FFFFFF"/>
                  </a:solidFill>
                </a:uFill>
                <a:latin typeface="Arial"/>
                <a:ea typeface="Microsoft YaHei"/>
              </a:rPr>
              <a:t>ASSISTÊNCIA FARMACÊUTICA</a:t>
            </a:r>
            <a:endParaRPr lang="pt-B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CustomShape 1"/>
          <p:cNvSpPr/>
          <p:nvPr/>
        </p:nvSpPr>
        <p:spPr>
          <a:xfrm>
            <a:off x="2033752" y="23760"/>
            <a:ext cx="7107368" cy="1814760"/>
          </a:xfrm>
          <a:prstGeom prst="rect">
            <a:avLst/>
          </a:prstGeom>
          <a:noFill/>
          <a:ln w="9360">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pt-BR" sz="2400" b="1" strike="noStrike" spc="-1" dirty="0">
                <a:solidFill>
                  <a:srgbClr val="000000"/>
                </a:solidFill>
                <a:uFill>
                  <a:solidFill>
                    <a:srgbClr val="FFFFFF"/>
                  </a:solidFill>
                </a:uFill>
                <a:latin typeface="Arial"/>
                <a:ea typeface="Microsoft YaHei"/>
              </a:rPr>
              <a:t>PRODUÇÃO DA ASSISTÊNCIA FARMACÊUTICA</a:t>
            </a:r>
            <a:endParaRPr lang="pt-BR" sz="1800" b="0" strike="noStrike" spc="-1" dirty="0">
              <a:solidFill>
                <a:srgbClr val="000000"/>
              </a:solidFill>
              <a:uFill>
                <a:solidFill>
                  <a:srgbClr val="FFFFFF"/>
                </a:solidFill>
              </a:uFill>
              <a:latin typeface="Arial"/>
            </a:endParaRPr>
          </a:p>
          <a:p>
            <a:pPr algn="ctr">
              <a:lnSpc>
                <a:spcPct val="100000"/>
              </a:lnSpc>
            </a:pPr>
            <a:r>
              <a:rPr lang="pt-BR" sz="2400" b="1" strike="noStrike" spc="-1" dirty="0">
                <a:solidFill>
                  <a:srgbClr val="000000"/>
                </a:solidFill>
                <a:uFill>
                  <a:solidFill>
                    <a:srgbClr val="FFFFFF"/>
                  </a:solidFill>
                </a:uFill>
                <a:latin typeface="Myriad CnSemibold"/>
                <a:ea typeface="Microsoft YaHei"/>
              </a:rPr>
              <a:t>(Componente Especializado)</a:t>
            </a:r>
            <a:endParaRPr lang="pt-BR" sz="1800" b="0" strike="noStrike" spc="-1" dirty="0">
              <a:solidFill>
                <a:srgbClr val="000000"/>
              </a:solidFill>
              <a:uFill>
                <a:solidFill>
                  <a:srgbClr val="FFFFFF"/>
                </a:solidFill>
              </a:uFill>
              <a:latin typeface="Arial"/>
            </a:endParaRPr>
          </a:p>
          <a:p>
            <a:pPr algn="ctr">
              <a:lnSpc>
                <a:spcPct val="100000"/>
              </a:lnSpc>
            </a:pPr>
            <a:r>
              <a:rPr lang="pt-BR" sz="1800" b="1" strike="noStrike" spc="-1" dirty="0">
                <a:solidFill>
                  <a:srgbClr val="C00000"/>
                </a:solidFill>
                <a:uFill>
                  <a:solidFill>
                    <a:srgbClr val="FFFFFF"/>
                  </a:solidFill>
                </a:uFill>
                <a:latin typeface="Arial"/>
                <a:ea typeface="Microsoft YaHei"/>
              </a:rPr>
              <a:t>3o. QUADRIMESTRE/2017</a:t>
            </a:r>
            <a:endParaRPr lang="pt-BR" sz="1800" b="0" strike="noStrike" spc="-1" dirty="0">
              <a:solidFill>
                <a:srgbClr val="000000"/>
              </a:solidFill>
              <a:uFill>
                <a:solidFill>
                  <a:srgbClr val="FFFFFF"/>
                </a:solidFill>
              </a:uFill>
              <a:latin typeface="Arial"/>
            </a:endParaRPr>
          </a:p>
          <a:p>
            <a:pPr algn="ctr">
              <a:lnSpc>
                <a:spcPct val="100000"/>
              </a:lnSpc>
            </a:pPr>
            <a:endParaRPr lang="pt-BR" sz="1800" b="0" strike="noStrike" spc="-1" dirty="0">
              <a:solidFill>
                <a:srgbClr val="000000"/>
              </a:solidFill>
              <a:uFill>
                <a:solidFill>
                  <a:srgbClr val="FFFFFF"/>
                </a:solidFill>
              </a:uFill>
              <a:latin typeface="Arial"/>
            </a:endParaRPr>
          </a:p>
        </p:txBody>
      </p:sp>
      <p:sp>
        <p:nvSpPr>
          <p:cNvPr id="1028" name="CustomShape 2"/>
          <p:cNvSpPr/>
          <p:nvPr/>
        </p:nvSpPr>
        <p:spPr>
          <a:xfrm>
            <a:off x="71280" y="6840360"/>
            <a:ext cx="3524400" cy="697320"/>
          </a:xfrm>
          <a:prstGeom prst="rect">
            <a:avLst/>
          </a:prstGeom>
          <a:noFill/>
          <a:ln w="9360">
            <a:noFill/>
          </a:ln>
        </p:spPr>
        <p:style>
          <a:lnRef idx="0">
            <a:scrgbClr r="0" g="0" b="0"/>
          </a:lnRef>
          <a:fillRef idx="0">
            <a:scrgbClr r="0" g="0" b="0"/>
          </a:fillRef>
          <a:effectRef idx="0">
            <a:scrgbClr r="0" g="0" b="0"/>
          </a:effectRef>
          <a:fontRef idx="minor"/>
        </p:style>
      </p:sp>
      <p:graphicFrame>
        <p:nvGraphicFramePr>
          <p:cNvPr id="1029" name="Table 3"/>
          <p:cNvGraphicFramePr/>
          <p:nvPr/>
        </p:nvGraphicFramePr>
        <p:xfrm>
          <a:off x="631080" y="2136600"/>
          <a:ext cx="9501120" cy="3870960"/>
        </p:xfrm>
        <a:graphic>
          <a:graphicData uri="http://schemas.openxmlformats.org/drawingml/2006/table">
            <a:tbl>
              <a:tblPr/>
              <a:tblGrid>
                <a:gridCol w="5145840"/>
                <a:gridCol w="2177640"/>
                <a:gridCol w="2177640"/>
              </a:tblGrid>
              <a:tr h="375120">
                <a:tc>
                  <a:txBody>
                    <a:bodyPr/>
                    <a:lstStyle/>
                    <a:p>
                      <a:endParaRPr lang="pt-BR" dirty="0"/>
                    </a:p>
                  </a:txBody>
                  <a:tcPr marL="4680" marR="4680">
                    <a:lnR w="12240">
                      <a:solidFill>
                        <a:srgbClr val="000000"/>
                      </a:solidFill>
                    </a:lnR>
                    <a:lnB w="12240">
                      <a:solidFill>
                        <a:srgbClr val="000000"/>
                      </a:solidFill>
                    </a:lnB>
                    <a:noFill/>
                  </a:tcPr>
                </a:tc>
                <a:tc gridSpan="2">
                  <a:txBody>
                    <a:bodyPr/>
                    <a:lstStyle/>
                    <a:p>
                      <a:pPr algn="ctr">
                        <a:lnSpc>
                          <a:spcPct val="100000"/>
                        </a:lnSpc>
                      </a:pPr>
                      <a:r>
                        <a:rPr lang="pt-BR" sz="2000" b="1" strike="noStrike" spc="-1">
                          <a:solidFill>
                            <a:srgbClr val="000000"/>
                          </a:solidFill>
                          <a:uFill>
                            <a:solidFill>
                              <a:srgbClr val="FFFFFF"/>
                            </a:solidFill>
                          </a:uFill>
                          <a:latin typeface="Arial"/>
                          <a:ea typeface="Microsoft YaHei"/>
                        </a:rPr>
                        <a:t>SIA</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hMerge="1">
                  <a:txBody>
                    <a:bodyPr/>
                    <a:lstStyle/>
                    <a:p>
                      <a:endParaRPr lang="pt-BR"/>
                    </a:p>
                  </a:txBody>
                  <a:tcPr>
                    <a:solidFill>
                      <a:srgbClr val="729FCF"/>
                    </a:solidFill>
                  </a:tcPr>
                </a:tc>
              </a:tr>
              <a:tr h="375120">
                <a:tc>
                  <a:txBody>
                    <a:bodyPr/>
                    <a:lstStyle/>
                    <a:p>
                      <a:pPr>
                        <a:lnSpc>
                          <a:spcPct val="100000"/>
                        </a:lnSpc>
                      </a:pPr>
                      <a:r>
                        <a:rPr lang="pt-BR" sz="2000" b="1" strike="noStrike" spc="-1">
                          <a:solidFill>
                            <a:srgbClr val="000000"/>
                          </a:solidFill>
                          <a:uFill>
                            <a:solidFill>
                              <a:srgbClr val="FFFFFF"/>
                            </a:solidFill>
                          </a:uFill>
                          <a:latin typeface="Arial"/>
                          <a:ea typeface="Microsoft YaHei"/>
                        </a:rPr>
                        <a:t>Grupo Procedimento</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ctr">
                        <a:lnSpc>
                          <a:spcPct val="100000"/>
                        </a:lnSpc>
                      </a:pPr>
                      <a:r>
                        <a:rPr lang="pt-BR" sz="2000" b="1" strike="noStrike" spc="-1">
                          <a:solidFill>
                            <a:srgbClr val="000000"/>
                          </a:solidFill>
                          <a:uFill>
                            <a:solidFill>
                              <a:srgbClr val="FFFFFF"/>
                            </a:solidFill>
                          </a:uFill>
                          <a:latin typeface="Arial"/>
                          <a:ea typeface="Microsoft YaHei"/>
                        </a:rPr>
                        <a:t>Qtd. Aprovada</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ctr">
                        <a:lnSpc>
                          <a:spcPct val="100000"/>
                        </a:lnSpc>
                      </a:pPr>
                      <a:r>
                        <a:rPr lang="pt-BR" sz="2000" b="1" strike="noStrike" spc="-1">
                          <a:solidFill>
                            <a:srgbClr val="000000"/>
                          </a:solidFill>
                          <a:uFill>
                            <a:solidFill>
                              <a:srgbClr val="FFFFFF"/>
                            </a:solidFill>
                          </a:uFill>
                          <a:latin typeface="Arial"/>
                          <a:ea typeface="Microsoft YaHei"/>
                        </a:rPr>
                        <a:t>Valor Aprovado</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r>
              <a:tr h="317520">
                <a:tc>
                  <a:txBody>
                    <a:bodyPr/>
                    <a:lstStyle/>
                    <a:p>
                      <a:pPr>
                        <a:lnSpc>
                          <a:spcPct val="100000"/>
                        </a:lnSpc>
                      </a:pPr>
                      <a:r>
                        <a:rPr lang="pt-BR" sz="1600" b="0" strike="noStrike" spc="-1">
                          <a:solidFill>
                            <a:srgbClr val="000000"/>
                          </a:solidFill>
                          <a:uFill>
                            <a:solidFill>
                              <a:srgbClr val="FFFFFF"/>
                            </a:solidFill>
                          </a:uFill>
                          <a:latin typeface="Arial"/>
                          <a:ea typeface="Microsoft YaHei"/>
                        </a:rPr>
                        <a:t>01 Ações de promoção e prevenção em saúde</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12240">
                      <a:solidFill>
                        <a:srgbClr val="000000"/>
                      </a:solidFill>
                    </a:lnT>
                    <a:lnB w="6480">
                      <a:solidFill>
                        <a:srgbClr val="000000"/>
                      </a:solidFill>
                    </a:lnB>
                    <a:noFill/>
                  </a:tcPr>
                </a:tc>
                <a:tc>
                  <a:txBody>
                    <a:bodyPr/>
                    <a:lstStyle/>
                    <a:p>
                      <a:pPr algn="r">
                        <a:lnSpc>
                          <a:spcPct val="100000"/>
                        </a:lnSpc>
                      </a:pPr>
                      <a:r>
                        <a:rPr lang="pt-BR" sz="1600" b="0" strike="noStrike" spc="-1">
                          <a:solidFill>
                            <a:srgbClr val="000000"/>
                          </a:solidFill>
                          <a:uFill>
                            <a:solidFill>
                              <a:srgbClr val="FFFFFF"/>
                            </a:solidFill>
                          </a:uFill>
                          <a:latin typeface="Arial"/>
                          <a:ea typeface="DejaVu Sans"/>
                        </a:rPr>
                        <a:t>0</a:t>
                      </a:r>
                      <a:endParaRPr lang="pt-BR" sz="18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12240">
                      <a:solidFill>
                        <a:srgbClr val="000000"/>
                      </a:solidFill>
                    </a:lnT>
                    <a:lnB w="6480">
                      <a:solidFill>
                        <a:srgbClr val="000000"/>
                      </a:solidFill>
                    </a:lnB>
                    <a:noFill/>
                  </a:tcPr>
                </a:tc>
                <a:tc>
                  <a:txBody>
                    <a:bodyPr/>
                    <a:lstStyle/>
                    <a:p>
                      <a:pPr algn="r">
                        <a:lnSpc>
                          <a:spcPct val="100000"/>
                        </a:lnSpc>
                      </a:pPr>
                      <a:r>
                        <a:rPr lang="pt-BR" sz="1600" b="0" strike="noStrike" spc="-1" dirty="0" smtClean="0">
                          <a:solidFill>
                            <a:srgbClr val="000000"/>
                          </a:solidFill>
                          <a:uFill>
                            <a:solidFill>
                              <a:srgbClr val="FFFFFF"/>
                            </a:solidFill>
                          </a:uFill>
                          <a:latin typeface="Arial"/>
                          <a:ea typeface="DejaVu Sans"/>
                        </a:rPr>
                        <a:t>0,00</a:t>
                      </a:r>
                      <a:endParaRPr lang="pt-BR" sz="1800" b="0" strike="noStrike" spc="-1" dirty="0">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12240">
                      <a:solidFill>
                        <a:srgbClr val="000000"/>
                      </a:solidFill>
                    </a:lnT>
                    <a:lnB w="6480">
                      <a:solidFill>
                        <a:srgbClr val="000000"/>
                      </a:solidFill>
                    </a:lnB>
                    <a:noFill/>
                  </a:tcPr>
                </a:tc>
              </a:tr>
              <a:tr h="317520">
                <a:tc>
                  <a:txBody>
                    <a:bodyPr/>
                    <a:lstStyle/>
                    <a:p>
                      <a:pPr>
                        <a:lnSpc>
                          <a:spcPct val="100000"/>
                        </a:lnSpc>
                      </a:pPr>
                      <a:r>
                        <a:rPr lang="pt-BR" sz="1600" b="0" strike="noStrike" spc="-1">
                          <a:solidFill>
                            <a:srgbClr val="000000"/>
                          </a:solidFill>
                          <a:uFill>
                            <a:solidFill>
                              <a:srgbClr val="FFFFFF"/>
                            </a:solidFill>
                          </a:uFill>
                          <a:latin typeface="Arial"/>
                          <a:ea typeface="Microsoft YaHei"/>
                        </a:rPr>
                        <a:t>02 Procedimentos com finalidade diagnóstica</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600" b="0" strike="noStrike" spc="-1">
                          <a:solidFill>
                            <a:srgbClr val="000000"/>
                          </a:solidFill>
                          <a:uFill>
                            <a:solidFill>
                              <a:srgbClr val="FFFFFF"/>
                            </a:solidFill>
                          </a:uFill>
                          <a:latin typeface="Arial"/>
                          <a:ea typeface="DejaVu Sans"/>
                        </a:rPr>
                        <a:t>0</a:t>
                      </a:r>
                      <a:endParaRPr lang="pt-BR" sz="18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600" b="0" strike="noStrike" spc="-1" dirty="0" smtClean="0">
                          <a:solidFill>
                            <a:srgbClr val="000000"/>
                          </a:solidFill>
                          <a:uFill>
                            <a:solidFill>
                              <a:srgbClr val="FFFFFF"/>
                            </a:solidFill>
                          </a:uFill>
                          <a:latin typeface="Arial"/>
                          <a:ea typeface="DejaVu Sans"/>
                        </a:rPr>
                        <a:t>0,00</a:t>
                      </a:r>
                      <a:endParaRPr lang="pt-BR" sz="1800" b="0" strike="noStrike" spc="-1" dirty="0">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6480">
                      <a:solidFill>
                        <a:srgbClr val="000000"/>
                      </a:solidFill>
                    </a:lnB>
                    <a:noFill/>
                  </a:tcPr>
                </a:tc>
              </a:tr>
              <a:tr h="317520">
                <a:tc>
                  <a:txBody>
                    <a:bodyPr/>
                    <a:lstStyle/>
                    <a:p>
                      <a:pPr>
                        <a:lnSpc>
                          <a:spcPct val="100000"/>
                        </a:lnSpc>
                      </a:pPr>
                      <a:r>
                        <a:rPr lang="pt-BR" sz="1600" b="0" strike="noStrike" spc="-1">
                          <a:solidFill>
                            <a:srgbClr val="000000"/>
                          </a:solidFill>
                          <a:uFill>
                            <a:solidFill>
                              <a:srgbClr val="FFFFFF"/>
                            </a:solidFill>
                          </a:uFill>
                          <a:latin typeface="Arial"/>
                          <a:ea typeface="Microsoft YaHei"/>
                        </a:rPr>
                        <a:t>03 Procedimentos clínicos</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600" b="0" strike="noStrike" spc="-1">
                          <a:solidFill>
                            <a:srgbClr val="000000"/>
                          </a:solidFill>
                          <a:uFill>
                            <a:solidFill>
                              <a:srgbClr val="FFFFFF"/>
                            </a:solidFill>
                          </a:uFill>
                          <a:latin typeface="Arial"/>
                          <a:ea typeface="DejaVu Sans"/>
                        </a:rPr>
                        <a:t>0</a:t>
                      </a:r>
                      <a:endParaRPr lang="pt-BR" sz="18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600" b="0" strike="noStrike" spc="-1" dirty="0" smtClean="0">
                          <a:solidFill>
                            <a:srgbClr val="000000"/>
                          </a:solidFill>
                          <a:uFill>
                            <a:solidFill>
                              <a:srgbClr val="FFFFFF"/>
                            </a:solidFill>
                          </a:uFill>
                          <a:latin typeface="Arial"/>
                          <a:ea typeface="DejaVu Sans"/>
                        </a:rPr>
                        <a:t>0,00</a:t>
                      </a:r>
                      <a:endParaRPr lang="pt-BR" sz="1800" b="0" strike="noStrike" spc="-1" dirty="0">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6480">
                      <a:solidFill>
                        <a:srgbClr val="000000"/>
                      </a:solidFill>
                    </a:lnB>
                    <a:noFill/>
                  </a:tcPr>
                </a:tc>
              </a:tr>
              <a:tr h="317520">
                <a:tc>
                  <a:txBody>
                    <a:bodyPr/>
                    <a:lstStyle/>
                    <a:p>
                      <a:pPr>
                        <a:lnSpc>
                          <a:spcPct val="100000"/>
                        </a:lnSpc>
                      </a:pPr>
                      <a:r>
                        <a:rPr lang="pt-BR" sz="1600" b="0" strike="noStrike" spc="-1">
                          <a:solidFill>
                            <a:srgbClr val="000000"/>
                          </a:solidFill>
                          <a:uFill>
                            <a:solidFill>
                              <a:srgbClr val="FFFFFF"/>
                            </a:solidFill>
                          </a:uFill>
                          <a:latin typeface="Arial"/>
                          <a:ea typeface="Microsoft YaHei"/>
                        </a:rPr>
                        <a:t>04 Procedimentos cirúrgicos</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600" b="0" strike="noStrike" spc="-1">
                          <a:solidFill>
                            <a:srgbClr val="000000"/>
                          </a:solidFill>
                          <a:uFill>
                            <a:solidFill>
                              <a:srgbClr val="FFFFFF"/>
                            </a:solidFill>
                          </a:uFill>
                          <a:latin typeface="Arial"/>
                          <a:ea typeface="DejaVu Sans"/>
                        </a:rPr>
                        <a:t>0</a:t>
                      </a:r>
                      <a:endParaRPr lang="pt-BR" sz="18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600" b="0" strike="noStrike" spc="-1" dirty="0" smtClean="0">
                          <a:solidFill>
                            <a:srgbClr val="000000"/>
                          </a:solidFill>
                          <a:uFill>
                            <a:solidFill>
                              <a:srgbClr val="FFFFFF"/>
                            </a:solidFill>
                          </a:uFill>
                          <a:latin typeface="Arial"/>
                          <a:ea typeface="DejaVu Sans"/>
                        </a:rPr>
                        <a:t>0,00</a:t>
                      </a:r>
                      <a:endParaRPr lang="pt-BR" sz="1800" b="0" strike="noStrike" spc="-1" dirty="0">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6480">
                      <a:solidFill>
                        <a:srgbClr val="000000"/>
                      </a:solidFill>
                    </a:lnB>
                    <a:noFill/>
                  </a:tcPr>
                </a:tc>
              </a:tr>
              <a:tr h="317520">
                <a:tc>
                  <a:txBody>
                    <a:bodyPr/>
                    <a:lstStyle/>
                    <a:p>
                      <a:pPr>
                        <a:lnSpc>
                          <a:spcPct val="100000"/>
                        </a:lnSpc>
                      </a:pPr>
                      <a:r>
                        <a:rPr lang="pt-BR" sz="1600" b="0" strike="noStrike" spc="-1">
                          <a:solidFill>
                            <a:srgbClr val="000000"/>
                          </a:solidFill>
                          <a:uFill>
                            <a:solidFill>
                              <a:srgbClr val="FFFFFF"/>
                            </a:solidFill>
                          </a:uFill>
                          <a:latin typeface="Arial"/>
                          <a:ea typeface="Microsoft YaHei"/>
                        </a:rPr>
                        <a:t>05 Transplantes de orgãos, tecidos e células</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600" b="0" strike="noStrike" spc="-1">
                          <a:solidFill>
                            <a:srgbClr val="000000"/>
                          </a:solidFill>
                          <a:uFill>
                            <a:solidFill>
                              <a:srgbClr val="FFFFFF"/>
                            </a:solidFill>
                          </a:uFill>
                          <a:latin typeface="Arial"/>
                          <a:ea typeface="DejaVu Sans"/>
                        </a:rPr>
                        <a:t>0</a:t>
                      </a:r>
                      <a:endParaRPr lang="pt-BR" sz="18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600" b="0" strike="noStrike" spc="-1" dirty="0" smtClean="0">
                          <a:solidFill>
                            <a:srgbClr val="000000"/>
                          </a:solidFill>
                          <a:uFill>
                            <a:solidFill>
                              <a:srgbClr val="FFFFFF"/>
                            </a:solidFill>
                          </a:uFill>
                          <a:latin typeface="Arial"/>
                          <a:ea typeface="DejaVu Sans"/>
                        </a:rPr>
                        <a:t>0,00</a:t>
                      </a:r>
                      <a:endParaRPr lang="pt-BR" sz="1800" b="0" strike="noStrike" spc="-1" dirty="0">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6480">
                      <a:solidFill>
                        <a:srgbClr val="000000"/>
                      </a:solidFill>
                    </a:lnB>
                    <a:noFill/>
                  </a:tcPr>
                </a:tc>
              </a:tr>
              <a:tr h="317520">
                <a:tc>
                  <a:txBody>
                    <a:bodyPr/>
                    <a:lstStyle/>
                    <a:p>
                      <a:pPr>
                        <a:lnSpc>
                          <a:spcPct val="100000"/>
                        </a:lnSpc>
                      </a:pPr>
                      <a:r>
                        <a:rPr lang="pt-BR" sz="1600" b="0" strike="noStrike" spc="-1">
                          <a:solidFill>
                            <a:srgbClr val="000000"/>
                          </a:solidFill>
                          <a:uFill>
                            <a:solidFill>
                              <a:srgbClr val="FFFFFF"/>
                            </a:solidFill>
                          </a:uFill>
                          <a:latin typeface="Arial"/>
                          <a:ea typeface="Microsoft YaHei"/>
                        </a:rPr>
                        <a:t>06 Medicamentos</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600" b="0" strike="noStrike" spc="-1">
                          <a:solidFill>
                            <a:srgbClr val="000000"/>
                          </a:solidFill>
                          <a:uFill>
                            <a:solidFill>
                              <a:srgbClr val="FFFFFF"/>
                            </a:solidFill>
                          </a:uFill>
                          <a:latin typeface="Arial"/>
                          <a:ea typeface="DejaVu Sans"/>
                        </a:rPr>
                        <a:t>17.690.081</a:t>
                      </a:r>
                      <a:endParaRPr lang="pt-BR" sz="18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600" b="0" strike="noStrike" spc="-1" dirty="0" smtClean="0">
                          <a:solidFill>
                            <a:srgbClr val="000000"/>
                          </a:solidFill>
                          <a:uFill>
                            <a:solidFill>
                              <a:srgbClr val="FFFFFF"/>
                            </a:solidFill>
                          </a:uFill>
                          <a:latin typeface="Arial"/>
                          <a:ea typeface="DejaVu Sans"/>
                        </a:rPr>
                        <a:t>9.943.058,98</a:t>
                      </a:r>
                      <a:endParaRPr lang="pt-BR" sz="1800" b="0" strike="noStrike" spc="-1" dirty="0">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6480">
                      <a:solidFill>
                        <a:srgbClr val="000000"/>
                      </a:solidFill>
                    </a:lnB>
                    <a:noFill/>
                  </a:tcPr>
                </a:tc>
              </a:tr>
              <a:tr h="317520">
                <a:tc>
                  <a:txBody>
                    <a:bodyPr/>
                    <a:lstStyle/>
                    <a:p>
                      <a:pPr>
                        <a:lnSpc>
                          <a:spcPct val="100000"/>
                        </a:lnSpc>
                      </a:pPr>
                      <a:r>
                        <a:rPr lang="pt-BR" sz="1600" b="0" strike="noStrike" spc="-1">
                          <a:solidFill>
                            <a:srgbClr val="000000"/>
                          </a:solidFill>
                          <a:uFill>
                            <a:solidFill>
                              <a:srgbClr val="FFFFFF"/>
                            </a:solidFill>
                          </a:uFill>
                          <a:latin typeface="Arial"/>
                          <a:ea typeface="Microsoft YaHei"/>
                        </a:rPr>
                        <a:t>07 Órteses, próteses e materiais especiais</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600" b="0" strike="noStrike" spc="-1">
                          <a:solidFill>
                            <a:srgbClr val="000000"/>
                          </a:solidFill>
                          <a:uFill>
                            <a:solidFill>
                              <a:srgbClr val="FFFFFF"/>
                            </a:solidFill>
                          </a:uFill>
                          <a:latin typeface="Arial"/>
                          <a:ea typeface="DejaVu Sans"/>
                        </a:rPr>
                        <a:t>0</a:t>
                      </a:r>
                      <a:endParaRPr lang="pt-BR" sz="18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600" b="0" strike="noStrike" spc="-1" dirty="0" smtClean="0">
                          <a:solidFill>
                            <a:srgbClr val="000000"/>
                          </a:solidFill>
                          <a:uFill>
                            <a:solidFill>
                              <a:srgbClr val="FFFFFF"/>
                            </a:solidFill>
                          </a:uFill>
                          <a:latin typeface="Arial"/>
                          <a:ea typeface="DejaVu Sans"/>
                        </a:rPr>
                        <a:t>0,00</a:t>
                      </a:r>
                      <a:endParaRPr lang="pt-BR" sz="1800" b="0" strike="noStrike" spc="-1" dirty="0">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6480">
                      <a:solidFill>
                        <a:srgbClr val="000000"/>
                      </a:solidFill>
                    </a:lnB>
                    <a:noFill/>
                  </a:tcPr>
                </a:tc>
              </a:tr>
              <a:tr h="317520">
                <a:tc>
                  <a:txBody>
                    <a:bodyPr/>
                    <a:lstStyle/>
                    <a:p>
                      <a:pPr>
                        <a:lnSpc>
                          <a:spcPct val="100000"/>
                        </a:lnSpc>
                      </a:pPr>
                      <a:r>
                        <a:rPr lang="pt-BR" sz="1600" b="0" strike="noStrike" spc="-1">
                          <a:solidFill>
                            <a:srgbClr val="000000"/>
                          </a:solidFill>
                          <a:uFill>
                            <a:solidFill>
                              <a:srgbClr val="FFFFFF"/>
                            </a:solidFill>
                          </a:uFill>
                          <a:latin typeface="Arial"/>
                          <a:ea typeface="Microsoft YaHei"/>
                        </a:rPr>
                        <a:t>08 Ações complementares da atenção à saúde</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600" b="0" strike="noStrike" spc="-1">
                          <a:solidFill>
                            <a:srgbClr val="000000"/>
                          </a:solidFill>
                          <a:uFill>
                            <a:solidFill>
                              <a:srgbClr val="FFFFFF"/>
                            </a:solidFill>
                          </a:uFill>
                          <a:latin typeface="Arial"/>
                          <a:ea typeface="DejaVu Sans"/>
                        </a:rPr>
                        <a:t>0</a:t>
                      </a:r>
                      <a:endParaRPr lang="pt-BR" sz="18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600" b="0" strike="noStrike" spc="-1" dirty="0" smtClean="0">
                          <a:solidFill>
                            <a:srgbClr val="000000"/>
                          </a:solidFill>
                          <a:uFill>
                            <a:solidFill>
                              <a:srgbClr val="FFFFFF"/>
                            </a:solidFill>
                          </a:uFill>
                          <a:latin typeface="Arial"/>
                          <a:ea typeface="DejaVu Sans"/>
                        </a:rPr>
                        <a:t>0,00</a:t>
                      </a:r>
                      <a:endParaRPr lang="pt-BR" sz="1800" b="0" strike="noStrike" spc="-1" dirty="0">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12240">
                      <a:solidFill>
                        <a:srgbClr val="000000"/>
                      </a:solidFill>
                    </a:lnB>
                    <a:noFill/>
                  </a:tcPr>
                </a:tc>
              </a:tr>
              <a:tr h="375120">
                <a:tc>
                  <a:txBody>
                    <a:bodyPr/>
                    <a:lstStyle/>
                    <a:p>
                      <a:pPr>
                        <a:lnSpc>
                          <a:spcPct val="100000"/>
                        </a:lnSpc>
                      </a:pPr>
                      <a:r>
                        <a:rPr lang="pt-BR" sz="2000" b="1" strike="noStrike" spc="-1">
                          <a:solidFill>
                            <a:srgbClr val="000000"/>
                          </a:solidFill>
                          <a:uFill>
                            <a:solidFill>
                              <a:srgbClr val="FFFFFF"/>
                            </a:solidFill>
                          </a:uFill>
                          <a:latin typeface="Arial"/>
                          <a:ea typeface="Microsoft YaHei"/>
                        </a:rPr>
                        <a:t>Total</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r">
                        <a:lnSpc>
                          <a:spcPct val="100000"/>
                        </a:lnSpc>
                      </a:pPr>
                      <a:r>
                        <a:rPr lang="pt-BR" sz="2000" b="0" strike="noStrike" spc="-1">
                          <a:solidFill>
                            <a:srgbClr val="000000"/>
                          </a:solidFill>
                          <a:uFill>
                            <a:solidFill>
                              <a:srgbClr val="FFFFFF"/>
                            </a:solidFill>
                          </a:uFill>
                          <a:latin typeface="Arial"/>
                          <a:ea typeface="DejaVu Sans"/>
                        </a:rPr>
                        <a:t>17.690.081</a:t>
                      </a:r>
                      <a:endParaRPr lang="pt-BR" sz="1800" b="0" strike="noStrike" spc="-1">
                        <a:solidFill>
                          <a:srgbClr val="000000"/>
                        </a:solidFill>
                        <a:uFill>
                          <a:solidFill>
                            <a:srgbClr val="FFFFFF"/>
                          </a:solidFill>
                        </a:uFill>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r">
                        <a:lnSpc>
                          <a:spcPct val="100000"/>
                        </a:lnSpc>
                      </a:pPr>
                      <a:r>
                        <a:rPr lang="pt-BR" sz="2000" b="0" strike="noStrike" spc="-1" dirty="0" smtClean="0">
                          <a:solidFill>
                            <a:srgbClr val="000000"/>
                          </a:solidFill>
                          <a:uFill>
                            <a:solidFill>
                              <a:srgbClr val="FFFFFF"/>
                            </a:solidFill>
                          </a:uFill>
                          <a:latin typeface="Arial"/>
                          <a:ea typeface="DejaVu Sans"/>
                        </a:rPr>
                        <a:t>9.943.058,98</a:t>
                      </a:r>
                      <a:endParaRPr lang="pt-BR" sz="1800" b="0" strike="noStrike" spc="-1" dirty="0">
                        <a:solidFill>
                          <a:srgbClr val="000000"/>
                        </a:solidFill>
                        <a:uFill>
                          <a:solidFill>
                            <a:srgbClr val="FFFFFF"/>
                          </a:solidFill>
                        </a:uFill>
                        <a:latin typeface="Arial"/>
                      </a:endParaRPr>
                    </a:p>
                  </a:txBody>
                  <a:tcPr marL="9360" marR="936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r>
            </a:tbl>
          </a:graphicData>
        </a:graphic>
      </p:graphicFrame>
      <p:sp>
        <p:nvSpPr>
          <p:cNvPr id="1030" name="CustomShape 4"/>
          <p:cNvSpPr/>
          <p:nvPr/>
        </p:nvSpPr>
        <p:spPr>
          <a:xfrm>
            <a:off x="702360" y="6280200"/>
            <a:ext cx="9641160" cy="408240"/>
          </a:xfrm>
          <a:prstGeom prst="rect">
            <a:avLst/>
          </a:prstGeom>
          <a:noFill/>
          <a:ln w="9360">
            <a:noFill/>
          </a:ln>
        </p:spPr>
        <p:style>
          <a:lnRef idx="0">
            <a:scrgbClr r="0" g="0" b="0"/>
          </a:lnRef>
          <a:fillRef idx="0">
            <a:scrgbClr r="0" g="0" b="0"/>
          </a:fillRef>
          <a:effectRef idx="0">
            <a:scrgbClr r="0" g="0" b="0"/>
          </a:effectRef>
          <a:fontRef idx="minor"/>
        </p:style>
      </p:sp>
      <p:sp>
        <p:nvSpPr>
          <p:cNvPr id="1031" name="CustomShape 5"/>
          <p:cNvSpPr/>
          <p:nvPr/>
        </p:nvSpPr>
        <p:spPr>
          <a:xfrm>
            <a:off x="534960" y="6053760"/>
            <a:ext cx="3593880" cy="300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400" b="0" strike="noStrike" spc="-1">
                <a:solidFill>
                  <a:srgbClr val="000000"/>
                </a:solidFill>
                <a:uFill>
                  <a:solidFill>
                    <a:srgbClr val="FFFFFF"/>
                  </a:solidFill>
                </a:uFill>
                <a:latin typeface="Myriad CnSemibold"/>
                <a:ea typeface="Microsoft YaHei"/>
              </a:rPr>
              <a:t>FONTE:  SIA/SUS E SIH/SUS, 06/02/2018.</a:t>
            </a:r>
            <a:endParaRPr lang="pt-B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CustomShape 1"/>
          <p:cNvSpPr/>
          <p:nvPr/>
        </p:nvSpPr>
        <p:spPr>
          <a:xfrm>
            <a:off x="2033752" y="350640"/>
            <a:ext cx="6666728" cy="1240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2400" b="1" strike="noStrike" spc="-1" dirty="0">
                <a:solidFill>
                  <a:srgbClr val="000000"/>
                </a:solidFill>
                <a:uFill>
                  <a:solidFill>
                    <a:srgbClr val="FFFFFF"/>
                  </a:solidFill>
                </a:uFill>
                <a:latin typeface="Arial"/>
                <a:ea typeface="Microsoft YaHei"/>
              </a:rPr>
              <a:t>PRODUÇÃO DA ASSISTÊNCIA FARMACÊUTICA</a:t>
            </a:r>
            <a:endParaRPr lang="pt-BR" sz="1800" b="0" strike="noStrike" spc="-1" dirty="0">
              <a:solidFill>
                <a:srgbClr val="000000"/>
              </a:solidFill>
              <a:uFill>
                <a:solidFill>
                  <a:srgbClr val="FFFFFF"/>
                </a:solidFill>
              </a:uFill>
              <a:latin typeface="Arial"/>
            </a:endParaRPr>
          </a:p>
          <a:p>
            <a:pPr algn="ctr">
              <a:lnSpc>
                <a:spcPct val="100000"/>
              </a:lnSpc>
            </a:pPr>
            <a:r>
              <a:rPr lang="pt-BR" sz="2000" b="1" strike="noStrike" spc="-1" dirty="0">
                <a:solidFill>
                  <a:srgbClr val="000000"/>
                </a:solidFill>
                <a:uFill>
                  <a:solidFill>
                    <a:srgbClr val="FFFFFF"/>
                  </a:solidFill>
                </a:uFill>
                <a:latin typeface="Arial"/>
                <a:ea typeface="Microsoft YaHei"/>
              </a:rPr>
              <a:t>COMPARAÇÃO ENTRE GESTÃO MUNICIPAL E </a:t>
            </a:r>
            <a:endParaRPr lang="pt-BR" sz="1600" b="0" strike="noStrike" spc="-1" dirty="0">
              <a:solidFill>
                <a:srgbClr val="000000"/>
              </a:solidFill>
              <a:uFill>
                <a:solidFill>
                  <a:srgbClr val="FFFFFF"/>
                </a:solidFill>
              </a:uFill>
              <a:latin typeface="Arial"/>
            </a:endParaRPr>
          </a:p>
          <a:p>
            <a:pPr algn="ctr">
              <a:lnSpc>
                <a:spcPct val="100000"/>
              </a:lnSpc>
            </a:pPr>
            <a:r>
              <a:rPr lang="pt-BR" sz="2000" b="1" strike="noStrike" spc="-1" dirty="0">
                <a:solidFill>
                  <a:srgbClr val="000000"/>
                </a:solidFill>
                <a:uFill>
                  <a:solidFill>
                    <a:srgbClr val="FFFFFF"/>
                  </a:solidFill>
                </a:uFill>
                <a:latin typeface="Arial"/>
                <a:ea typeface="Microsoft YaHei"/>
              </a:rPr>
              <a:t>GESTÃO ESTADUAL, 2016 e 2017</a:t>
            </a:r>
            <a:endParaRPr lang="pt-BR" sz="1600" b="0" strike="noStrike" spc="-1" dirty="0">
              <a:solidFill>
                <a:srgbClr val="000000"/>
              </a:solidFill>
              <a:uFill>
                <a:solidFill>
                  <a:srgbClr val="FFFFFF"/>
                </a:solidFill>
              </a:uFill>
              <a:latin typeface="Arial"/>
            </a:endParaRPr>
          </a:p>
        </p:txBody>
      </p:sp>
      <p:sp>
        <p:nvSpPr>
          <p:cNvPr id="1035" name="CustomShape 4"/>
          <p:cNvSpPr/>
          <p:nvPr/>
        </p:nvSpPr>
        <p:spPr>
          <a:xfrm>
            <a:off x="765360" y="6052680"/>
            <a:ext cx="2749680" cy="2257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200" b="0" strike="noStrike" spc="-1">
                <a:solidFill>
                  <a:srgbClr val="000000"/>
                </a:solidFill>
                <a:uFill>
                  <a:solidFill>
                    <a:srgbClr val="FFFFFF"/>
                  </a:solidFill>
                </a:uFill>
                <a:latin typeface="Myriad CnSemibold"/>
                <a:ea typeface="Microsoft YaHei"/>
              </a:rPr>
              <a:t>FONTE:  SIA/SUS E SIH/SUS.</a:t>
            </a:r>
            <a:endParaRPr lang="pt-BR" sz="1800" b="0" strike="noStrike" spc="-1">
              <a:solidFill>
                <a:srgbClr val="000000"/>
              </a:solidFill>
              <a:uFill>
                <a:solidFill>
                  <a:srgbClr val="FFFFFF"/>
                </a:solidFill>
              </a:uFill>
              <a:latin typeface="Arial"/>
            </a:endParaRPr>
          </a:p>
        </p:txBody>
      </p:sp>
      <p:sp>
        <p:nvSpPr>
          <p:cNvPr id="1036" name="CustomShape 5"/>
          <p:cNvSpPr/>
          <p:nvPr/>
        </p:nvSpPr>
        <p:spPr>
          <a:xfrm>
            <a:off x="702360" y="6280200"/>
            <a:ext cx="9641160" cy="408240"/>
          </a:xfrm>
          <a:prstGeom prst="rect">
            <a:avLst/>
          </a:prstGeom>
          <a:noFill/>
          <a:ln w="9360">
            <a:noFill/>
          </a:ln>
        </p:spPr>
        <p:style>
          <a:lnRef idx="0">
            <a:scrgbClr r="0" g="0" b="0"/>
          </a:lnRef>
          <a:fillRef idx="0">
            <a:scrgbClr r="0" g="0" b="0"/>
          </a:fillRef>
          <a:effectRef idx="0">
            <a:scrgbClr r="0" g="0" b="0"/>
          </a:effectRef>
          <a:fontRef idx="minor"/>
        </p:style>
      </p:sp>
      <p:grpSp>
        <p:nvGrpSpPr>
          <p:cNvPr id="2" name="Grupo 8"/>
          <p:cNvGrpSpPr/>
          <p:nvPr/>
        </p:nvGrpSpPr>
        <p:grpSpPr>
          <a:xfrm>
            <a:off x="901080" y="2061820"/>
            <a:ext cx="9055721" cy="1805760"/>
            <a:chOff x="901080" y="2061820"/>
            <a:chExt cx="9055721" cy="1805760"/>
          </a:xfrm>
        </p:grpSpPr>
        <p:graphicFrame>
          <p:nvGraphicFramePr>
            <p:cNvPr id="1033" name="Table 2"/>
            <p:cNvGraphicFramePr/>
            <p:nvPr/>
          </p:nvGraphicFramePr>
          <p:xfrm>
            <a:off x="3243600" y="2064960"/>
            <a:ext cx="6713201" cy="1800000"/>
          </p:xfrm>
          <a:graphic>
            <a:graphicData uri="http://schemas.openxmlformats.org/drawingml/2006/table">
              <a:tbl>
                <a:tblPr/>
                <a:tblGrid>
                  <a:gridCol w="1118736"/>
                  <a:gridCol w="1118736"/>
                  <a:gridCol w="1118736"/>
                  <a:gridCol w="1118736"/>
                  <a:gridCol w="1118736"/>
                  <a:gridCol w="1119521"/>
                </a:tblGrid>
                <a:tr h="360000">
                  <a:tc gridSpan="2">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1º/2016</a:t>
                        </a:r>
                        <a:endParaRPr lang="pt-BR" sz="14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BFBFBF"/>
                      </a:solidFill>
                    </a:tcPr>
                  </a:tc>
                  <a:tc hMerge="1">
                    <a:txBody>
                      <a:bodyPr/>
                      <a:lstStyle/>
                      <a:p>
                        <a:endParaRPr lang="pt-BR"/>
                      </a:p>
                    </a:txBody>
                    <a:tcPr>
                      <a:solidFill>
                        <a:srgbClr val="729FCF"/>
                      </a:solidFill>
                    </a:tcPr>
                  </a:tc>
                  <a:tc gridSpan="2">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2º/2016</a:t>
                        </a:r>
                        <a:endParaRPr lang="pt-BR" sz="14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BFBFBF"/>
                      </a:solidFill>
                    </a:tcPr>
                  </a:tc>
                  <a:tc hMerge="1">
                    <a:txBody>
                      <a:bodyPr/>
                      <a:lstStyle/>
                      <a:p>
                        <a:endParaRPr lang="pt-BR"/>
                      </a:p>
                    </a:txBody>
                    <a:tcPr>
                      <a:solidFill>
                        <a:srgbClr val="729FCF"/>
                      </a:solidFill>
                    </a:tcPr>
                  </a:tc>
                  <a:tc gridSpan="2">
                    <a:txBody>
                      <a:bodyPr/>
                      <a:lstStyle/>
                      <a:p>
                        <a:pPr algn="ctr">
                          <a:lnSpc>
                            <a:spcPct val="100000"/>
                          </a:lnSpc>
                        </a:pPr>
                        <a:r>
                          <a:rPr lang="pt-BR" sz="1400" b="1" strike="noStrike" spc="-1">
                            <a:solidFill>
                              <a:srgbClr val="000000"/>
                            </a:solidFill>
                            <a:uFill>
                              <a:solidFill>
                                <a:srgbClr val="FFFFFF"/>
                              </a:solidFill>
                            </a:uFill>
                            <a:latin typeface="Arial"/>
                            <a:ea typeface="Microsoft YaHei"/>
                          </a:rPr>
                          <a:t>3º/2016</a:t>
                        </a:r>
                        <a:endParaRPr lang="pt-BR" sz="14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BFBFBF"/>
                      </a:solidFill>
                    </a:tcPr>
                  </a:tc>
                  <a:tc hMerge="1">
                    <a:txBody>
                      <a:bodyPr/>
                      <a:lstStyle/>
                      <a:p>
                        <a:endParaRPr lang="pt-BR"/>
                      </a:p>
                    </a:txBody>
                    <a:tcPr>
                      <a:solidFill>
                        <a:srgbClr val="729FCF"/>
                      </a:solidFill>
                    </a:tcPr>
                  </a:tc>
                </a:tr>
                <a:tr h="360000">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Produção</a:t>
                        </a:r>
                        <a:endParaRPr lang="pt-BR" sz="14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Percentual</a:t>
                        </a:r>
                        <a:endParaRPr lang="pt-BR" sz="14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Produção</a:t>
                        </a:r>
                        <a:endParaRPr lang="pt-BR" sz="14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Percentual</a:t>
                        </a:r>
                        <a:endParaRPr lang="pt-BR" sz="14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Produção</a:t>
                        </a:r>
                        <a:endParaRPr lang="pt-BR" sz="14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Percentual</a:t>
                        </a:r>
                        <a:endParaRPr lang="pt-BR" sz="1400" b="0" strike="noStrike" spc="-1">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12240">
                        <a:solidFill>
                          <a:srgbClr val="000000"/>
                        </a:solidFill>
                      </a:lnT>
                      <a:lnB w="6480">
                        <a:solidFill>
                          <a:srgbClr val="000000"/>
                        </a:solidFill>
                      </a:lnB>
                      <a:solidFill>
                        <a:srgbClr val="D9D9D9"/>
                      </a:solidFill>
                    </a:tcPr>
                  </a:tc>
                </a:tr>
                <a:tr h="360000">
                  <a:tc>
                    <a:txBody>
                      <a:bodyPr/>
                      <a:lstStyle/>
                      <a:p>
                        <a:pPr algn="r">
                          <a:lnSpc>
                            <a:spcPct val="100000"/>
                          </a:lnSpc>
                        </a:pPr>
                        <a:r>
                          <a:rPr lang="pt-BR" sz="1400" b="0" strike="noStrike" spc="-1" dirty="0">
                            <a:solidFill>
                              <a:srgbClr val="FF0000"/>
                            </a:solidFill>
                            <a:uFill>
                              <a:solidFill>
                                <a:srgbClr val="FFFFFF"/>
                              </a:solidFill>
                            </a:uFill>
                            <a:latin typeface="Arial"/>
                            <a:ea typeface="Microsoft YaHei"/>
                          </a:rPr>
                          <a:t>15.200.876</a:t>
                        </a:r>
                        <a:endParaRPr lang="pt-BR" sz="1400" b="0" strike="noStrike" spc="-1" dirty="0">
                          <a:solidFill>
                            <a:srgbClr val="FF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FF0000"/>
                            </a:solidFill>
                            <a:uFill>
                              <a:solidFill>
                                <a:srgbClr val="FFFFFF"/>
                              </a:solidFill>
                            </a:uFill>
                            <a:latin typeface="Arial"/>
                            <a:ea typeface="Microsoft YaHei"/>
                          </a:rPr>
                          <a:t>100,00%</a:t>
                        </a:r>
                        <a:endParaRPr lang="pt-BR" sz="1400" b="0" strike="noStrike" spc="-1" dirty="0">
                          <a:solidFill>
                            <a:srgbClr val="FF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FF0000"/>
                            </a:solidFill>
                            <a:uFill>
                              <a:solidFill>
                                <a:srgbClr val="FFFFFF"/>
                              </a:solidFill>
                            </a:uFill>
                            <a:latin typeface="Arial"/>
                            <a:ea typeface="Microsoft YaHei"/>
                          </a:rPr>
                          <a:t>15.795.613</a:t>
                        </a:r>
                        <a:endParaRPr lang="pt-BR" sz="1400" b="0" strike="noStrike" spc="-1" dirty="0">
                          <a:solidFill>
                            <a:srgbClr val="FF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FF0000"/>
                            </a:solidFill>
                            <a:uFill>
                              <a:solidFill>
                                <a:srgbClr val="FFFFFF"/>
                              </a:solidFill>
                            </a:uFill>
                            <a:latin typeface="Arial"/>
                            <a:ea typeface="Microsoft YaHei"/>
                          </a:rPr>
                          <a:t>100,00%</a:t>
                        </a:r>
                        <a:endParaRPr lang="pt-BR" sz="1400" b="0" strike="noStrike" spc="-1" dirty="0">
                          <a:solidFill>
                            <a:srgbClr val="FF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FF0000"/>
                            </a:solidFill>
                            <a:uFill>
                              <a:solidFill>
                                <a:srgbClr val="FFFFFF"/>
                              </a:solidFill>
                            </a:uFill>
                            <a:latin typeface="Arial"/>
                            <a:ea typeface="Microsoft YaHei"/>
                          </a:rPr>
                          <a:t>15.741.261</a:t>
                        </a:r>
                        <a:endParaRPr lang="pt-BR" sz="1400" b="0" strike="noStrike" spc="-1" dirty="0">
                          <a:solidFill>
                            <a:srgbClr val="FF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FF0000"/>
                            </a:solidFill>
                            <a:uFill>
                              <a:solidFill>
                                <a:srgbClr val="FFFFFF"/>
                              </a:solidFill>
                            </a:uFill>
                            <a:latin typeface="Arial"/>
                            <a:ea typeface="Microsoft YaHei"/>
                          </a:rPr>
                          <a:t>100,00%</a:t>
                        </a:r>
                        <a:endParaRPr lang="pt-BR" sz="1400" b="0" strike="noStrike" spc="-1" dirty="0">
                          <a:solidFill>
                            <a:srgbClr val="FF0000"/>
                          </a:solidFill>
                          <a:uFill>
                            <a:solidFill>
                              <a:srgbClr val="FFFFFF"/>
                            </a:solidFill>
                          </a:uFill>
                          <a:latin typeface="Arial"/>
                        </a:endParaRPr>
                      </a:p>
                    </a:txBody>
                    <a:tcPr marL="9360" marR="9360" anchor="ctr">
                      <a:lnL w="6480">
                        <a:solidFill>
                          <a:srgbClr val="000000"/>
                        </a:solidFill>
                      </a:lnL>
                      <a:lnR w="12240">
                        <a:solidFill>
                          <a:srgbClr val="000000"/>
                        </a:solidFill>
                      </a:lnR>
                      <a:lnT w="6480">
                        <a:solidFill>
                          <a:srgbClr val="000000"/>
                        </a:solidFill>
                      </a:lnT>
                      <a:lnB w="6480">
                        <a:solidFill>
                          <a:srgbClr val="000000"/>
                        </a:solidFill>
                      </a:lnB>
                      <a:noFill/>
                    </a:tcPr>
                  </a:tc>
                </a:tr>
                <a:tr h="360000">
                  <a:tc>
                    <a:txBody>
                      <a:bodyPr/>
                      <a:lstStyle/>
                      <a:p>
                        <a:pPr algn="r">
                          <a:lnSpc>
                            <a:spcPct val="100000"/>
                          </a:lnSpc>
                        </a:pPr>
                        <a:r>
                          <a:rPr lang="pt-BR" sz="1400" b="0" strike="noStrike" spc="-1" dirty="0" smtClean="0">
                            <a:solidFill>
                              <a:srgbClr val="000000"/>
                            </a:solidFill>
                            <a:uFill>
                              <a:solidFill>
                                <a:srgbClr val="FFFFFF"/>
                              </a:solidFill>
                            </a:uFill>
                            <a:latin typeface="Arial"/>
                          </a:rPr>
                          <a:t>0</a:t>
                        </a:r>
                        <a:endParaRPr lang="pt-BR" sz="1400" b="0" strike="noStrike" spc="-1" dirty="0">
                          <a:solidFill>
                            <a:srgbClr val="000000"/>
                          </a:solidFill>
                          <a:uFill>
                            <a:solidFill>
                              <a:srgbClr val="FFFFFF"/>
                            </a:solidFill>
                          </a:uFill>
                          <a:latin typeface="Arial"/>
                        </a:endParaRPr>
                      </a:p>
                    </a:txBody>
                    <a:tcPr marL="9360" marR="9360" anchor="ctr">
                      <a:lnL w="6480">
                        <a:solidFill>
                          <a:srgbClr val="000000"/>
                        </a:solidFill>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Arial"/>
                          </a:rPr>
                          <a:t>0</a:t>
                        </a:r>
                        <a:endParaRPr lang="pt-BR" sz="1400" b="0" strike="noStrike" spc="-1" dirty="0">
                          <a:solidFill>
                            <a:srgbClr val="000000"/>
                          </a:solidFill>
                          <a:uFill>
                            <a:solidFill>
                              <a:srgbClr val="FFFFFF"/>
                            </a:solidFill>
                          </a:uFill>
                          <a:latin typeface="Arial"/>
                        </a:endParaRPr>
                      </a:p>
                    </a:txBody>
                    <a:tcPr marL="9360" marR="9360" anchor="ctr">
                      <a:lnL w="64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Arial"/>
                          </a:rPr>
                          <a:t>0</a:t>
                        </a:r>
                        <a:endParaRPr lang="pt-BR" sz="1400" b="0" strike="noStrike" spc="-1" dirty="0">
                          <a:solidFill>
                            <a:srgbClr val="000000"/>
                          </a:solidFill>
                          <a:uFill>
                            <a:solidFill>
                              <a:srgbClr val="FFFFFF"/>
                            </a:solidFill>
                          </a:uFill>
                          <a:latin typeface="Arial"/>
                        </a:endParaRPr>
                      </a:p>
                    </a:txBody>
                    <a:tcPr marL="9360" marR="9360" anchor="ctr">
                      <a:lnL w="64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Arial"/>
                          </a:rPr>
                          <a:t>0</a:t>
                        </a:r>
                        <a:endParaRPr lang="pt-BR" sz="1400" b="0" strike="noStrike" spc="-1" dirty="0">
                          <a:solidFill>
                            <a:srgbClr val="000000"/>
                          </a:solidFill>
                          <a:uFill>
                            <a:solidFill>
                              <a:srgbClr val="FFFFFF"/>
                            </a:solidFill>
                          </a:uFill>
                          <a:latin typeface="Arial"/>
                        </a:endParaRPr>
                      </a:p>
                    </a:txBody>
                    <a:tcPr marL="9360" marR="9360" anchor="ctr">
                      <a:lnL w="64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Arial"/>
                          </a:rPr>
                          <a:t>0</a:t>
                        </a:r>
                        <a:endParaRPr lang="pt-BR" sz="1400" b="0" strike="noStrike" spc="-1" dirty="0">
                          <a:solidFill>
                            <a:srgbClr val="000000"/>
                          </a:solidFill>
                          <a:uFill>
                            <a:solidFill>
                              <a:srgbClr val="FFFFFF"/>
                            </a:solidFill>
                          </a:uFill>
                          <a:latin typeface="Arial"/>
                        </a:endParaRPr>
                      </a:p>
                    </a:txBody>
                    <a:tcPr marL="9360" marR="9360" anchor="ctr">
                      <a:lnL w="64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Arial"/>
                          </a:rPr>
                          <a:t>0</a:t>
                        </a:r>
                        <a:endParaRPr lang="pt-BR" sz="1400" b="0" strike="noStrike" spc="-1" dirty="0">
                          <a:solidFill>
                            <a:srgbClr val="000000"/>
                          </a:solidFill>
                          <a:uFill>
                            <a:solidFill>
                              <a:srgbClr val="FFFFFF"/>
                            </a:solidFill>
                          </a:uFill>
                          <a:latin typeface="Arial"/>
                        </a:endParaRPr>
                      </a:p>
                    </a:txBody>
                    <a:tcPr marL="9360" marR="9360" anchor="ctr">
                      <a:lnL w="6480" cap="flat" cmpd="sng" algn="ctr">
                        <a:solidFill>
                          <a:srgbClr val="000000"/>
                        </a:solidFill>
                        <a:prstDash val="solid"/>
                        <a:round/>
                        <a:headEnd type="none" w="med" len="med"/>
                        <a:tailEnd type="none" w="med" len="med"/>
                      </a:lnL>
                      <a:lnR w="12240">
                        <a:solidFill>
                          <a:srgbClr val="000000"/>
                        </a:solidFill>
                      </a:lnR>
                      <a:lnT w="6480" cap="flat" cmpd="sng" algn="ctr">
                        <a:solidFill>
                          <a:srgbClr val="000000"/>
                        </a:solidFill>
                        <a:prstDash val="solid"/>
                        <a:round/>
                        <a:headEnd type="none" w="med" len="med"/>
                        <a:tailEnd type="none" w="med" len="med"/>
                      </a:lnT>
                      <a:lnB w="6480">
                        <a:solidFill>
                          <a:srgbClr val="000000"/>
                        </a:solidFill>
                      </a:lnB>
                      <a:noFill/>
                    </a:tcPr>
                  </a:tc>
                </a:tr>
                <a:tr h="360000">
                  <a:tc>
                    <a:txBody>
                      <a:bodyPr/>
                      <a:lstStyle/>
                      <a:p>
                        <a:pPr algn="r">
                          <a:lnSpc>
                            <a:spcPct val="100000"/>
                          </a:lnSpc>
                        </a:pPr>
                        <a:r>
                          <a:rPr lang="pt-BR" sz="1400" b="1" strike="noStrike" spc="-1" dirty="0">
                            <a:solidFill>
                              <a:srgbClr val="000000"/>
                            </a:solidFill>
                            <a:uFill>
                              <a:solidFill>
                                <a:srgbClr val="FFFFFF"/>
                              </a:solidFill>
                            </a:uFill>
                            <a:latin typeface="Arial"/>
                            <a:ea typeface="Microsoft YaHei"/>
                          </a:rPr>
                          <a:t>16.633.774</a:t>
                        </a:r>
                        <a:endParaRPr lang="pt-BR" sz="14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100,00%</a:t>
                        </a:r>
                        <a:endParaRPr lang="pt-BR" sz="14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15.200.876</a:t>
                        </a:r>
                        <a:endParaRPr lang="pt-BR" sz="14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dirty="0">
                            <a:solidFill>
                              <a:srgbClr val="000000"/>
                            </a:solidFill>
                            <a:uFill>
                              <a:solidFill>
                                <a:srgbClr val="FFFFFF"/>
                              </a:solidFill>
                            </a:uFill>
                            <a:latin typeface="Arial"/>
                            <a:ea typeface="Microsoft YaHei"/>
                          </a:rPr>
                          <a:t>100,00%</a:t>
                        </a:r>
                        <a:endParaRPr lang="pt-BR" sz="14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dirty="0">
                            <a:solidFill>
                              <a:srgbClr val="000000"/>
                            </a:solidFill>
                            <a:uFill>
                              <a:solidFill>
                                <a:srgbClr val="FFFFFF"/>
                              </a:solidFill>
                            </a:uFill>
                            <a:latin typeface="Arial"/>
                            <a:ea typeface="Microsoft YaHei"/>
                          </a:rPr>
                          <a:t>15.795.613</a:t>
                        </a:r>
                        <a:endParaRPr lang="pt-BR" sz="14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dirty="0">
                            <a:solidFill>
                              <a:srgbClr val="000000"/>
                            </a:solidFill>
                            <a:uFill>
                              <a:solidFill>
                                <a:srgbClr val="FFFFFF"/>
                              </a:solidFill>
                            </a:uFill>
                            <a:latin typeface="Arial"/>
                            <a:ea typeface="Microsoft YaHei"/>
                          </a:rPr>
                          <a:t>100,00%</a:t>
                        </a:r>
                        <a:endParaRPr lang="pt-BR" sz="1400" b="0" strike="noStrike" spc="-1" dirty="0">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6480">
                        <a:solidFill>
                          <a:srgbClr val="000000"/>
                        </a:solidFill>
                      </a:lnT>
                      <a:lnB w="12240">
                        <a:solidFill>
                          <a:srgbClr val="000000"/>
                        </a:solidFill>
                      </a:lnB>
                      <a:solidFill>
                        <a:srgbClr val="D9D9D9"/>
                      </a:solidFill>
                    </a:tcPr>
                  </a:tc>
                </a:tr>
              </a:tbl>
            </a:graphicData>
          </a:graphic>
        </p:graphicFrame>
        <p:graphicFrame>
          <p:nvGraphicFramePr>
            <p:cNvPr id="1037" name="Table 6"/>
            <p:cNvGraphicFramePr/>
            <p:nvPr/>
          </p:nvGraphicFramePr>
          <p:xfrm>
            <a:off x="901080" y="2061820"/>
            <a:ext cx="2342160" cy="1805760"/>
          </p:xfrm>
          <a:graphic>
            <a:graphicData uri="http://schemas.openxmlformats.org/drawingml/2006/table">
              <a:tbl>
                <a:tblPr/>
                <a:tblGrid>
                  <a:gridCol w="2342160"/>
                </a:tblGrid>
                <a:tr h="360000">
                  <a:tc>
                    <a:txBody>
                      <a:bodyPr/>
                      <a:lstStyle/>
                      <a:p>
                        <a:endParaRPr lang="pt-BR" dirty="0"/>
                      </a:p>
                    </a:txBody>
                    <a:tcPr marL="6840" marR="6840" anchor="ctr">
                      <a:lnR w="6480">
                        <a:solidFill>
                          <a:srgbClr val="000000"/>
                        </a:solidFill>
                      </a:lnR>
                      <a:lnB w="12240">
                        <a:solidFill>
                          <a:srgbClr val="000000"/>
                        </a:solidFill>
                      </a:lnB>
                      <a:noFill/>
                    </a:tcPr>
                  </a:tc>
                </a:tr>
                <a:tr h="360000">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Tipo de Gestão</a:t>
                        </a:r>
                        <a:endParaRPr lang="pt-BR" sz="1800" b="0" strike="noStrike" spc="-1" dirty="0">
                          <a:solidFill>
                            <a:srgbClr val="000000"/>
                          </a:solidFill>
                          <a:uFill>
                            <a:solidFill>
                              <a:srgbClr val="FFFFFF"/>
                            </a:solidFill>
                          </a:uFill>
                          <a:latin typeface="Arial"/>
                        </a:endParaRPr>
                      </a:p>
                    </a:txBody>
                    <a:tcPr marL="6840" marR="6840" anchor="ctr">
                      <a:lnL w="12240">
                        <a:solidFill>
                          <a:srgbClr val="000000"/>
                        </a:solidFill>
                      </a:lnL>
                      <a:lnR w="6480">
                        <a:solidFill>
                          <a:srgbClr val="000000"/>
                        </a:solidFill>
                      </a:lnR>
                      <a:lnT w="12240">
                        <a:solidFill>
                          <a:srgbClr val="000000"/>
                        </a:solidFill>
                      </a:lnT>
                      <a:lnB w="6480">
                        <a:solidFill>
                          <a:srgbClr val="000000"/>
                        </a:solidFill>
                      </a:lnB>
                      <a:solidFill>
                        <a:srgbClr val="D9D9D9"/>
                      </a:solidFill>
                    </a:tcPr>
                  </a:tc>
                </a:tr>
                <a:tr h="360000">
                  <a:tc>
                    <a:txBody>
                      <a:bodyPr/>
                      <a:lstStyle/>
                      <a:p>
                        <a:pPr>
                          <a:lnSpc>
                            <a:spcPct val="100000"/>
                          </a:lnSpc>
                        </a:pPr>
                        <a:r>
                          <a:rPr lang="pt-BR" sz="1400" b="0" strike="noStrike" spc="-1" dirty="0">
                            <a:solidFill>
                              <a:srgbClr val="FF0000"/>
                            </a:solidFill>
                            <a:uFill>
                              <a:solidFill>
                                <a:srgbClr val="FFFFFF"/>
                              </a:solidFill>
                            </a:uFill>
                            <a:latin typeface="Arial"/>
                            <a:ea typeface="Microsoft YaHei"/>
                          </a:rPr>
                          <a:t>SARGSUS/ESTADO PLENO</a:t>
                        </a:r>
                        <a:endParaRPr lang="pt-BR" sz="1800" b="0" strike="noStrike" spc="-1" dirty="0">
                          <a:solidFill>
                            <a:srgbClr val="000000"/>
                          </a:solidFill>
                          <a:uFill>
                            <a:solidFill>
                              <a:srgbClr val="FFFFFF"/>
                            </a:solidFill>
                          </a:uFill>
                          <a:latin typeface="Arial"/>
                        </a:endParaRPr>
                      </a:p>
                    </a:txBody>
                    <a:tcPr marL="6840" marR="6840" anchor="ctr">
                      <a:lnL w="6480">
                        <a:solidFill>
                          <a:srgbClr val="000000"/>
                        </a:solidFill>
                      </a:lnL>
                      <a:lnR w="6480">
                        <a:solidFill>
                          <a:srgbClr val="000000"/>
                        </a:solidFill>
                      </a:lnR>
                      <a:lnT w="6480">
                        <a:solidFill>
                          <a:srgbClr val="000000"/>
                        </a:solidFill>
                      </a:lnT>
                      <a:lnB w="6480">
                        <a:solidFill>
                          <a:srgbClr val="000000"/>
                        </a:solidFill>
                      </a:lnB>
                      <a:noFill/>
                    </a:tcPr>
                  </a:tc>
                </a:tr>
                <a:tr h="360000">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MUNICÍPIOS PLENO</a:t>
                        </a:r>
                        <a:endParaRPr lang="pt-BR" sz="1800" b="0" strike="noStrike" spc="-1" dirty="0">
                          <a:solidFill>
                            <a:srgbClr val="000000"/>
                          </a:solidFill>
                          <a:uFill>
                            <a:solidFill>
                              <a:srgbClr val="FFFFFF"/>
                            </a:solidFill>
                          </a:uFill>
                          <a:latin typeface="Arial"/>
                        </a:endParaRPr>
                      </a:p>
                    </a:txBody>
                    <a:tcPr marL="6840" marR="6840" anchor="ctr">
                      <a:lnL w="6480">
                        <a:solidFill>
                          <a:srgbClr val="000000"/>
                        </a:solidFill>
                      </a:lnL>
                      <a:lnR w="6480">
                        <a:solidFill>
                          <a:srgbClr val="000000"/>
                        </a:solidFill>
                      </a:lnR>
                      <a:lnT w="6480">
                        <a:solidFill>
                          <a:srgbClr val="000000"/>
                        </a:solidFill>
                      </a:lnT>
                      <a:lnB w="12240">
                        <a:solidFill>
                          <a:srgbClr val="000000"/>
                        </a:solidFill>
                      </a:lnB>
                      <a:noFill/>
                    </a:tcPr>
                  </a:tc>
                </a:tr>
                <a:tr h="360000">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Total</a:t>
                        </a:r>
                        <a:endParaRPr lang="pt-BR" sz="1800" b="0" strike="noStrike" spc="-1" dirty="0">
                          <a:solidFill>
                            <a:srgbClr val="000000"/>
                          </a:solidFill>
                          <a:uFill>
                            <a:solidFill>
                              <a:srgbClr val="FFFFFF"/>
                            </a:solidFill>
                          </a:uFill>
                          <a:latin typeface="Arial"/>
                        </a:endParaRPr>
                      </a:p>
                    </a:txBody>
                    <a:tcPr marL="6840" marR="6840" anchor="ctr">
                      <a:lnL w="12240">
                        <a:solidFill>
                          <a:srgbClr val="000000"/>
                        </a:solidFill>
                      </a:lnL>
                      <a:lnR w="6480">
                        <a:solidFill>
                          <a:srgbClr val="000000"/>
                        </a:solidFill>
                      </a:lnR>
                      <a:lnT w="12240">
                        <a:solidFill>
                          <a:srgbClr val="000000"/>
                        </a:solidFill>
                      </a:lnT>
                      <a:lnB w="12240">
                        <a:solidFill>
                          <a:srgbClr val="000000"/>
                        </a:solidFill>
                      </a:lnB>
                      <a:solidFill>
                        <a:srgbClr val="D9D9D9"/>
                      </a:solidFill>
                    </a:tcPr>
                  </a:tc>
                </a:tr>
              </a:tbl>
            </a:graphicData>
          </a:graphic>
        </p:graphicFrame>
      </p:grpSp>
      <p:grpSp>
        <p:nvGrpSpPr>
          <p:cNvPr id="3" name="Grupo 9"/>
          <p:cNvGrpSpPr/>
          <p:nvPr/>
        </p:nvGrpSpPr>
        <p:grpSpPr>
          <a:xfrm>
            <a:off x="901080" y="4164840"/>
            <a:ext cx="9106521" cy="1805760"/>
            <a:chOff x="901080" y="4164840"/>
            <a:chExt cx="9106521" cy="1805760"/>
          </a:xfrm>
        </p:grpSpPr>
        <p:graphicFrame>
          <p:nvGraphicFramePr>
            <p:cNvPr id="1034" name="Table 3"/>
            <p:cNvGraphicFramePr/>
            <p:nvPr/>
          </p:nvGraphicFramePr>
          <p:xfrm>
            <a:off x="3243600" y="4164840"/>
            <a:ext cx="6764001" cy="1800000"/>
          </p:xfrm>
          <a:graphic>
            <a:graphicData uri="http://schemas.openxmlformats.org/drawingml/2006/table">
              <a:tbl>
                <a:tblPr/>
                <a:tblGrid>
                  <a:gridCol w="1126925"/>
                  <a:gridCol w="1126925"/>
                  <a:gridCol w="1126925"/>
                  <a:gridCol w="1127742"/>
                  <a:gridCol w="1127742"/>
                  <a:gridCol w="1127742"/>
                </a:tblGrid>
                <a:tr h="360000">
                  <a:tc gridSpan="2">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1º/2017</a:t>
                        </a:r>
                        <a:endParaRPr lang="pt-BR" sz="1400" b="0" strike="noStrike" spc="-1" dirty="0">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12240">
                        <a:solidFill>
                          <a:srgbClr val="000000"/>
                        </a:solidFill>
                      </a:lnT>
                      <a:lnB w="12240">
                        <a:solidFill>
                          <a:srgbClr val="000000"/>
                        </a:solidFill>
                      </a:lnB>
                      <a:solidFill>
                        <a:srgbClr val="BFBFBF"/>
                      </a:solidFill>
                    </a:tcPr>
                  </a:tc>
                  <a:tc hMerge="1">
                    <a:txBody>
                      <a:bodyPr/>
                      <a:lstStyle/>
                      <a:p>
                        <a:endParaRPr lang="pt-BR"/>
                      </a:p>
                    </a:txBody>
                    <a:tcPr>
                      <a:solidFill>
                        <a:srgbClr val="729FCF"/>
                      </a:solidFill>
                    </a:tcPr>
                  </a:tc>
                  <a:tc gridSpan="2">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2º/2017</a:t>
                        </a:r>
                        <a:endParaRPr lang="pt-BR" sz="1400" b="0" strike="noStrike" spc="-1" dirty="0">
                          <a:solidFill>
                            <a:srgbClr val="000000"/>
                          </a:solidFill>
                          <a:uFill>
                            <a:solidFill>
                              <a:srgbClr val="FFFFFF"/>
                            </a:solidFill>
                          </a:uFill>
                          <a:latin typeface="Arial"/>
                        </a:endParaRPr>
                      </a:p>
                    </a:txBody>
                    <a:tcPr marL="9360" marR="9360">
                      <a:lnL w="6480">
                        <a:solidFill>
                          <a:srgbClr val="000000"/>
                        </a:solidFill>
                      </a:lnL>
                      <a:lnR w="6480" cap="flat" cmpd="sng" algn="ctr">
                        <a:solidFill>
                          <a:srgbClr val="000000"/>
                        </a:solidFill>
                        <a:prstDash val="solid"/>
                        <a:round/>
                        <a:headEnd type="none" w="med" len="med"/>
                        <a:tailEnd type="none" w="med" len="med"/>
                      </a:lnR>
                      <a:lnT w="12240">
                        <a:solidFill>
                          <a:srgbClr val="000000"/>
                        </a:solidFill>
                      </a:lnT>
                      <a:lnB w="12240">
                        <a:solidFill>
                          <a:srgbClr val="000000"/>
                        </a:solidFill>
                      </a:lnB>
                      <a:solidFill>
                        <a:srgbClr val="BFBFBF"/>
                      </a:solidFill>
                    </a:tcPr>
                  </a:tc>
                  <a:tc hMerge="1">
                    <a:txBody>
                      <a:bodyPr/>
                      <a:lstStyle/>
                      <a:p>
                        <a:endParaRPr lang="pt-BR"/>
                      </a:p>
                    </a:txBody>
                    <a:tcPr>
                      <a:solidFill>
                        <a:srgbClr val="729FCF"/>
                      </a:solidFill>
                    </a:tcPr>
                  </a:tc>
                  <a:tc gridSpan="2">
                    <a:txBody>
                      <a:bodyPr/>
                      <a:lstStyle/>
                      <a:p>
                        <a:pPr algn="ctr">
                          <a:lnSpc>
                            <a:spcPct val="100000"/>
                          </a:lnSpc>
                        </a:pPr>
                        <a:r>
                          <a:rPr lang="pt-BR" sz="1400" b="1" strike="noStrike" spc="-1" dirty="0" smtClean="0">
                            <a:solidFill>
                              <a:srgbClr val="000000"/>
                            </a:solidFill>
                            <a:uFill>
                              <a:solidFill>
                                <a:srgbClr val="FFFFFF"/>
                              </a:solidFill>
                            </a:uFill>
                            <a:latin typeface="Arial"/>
                            <a:ea typeface="Microsoft YaHei"/>
                          </a:rPr>
                          <a:t>3º/2017</a:t>
                        </a:r>
                        <a:endParaRPr lang="pt-BR" sz="1400" b="0" strike="noStrike" spc="-1" dirty="0">
                          <a:solidFill>
                            <a:srgbClr val="000000"/>
                          </a:solidFill>
                          <a:uFill>
                            <a:solidFill>
                              <a:srgbClr val="FFFFFF"/>
                            </a:solidFill>
                          </a:uFill>
                          <a:latin typeface="Arial"/>
                        </a:endParaRPr>
                      </a:p>
                    </a:txBody>
                    <a:tcPr marL="9360" marR="9360">
                      <a:lnL w="6480">
                        <a:solidFill>
                          <a:srgbClr val="000000"/>
                        </a:solidFill>
                      </a:lnL>
                      <a:lnR w="6480" cap="flat" cmpd="sng" algn="ctr">
                        <a:solidFill>
                          <a:srgbClr val="000000"/>
                        </a:solidFill>
                        <a:prstDash val="solid"/>
                        <a:round/>
                        <a:headEnd type="none" w="med" len="med"/>
                        <a:tailEnd type="none" w="med" len="med"/>
                      </a:lnR>
                      <a:lnT w="12240">
                        <a:solidFill>
                          <a:srgbClr val="000000"/>
                        </a:solidFill>
                      </a:lnT>
                      <a:lnB w="12240" cap="flat" cmpd="sng" algn="ctr">
                        <a:solidFill>
                          <a:srgbClr val="000000"/>
                        </a:solidFill>
                        <a:prstDash val="solid"/>
                        <a:round/>
                        <a:headEnd type="none" w="med" len="med"/>
                        <a:tailEnd type="none" w="med" len="med"/>
                      </a:lnB>
                      <a:solidFill>
                        <a:srgbClr val="BFBFBF"/>
                      </a:solidFill>
                    </a:tcPr>
                  </a:tc>
                  <a:tc hMerge="1">
                    <a:txBody>
                      <a:bodyPr/>
                      <a:lstStyle/>
                      <a:p>
                        <a:endParaRPr lang="pt-BR"/>
                      </a:p>
                    </a:txBody>
                    <a:tcPr>
                      <a:lnL w="6480">
                        <a:solidFill>
                          <a:srgbClr val="000000"/>
                        </a:solidFill>
                      </a:lnL>
                      <a:lnR w="6480">
                        <a:solidFill>
                          <a:srgbClr val="000000"/>
                        </a:solidFill>
                      </a:lnR>
                      <a:lnT w="12240">
                        <a:solidFill>
                          <a:srgbClr val="000000"/>
                        </a:solidFill>
                      </a:lnT>
                      <a:lnB w="12240" cap="flat" cmpd="sng" algn="ctr">
                        <a:solidFill>
                          <a:srgbClr val="000000"/>
                        </a:solidFill>
                        <a:prstDash val="solid"/>
                        <a:round/>
                        <a:headEnd type="none" w="med" len="med"/>
                        <a:tailEnd type="none" w="med" len="med"/>
                      </a:lnB>
                      <a:solidFill>
                        <a:srgbClr val="BFBFBF"/>
                      </a:solidFill>
                    </a:tcPr>
                  </a:tc>
                </a:tr>
                <a:tr h="360000">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Produção</a:t>
                        </a:r>
                        <a:endParaRPr lang="pt-BR" sz="1400" b="0" strike="noStrike" spc="-1" dirty="0">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Percentual</a:t>
                        </a:r>
                        <a:endParaRPr lang="pt-BR" sz="1400" b="0" strike="noStrike" spc="-1" dirty="0">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Produção</a:t>
                        </a:r>
                        <a:endParaRPr lang="pt-BR" sz="1400" b="0" strike="noStrike" spc="-1" dirty="0">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Percentual</a:t>
                        </a:r>
                        <a:endParaRPr lang="pt-BR" sz="1400" b="0" strike="noStrike" spc="-1" dirty="0">
                          <a:solidFill>
                            <a:srgbClr val="000000"/>
                          </a:solidFill>
                          <a:uFill>
                            <a:solidFill>
                              <a:srgbClr val="FFFFFF"/>
                            </a:solidFill>
                          </a:uFill>
                          <a:latin typeface="Arial"/>
                        </a:endParaRPr>
                      </a:p>
                    </a:txBody>
                    <a:tcPr marL="9360" marR="9360">
                      <a:lnL w="6480">
                        <a:solidFill>
                          <a:srgbClr val="000000"/>
                        </a:solidFill>
                      </a:lnL>
                      <a:lnR w="6480" cap="flat" cmpd="sng" algn="ctr">
                        <a:solidFill>
                          <a:srgbClr val="000000"/>
                        </a:solidFill>
                        <a:prstDash val="solid"/>
                        <a:round/>
                        <a:headEnd type="none" w="med" len="med"/>
                        <a:tailEnd type="none" w="med" len="med"/>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Produção</a:t>
                        </a:r>
                        <a:endParaRPr lang="pt-BR" sz="1400" b="0" strike="noStrike" spc="-1" dirty="0">
                          <a:solidFill>
                            <a:srgbClr val="000000"/>
                          </a:solidFill>
                          <a:uFill>
                            <a:solidFill>
                              <a:srgbClr val="FFFFFF"/>
                            </a:solidFill>
                          </a:uFill>
                          <a:latin typeface="Arial"/>
                        </a:endParaRPr>
                      </a:p>
                    </a:txBody>
                    <a:tcPr marL="9360" marR="9360">
                      <a:lnL w="6480">
                        <a:solidFill>
                          <a:srgbClr val="000000"/>
                        </a:solidFill>
                      </a:lnL>
                      <a:lnR w="648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Percentual</a:t>
                        </a:r>
                        <a:endParaRPr lang="pt-BR" sz="1400" b="0" strike="noStrike" spc="-1" dirty="0">
                          <a:solidFill>
                            <a:srgbClr val="000000"/>
                          </a:solidFill>
                          <a:uFill>
                            <a:solidFill>
                              <a:srgbClr val="FFFFFF"/>
                            </a:solidFill>
                          </a:uFill>
                          <a:latin typeface="Arial"/>
                        </a:endParaRPr>
                      </a:p>
                    </a:txBody>
                    <a:tcPr marL="9360" marR="9360">
                      <a:lnL w="6480">
                        <a:solidFill>
                          <a:srgbClr val="000000"/>
                        </a:solidFill>
                      </a:lnL>
                      <a:lnR w="12240">
                        <a:solidFill>
                          <a:srgbClr val="000000"/>
                        </a:solidFill>
                      </a:lnR>
                      <a:lnT w="1224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solidFill>
                        <a:srgbClr val="D9D9D9"/>
                      </a:solidFill>
                    </a:tcPr>
                  </a:tc>
                </a:tr>
                <a:tr h="360000">
                  <a:tc>
                    <a:txBody>
                      <a:bodyPr/>
                      <a:lstStyle/>
                      <a:p>
                        <a:pPr algn="r">
                          <a:lnSpc>
                            <a:spcPct val="100000"/>
                          </a:lnSpc>
                        </a:pPr>
                        <a:r>
                          <a:rPr lang="pt-BR" sz="1400" b="0" strike="noStrike" spc="-1" dirty="0">
                            <a:solidFill>
                              <a:srgbClr val="FF0000"/>
                            </a:solidFill>
                            <a:uFill>
                              <a:solidFill>
                                <a:srgbClr val="FFFFFF"/>
                              </a:solidFill>
                            </a:uFill>
                            <a:latin typeface="Arial"/>
                            <a:ea typeface="Microsoft YaHei"/>
                          </a:rPr>
                          <a:t>15.741.261</a:t>
                        </a:r>
                        <a:endParaRPr lang="pt-BR" sz="1400" b="0" strike="noStrike" spc="-1" dirty="0">
                          <a:solidFill>
                            <a:srgbClr val="FF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FF0000"/>
                            </a:solidFill>
                            <a:uFill>
                              <a:solidFill>
                                <a:srgbClr val="FFFFFF"/>
                              </a:solidFill>
                            </a:uFill>
                            <a:latin typeface="Arial"/>
                            <a:ea typeface="Microsoft YaHei"/>
                          </a:rPr>
                          <a:t>100,00%</a:t>
                        </a:r>
                        <a:endParaRPr lang="pt-BR" sz="1400" b="0" strike="noStrike" spc="-1" dirty="0">
                          <a:solidFill>
                            <a:srgbClr val="FF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FF0000"/>
                            </a:solidFill>
                            <a:uFill>
                              <a:solidFill>
                                <a:srgbClr val="FFFFFF"/>
                              </a:solidFill>
                            </a:uFill>
                            <a:latin typeface="Arial"/>
                            <a:ea typeface="DejaVu Sans"/>
                          </a:rPr>
                          <a:t>16.475.994</a:t>
                        </a:r>
                        <a:endParaRPr lang="pt-BR" sz="1400" b="0" strike="noStrike" spc="-1" dirty="0">
                          <a:solidFill>
                            <a:srgbClr val="FF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FF0000"/>
                            </a:solidFill>
                            <a:uFill>
                              <a:solidFill>
                                <a:srgbClr val="FFFFFF"/>
                              </a:solidFill>
                            </a:uFill>
                            <a:latin typeface="Arial"/>
                            <a:ea typeface="DejaVu Sans"/>
                          </a:rPr>
                          <a:t>100,00%</a:t>
                        </a:r>
                        <a:endParaRPr lang="pt-BR" sz="1400" b="0" strike="noStrike" spc="-1" dirty="0">
                          <a:solidFill>
                            <a:srgbClr val="FF0000"/>
                          </a:solidFill>
                          <a:uFill>
                            <a:solidFill>
                              <a:srgbClr val="FFFFFF"/>
                            </a:solidFill>
                          </a:uFill>
                          <a:latin typeface="Arial"/>
                        </a:endParaRPr>
                      </a:p>
                    </a:txBody>
                    <a:tcPr marL="9360" marR="9360">
                      <a:lnL w="6480">
                        <a:solidFill>
                          <a:srgbClr val="000000"/>
                        </a:solidFill>
                      </a:lnL>
                      <a:lnR w="6480" cap="flat" cmpd="sng" algn="ctr">
                        <a:solidFill>
                          <a:srgbClr val="000000"/>
                        </a:solidFill>
                        <a:prstDash val="solid"/>
                        <a:round/>
                        <a:headEnd type="none" w="med" len="med"/>
                        <a:tailEnd type="none" w="med" len="med"/>
                      </a:lnR>
                      <a:lnT w="6480">
                        <a:solidFill>
                          <a:srgbClr val="000000"/>
                        </a:solidFill>
                      </a:lnT>
                      <a:lnB w="6480">
                        <a:solidFill>
                          <a:srgbClr val="000000"/>
                        </a:solidFill>
                      </a:lnB>
                      <a:noFill/>
                    </a:tcPr>
                  </a:tc>
                  <a:tc>
                    <a:txBody>
                      <a:bodyPr/>
                      <a:lstStyle/>
                      <a:p>
                        <a:pPr algn="r" fontAlgn="ctr"/>
                        <a:r>
                          <a:rPr lang="pt-BR" sz="1400" b="0" i="0" u="none" strike="noStrike" dirty="0">
                            <a:solidFill>
                              <a:srgbClr val="FF0000"/>
                            </a:solidFill>
                            <a:latin typeface="Arial"/>
                          </a:rPr>
                          <a:t>17.690.081</a:t>
                        </a: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noFill/>
                    </a:tcPr>
                  </a:tc>
                  <a:tc>
                    <a:txBody>
                      <a:bodyPr/>
                      <a:lstStyle/>
                      <a:p>
                        <a:pPr algn="r" fontAlgn="ctr"/>
                        <a:r>
                          <a:rPr lang="pt-BR" sz="1400" b="0" i="0" u="none" strike="noStrike" dirty="0">
                            <a:solidFill>
                              <a:srgbClr val="FF0000"/>
                            </a:solidFill>
                            <a:latin typeface="Arial"/>
                          </a:rPr>
                          <a:t>100,00%</a:t>
                        </a:r>
                      </a:p>
                    </a:txBody>
                    <a:tcPr marL="9525" marR="9525" marT="9525" marB="0" anchor="ctr">
                      <a:lnL w="6480">
                        <a:solidFill>
                          <a:srgbClr val="000000"/>
                        </a:solidFill>
                      </a:lnL>
                      <a:lnR w="12240">
                        <a:solidFill>
                          <a:srgbClr val="000000"/>
                        </a:solidFill>
                      </a:lnR>
                      <a:lnT w="64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noFill/>
                    </a:tcPr>
                  </a:tc>
                </a:tr>
                <a:tr h="360000">
                  <a:tc>
                    <a:txBody>
                      <a:bodyPr/>
                      <a:lstStyle/>
                      <a:p>
                        <a:pPr algn="r">
                          <a:lnSpc>
                            <a:spcPct val="100000"/>
                          </a:lnSpc>
                        </a:pPr>
                        <a:r>
                          <a:rPr lang="pt-BR" sz="1400" b="0" strike="noStrike" spc="-1" dirty="0" smtClean="0">
                            <a:solidFill>
                              <a:srgbClr val="000000"/>
                            </a:solidFill>
                            <a:uFill>
                              <a:solidFill>
                                <a:srgbClr val="FFFFFF"/>
                              </a:solidFill>
                            </a:uFill>
                            <a:latin typeface="Arial"/>
                          </a:rPr>
                          <a:t>0</a:t>
                        </a:r>
                        <a:endParaRPr lang="pt-BR" sz="1400" b="0" strike="noStrike" spc="-1" dirty="0">
                          <a:solidFill>
                            <a:srgbClr val="000000"/>
                          </a:solidFill>
                          <a:uFill>
                            <a:solidFill>
                              <a:srgbClr val="FFFFFF"/>
                            </a:solidFill>
                          </a:uFill>
                          <a:latin typeface="Arial"/>
                        </a:endParaRPr>
                      </a:p>
                    </a:txBody>
                    <a:tcPr marL="9360" marR="9360">
                      <a:lnL w="6480">
                        <a:solidFill>
                          <a:srgbClr val="000000"/>
                        </a:solidFill>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Arial"/>
                          </a:rPr>
                          <a:t>0</a:t>
                        </a:r>
                        <a:endParaRPr lang="pt-BR" sz="1400" b="0" strike="noStrike" spc="-1" dirty="0">
                          <a:solidFill>
                            <a:srgbClr val="000000"/>
                          </a:solidFill>
                          <a:uFill>
                            <a:solidFill>
                              <a:srgbClr val="FFFFFF"/>
                            </a:solidFill>
                          </a:uFill>
                          <a:latin typeface="Arial"/>
                        </a:endParaRPr>
                      </a:p>
                    </a:txBody>
                    <a:tcPr marL="9360" marR="9360">
                      <a:lnL w="64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Arial"/>
                          </a:rPr>
                          <a:t>0</a:t>
                        </a:r>
                        <a:endParaRPr lang="pt-BR" sz="1400" b="0" strike="noStrike" spc="-1" dirty="0">
                          <a:solidFill>
                            <a:srgbClr val="000000"/>
                          </a:solidFill>
                          <a:uFill>
                            <a:solidFill>
                              <a:srgbClr val="FFFFFF"/>
                            </a:solidFill>
                          </a:uFill>
                          <a:latin typeface="Arial"/>
                        </a:endParaRPr>
                      </a:p>
                    </a:txBody>
                    <a:tcPr marL="9360" marR="9360">
                      <a:lnL w="64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Arial"/>
                          </a:rPr>
                          <a:t>0</a:t>
                        </a:r>
                        <a:endParaRPr lang="pt-BR" sz="1400" b="0" strike="noStrike" spc="-1" dirty="0">
                          <a:solidFill>
                            <a:srgbClr val="000000"/>
                          </a:solidFill>
                          <a:uFill>
                            <a:solidFill>
                              <a:srgbClr val="FFFFFF"/>
                            </a:solidFill>
                          </a:uFill>
                          <a:latin typeface="Arial"/>
                        </a:endParaRPr>
                      </a:p>
                    </a:txBody>
                    <a:tcPr marL="9360" marR="9360">
                      <a:lnL w="64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Arial"/>
                          </a:rPr>
                          <a:t>0</a:t>
                        </a:r>
                        <a:endParaRPr lang="pt-BR" sz="1400" b="0" strike="noStrike" spc="-1" dirty="0">
                          <a:solidFill>
                            <a:srgbClr val="000000"/>
                          </a:solidFill>
                          <a:uFill>
                            <a:solidFill>
                              <a:srgbClr val="FFFFFF"/>
                            </a:solidFill>
                          </a:uFill>
                          <a:latin typeface="Arial"/>
                        </a:endParaRPr>
                      </a:p>
                    </a:txBody>
                    <a:tcPr marL="9360" marR="9360">
                      <a:lnL w="64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Arial"/>
                          </a:rPr>
                          <a:t>0</a:t>
                        </a:r>
                        <a:endParaRPr lang="pt-BR" sz="1400" b="0" strike="noStrike" spc="-1" dirty="0">
                          <a:solidFill>
                            <a:srgbClr val="000000"/>
                          </a:solidFill>
                          <a:uFill>
                            <a:solidFill>
                              <a:srgbClr val="FFFFFF"/>
                            </a:solidFill>
                          </a:uFill>
                          <a:latin typeface="Arial"/>
                        </a:endParaRPr>
                      </a:p>
                    </a:txBody>
                    <a:tcPr marL="9360" marR="9360">
                      <a:lnL w="6480" cap="flat" cmpd="sng" algn="ctr">
                        <a:solidFill>
                          <a:srgbClr val="000000"/>
                        </a:solidFill>
                        <a:prstDash val="solid"/>
                        <a:round/>
                        <a:headEnd type="none" w="med" len="med"/>
                        <a:tailEnd type="none" w="med" len="med"/>
                      </a:lnL>
                      <a:lnR w="12240">
                        <a:solidFill>
                          <a:srgbClr val="000000"/>
                        </a:solidFill>
                      </a:lnR>
                      <a:lnT w="64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noFill/>
                    </a:tcPr>
                  </a:tc>
                </a:tr>
                <a:tr h="360000">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15.741.261</a:t>
                        </a:r>
                        <a:endParaRPr lang="pt-BR" sz="14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100,00%</a:t>
                        </a:r>
                        <a:endParaRPr lang="pt-BR" sz="1400" b="0" strike="noStrike" spc="-1">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dirty="0">
                            <a:solidFill>
                              <a:srgbClr val="000000"/>
                            </a:solidFill>
                            <a:uFill>
                              <a:solidFill>
                                <a:srgbClr val="FFFFFF"/>
                              </a:solidFill>
                            </a:uFill>
                            <a:latin typeface="Arial"/>
                            <a:ea typeface="DejaVu Sans"/>
                          </a:rPr>
                          <a:t>16.475.994</a:t>
                        </a:r>
                        <a:endParaRPr lang="pt-BR" sz="1400" b="0" strike="noStrike" spc="-1" dirty="0">
                          <a:solidFill>
                            <a:srgbClr val="000000"/>
                          </a:solidFill>
                          <a:uFill>
                            <a:solidFill>
                              <a:srgbClr val="FFFFFF"/>
                            </a:solidFill>
                          </a:uFill>
                          <a:latin typeface="Arial"/>
                        </a:endParaRPr>
                      </a:p>
                    </a:txBody>
                    <a:tcPr marL="9360" marR="9360">
                      <a:lnL w="6480">
                        <a:solidFill>
                          <a:srgbClr val="000000"/>
                        </a:solidFill>
                      </a:lnL>
                      <a:lnR w="6480">
                        <a:solidFill>
                          <a:srgbClr val="000000"/>
                        </a:solidFill>
                      </a:lnR>
                      <a:lnT w="648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dirty="0">
                            <a:solidFill>
                              <a:srgbClr val="000000"/>
                            </a:solidFill>
                            <a:uFill>
                              <a:solidFill>
                                <a:srgbClr val="FFFFFF"/>
                              </a:solidFill>
                            </a:uFill>
                            <a:latin typeface="Arial"/>
                            <a:ea typeface="DejaVu Sans"/>
                          </a:rPr>
                          <a:t>100,00%</a:t>
                        </a:r>
                        <a:endParaRPr lang="pt-BR" sz="1400" b="0" strike="noStrike" spc="-1" dirty="0">
                          <a:solidFill>
                            <a:srgbClr val="000000"/>
                          </a:solidFill>
                          <a:uFill>
                            <a:solidFill>
                              <a:srgbClr val="FFFFFF"/>
                            </a:solidFill>
                          </a:uFill>
                          <a:latin typeface="Arial"/>
                        </a:endParaRPr>
                      </a:p>
                    </a:txBody>
                    <a:tcPr marL="9360" marR="9360">
                      <a:lnL w="6480">
                        <a:solidFill>
                          <a:srgbClr val="000000"/>
                        </a:solidFill>
                      </a:lnL>
                      <a:lnR w="6480" cap="flat" cmpd="sng" algn="ctr">
                        <a:solidFill>
                          <a:srgbClr val="000000"/>
                        </a:solidFill>
                        <a:prstDash val="solid"/>
                        <a:round/>
                        <a:headEnd type="none" w="med" len="med"/>
                        <a:tailEnd type="none" w="med" len="med"/>
                      </a:lnR>
                      <a:lnT w="6480">
                        <a:solidFill>
                          <a:srgbClr val="000000"/>
                        </a:solidFill>
                      </a:lnT>
                      <a:lnB w="12240">
                        <a:solidFill>
                          <a:srgbClr val="000000"/>
                        </a:solidFill>
                      </a:lnB>
                      <a:solidFill>
                        <a:srgbClr val="D9D9D9"/>
                      </a:solidFill>
                    </a:tcPr>
                  </a:tc>
                  <a:tc>
                    <a:txBody>
                      <a:bodyPr/>
                      <a:lstStyle/>
                      <a:p>
                        <a:pPr algn="r" fontAlgn="ctr"/>
                        <a:r>
                          <a:rPr lang="pt-BR" sz="1400" b="1" i="0" u="none" strike="noStrike" dirty="0">
                            <a:solidFill>
                              <a:srgbClr val="000000"/>
                            </a:solidFill>
                            <a:latin typeface="Arial"/>
                          </a:rPr>
                          <a:t>17.690.081</a:t>
                        </a: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12240">
                        <a:solidFill>
                          <a:srgbClr val="000000"/>
                        </a:solidFill>
                      </a:lnB>
                      <a:solidFill>
                        <a:srgbClr val="D9D9D9"/>
                      </a:solidFill>
                    </a:tcPr>
                  </a:tc>
                  <a:tc>
                    <a:txBody>
                      <a:bodyPr/>
                      <a:lstStyle/>
                      <a:p>
                        <a:pPr algn="r" fontAlgn="ctr"/>
                        <a:r>
                          <a:rPr lang="pt-BR" sz="1400" b="1" i="0" u="none" strike="noStrike" dirty="0">
                            <a:solidFill>
                              <a:srgbClr val="000000"/>
                            </a:solidFill>
                            <a:latin typeface="Arial"/>
                          </a:rPr>
                          <a:t>100,00%</a:t>
                        </a:r>
                      </a:p>
                    </a:txBody>
                    <a:tcPr marL="9525" marR="9525" marT="9525" marB="0" anchor="ctr">
                      <a:lnL w="6480">
                        <a:solidFill>
                          <a:srgbClr val="000000"/>
                        </a:solidFill>
                      </a:lnL>
                      <a:lnR w="12240">
                        <a:solidFill>
                          <a:srgbClr val="000000"/>
                        </a:solidFill>
                      </a:lnR>
                      <a:lnT w="6480" cap="flat" cmpd="sng" algn="ctr">
                        <a:solidFill>
                          <a:srgbClr val="000000"/>
                        </a:solidFill>
                        <a:prstDash val="solid"/>
                        <a:round/>
                        <a:headEnd type="none" w="med" len="med"/>
                        <a:tailEnd type="none" w="med" len="med"/>
                      </a:lnT>
                      <a:lnB w="12240">
                        <a:solidFill>
                          <a:srgbClr val="000000"/>
                        </a:solidFill>
                      </a:lnB>
                      <a:solidFill>
                        <a:srgbClr val="D9D9D9"/>
                      </a:solidFill>
                    </a:tcPr>
                  </a:tc>
                </a:tr>
              </a:tbl>
            </a:graphicData>
          </a:graphic>
        </p:graphicFrame>
        <p:graphicFrame>
          <p:nvGraphicFramePr>
            <p:cNvPr id="1038" name="Table 7"/>
            <p:cNvGraphicFramePr/>
            <p:nvPr/>
          </p:nvGraphicFramePr>
          <p:xfrm>
            <a:off x="901080" y="4164840"/>
            <a:ext cx="2342160" cy="1805760"/>
          </p:xfrm>
          <a:graphic>
            <a:graphicData uri="http://schemas.openxmlformats.org/drawingml/2006/table">
              <a:tbl>
                <a:tblPr/>
                <a:tblGrid>
                  <a:gridCol w="2342160"/>
                </a:tblGrid>
                <a:tr h="360000">
                  <a:tc>
                    <a:txBody>
                      <a:bodyPr/>
                      <a:lstStyle/>
                      <a:p>
                        <a:endParaRPr lang="pt-BR" dirty="0"/>
                      </a:p>
                    </a:txBody>
                    <a:tcPr marL="6840" marR="6840">
                      <a:lnR w="6480">
                        <a:solidFill>
                          <a:srgbClr val="000000"/>
                        </a:solidFill>
                      </a:lnR>
                      <a:lnB w="12240">
                        <a:solidFill>
                          <a:srgbClr val="000000"/>
                        </a:solidFill>
                      </a:lnB>
                      <a:noFill/>
                    </a:tcPr>
                  </a:tc>
                </a:tr>
                <a:tr h="360000">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Tipo de Gestão</a:t>
                        </a:r>
                        <a:endParaRPr lang="pt-BR" sz="1800" b="0" strike="noStrike" spc="-1" dirty="0">
                          <a:solidFill>
                            <a:srgbClr val="000000"/>
                          </a:solidFill>
                          <a:uFill>
                            <a:solidFill>
                              <a:srgbClr val="FFFFFF"/>
                            </a:solidFill>
                          </a:uFill>
                          <a:latin typeface="Arial"/>
                        </a:endParaRPr>
                      </a:p>
                    </a:txBody>
                    <a:tcPr marL="6840" marR="6840">
                      <a:lnL w="12240">
                        <a:solidFill>
                          <a:srgbClr val="000000"/>
                        </a:solidFill>
                      </a:lnL>
                      <a:lnR w="6480">
                        <a:solidFill>
                          <a:srgbClr val="000000"/>
                        </a:solidFill>
                      </a:lnR>
                      <a:lnT w="12240">
                        <a:solidFill>
                          <a:srgbClr val="000000"/>
                        </a:solidFill>
                      </a:lnT>
                      <a:lnB w="6480">
                        <a:solidFill>
                          <a:srgbClr val="000000"/>
                        </a:solidFill>
                      </a:lnB>
                      <a:solidFill>
                        <a:srgbClr val="D9D9D9"/>
                      </a:solidFill>
                    </a:tcPr>
                  </a:tc>
                </a:tr>
                <a:tr h="360000">
                  <a:tc>
                    <a:txBody>
                      <a:bodyPr/>
                      <a:lstStyle/>
                      <a:p>
                        <a:pPr>
                          <a:lnSpc>
                            <a:spcPct val="100000"/>
                          </a:lnSpc>
                        </a:pPr>
                        <a:r>
                          <a:rPr lang="pt-BR" sz="1400" b="0" strike="noStrike" spc="-1">
                            <a:solidFill>
                              <a:srgbClr val="FF0000"/>
                            </a:solidFill>
                            <a:uFill>
                              <a:solidFill>
                                <a:srgbClr val="FFFFFF"/>
                              </a:solidFill>
                            </a:uFill>
                            <a:latin typeface="Arial"/>
                            <a:ea typeface="Microsoft YaHei"/>
                          </a:rPr>
                          <a:t>SARGSUS/ESTADO PLENO</a:t>
                        </a:r>
                        <a:endParaRPr lang="pt-BR" sz="1800" b="0" strike="noStrike" spc="-1">
                          <a:solidFill>
                            <a:srgbClr val="000000"/>
                          </a:solidFill>
                          <a:uFill>
                            <a:solidFill>
                              <a:srgbClr val="FFFFFF"/>
                            </a:solidFill>
                          </a:uFill>
                          <a:latin typeface="Arial"/>
                        </a:endParaRPr>
                      </a:p>
                    </a:txBody>
                    <a:tcPr marL="6840" marR="6840">
                      <a:lnL w="6480">
                        <a:solidFill>
                          <a:srgbClr val="000000"/>
                        </a:solidFill>
                      </a:lnL>
                      <a:lnR w="6480">
                        <a:solidFill>
                          <a:srgbClr val="000000"/>
                        </a:solidFill>
                      </a:lnR>
                      <a:lnT w="6480">
                        <a:solidFill>
                          <a:srgbClr val="000000"/>
                        </a:solidFill>
                      </a:lnT>
                      <a:lnB w="6480">
                        <a:solidFill>
                          <a:srgbClr val="000000"/>
                        </a:solidFill>
                      </a:lnB>
                      <a:noFill/>
                    </a:tcPr>
                  </a:tc>
                </a:tr>
                <a:tr h="360000">
                  <a:tc>
                    <a:txBody>
                      <a:bodyPr/>
                      <a:lstStyle/>
                      <a:p>
                        <a:pPr>
                          <a:lnSpc>
                            <a:spcPct val="100000"/>
                          </a:lnSpc>
                        </a:pPr>
                        <a:r>
                          <a:rPr lang="pt-BR" sz="1400" b="0" strike="noStrike" spc="-1">
                            <a:solidFill>
                              <a:srgbClr val="000000"/>
                            </a:solidFill>
                            <a:uFill>
                              <a:solidFill>
                                <a:srgbClr val="FFFFFF"/>
                              </a:solidFill>
                            </a:uFill>
                            <a:latin typeface="Arial"/>
                            <a:ea typeface="Microsoft YaHei"/>
                          </a:rPr>
                          <a:t>MUNICÍPIOS PLENO</a:t>
                        </a:r>
                        <a:endParaRPr lang="pt-BR" sz="1800" b="0" strike="noStrike" spc="-1">
                          <a:solidFill>
                            <a:srgbClr val="000000"/>
                          </a:solidFill>
                          <a:uFill>
                            <a:solidFill>
                              <a:srgbClr val="FFFFFF"/>
                            </a:solidFill>
                          </a:uFill>
                          <a:latin typeface="Arial"/>
                        </a:endParaRPr>
                      </a:p>
                    </a:txBody>
                    <a:tcPr marL="6840" marR="6840">
                      <a:lnL w="6480">
                        <a:solidFill>
                          <a:srgbClr val="000000"/>
                        </a:solidFill>
                      </a:lnL>
                      <a:lnR w="6480">
                        <a:solidFill>
                          <a:srgbClr val="000000"/>
                        </a:solidFill>
                      </a:lnR>
                      <a:lnT w="6480">
                        <a:solidFill>
                          <a:srgbClr val="000000"/>
                        </a:solidFill>
                      </a:lnT>
                      <a:lnB w="12240">
                        <a:solidFill>
                          <a:srgbClr val="000000"/>
                        </a:solidFill>
                      </a:lnB>
                      <a:noFill/>
                    </a:tcPr>
                  </a:tc>
                </a:tr>
                <a:tr h="360000">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Total</a:t>
                        </a:r>
                        <a:endParaRPr lang="pt-BR" sz="1800" b="0" strike="noStrike" spc="-1" dirty="0">
                          <a:solidFill>
                            <a:srgbClr val="000000"/>
                          </a:solidFill>
                          <a:uFill>
                            <a:solidFill>
                              <a:srgbClr val="FFFFFF"/>
                            </a:solidFill>
                          </a:uFill>
                          <a:latin typeface="Arial"/>
                        </a:endParaRPr>
                      </a:p>
                    </a:txBody>
                    <a:tcPr marL="6840" marR="6840">
                      <a:lnL w="12240">
                        <a:solidFill>
                          <a:srgbClr val="000000"/>
                        </a:solidFill>
                      </a:lnL>
                      <a:lnR w="6480">
                        <a:solidFill>
                          <a:srgbClr val="000000"/>
                        </a:solidFill>
                      </a:lnR>
                      <a:lnT w="12240">
                        <a:solidFill>
                          <a:srgbClr val="000000"/>
                        </a:solidFill>
                      </a:lnT>
                      <a:lnB w="12240">
                        <a:solidFill>
                          <a:srgbClr val="000000"/>
                        </a:solidFill>
                      </a:lnB>
                      <a:solidFill>
                        <a:srgbClr val="D9D9D9"/>
                      </a:solidFill>
                    </a:tcPr>
                  </a:tc>
                </a:tr>
              </a:tbl>
            </a:graphicData>
          </a:graphic>
        </p:graphicFrame>
      </p:gr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 name="CustomShape 1"/>
          <p:cNvSpPr/>
          <p:nvPr/>
        </p:nvSpPr>
        <p:spPr>
          <a:xfrm>
            <a:off x="809280" y="2736000"/>
            <a:ext cx="9070200" cy="1545120"/>
          </a:xfrm>
          <a:prstGeom prst="rect">
            <a:avLst/>
          </a:prstGeom>
          <a:solidFill>
            <a:srgbClr val="92D050"/>
          </a:solidFill>
          <a:ln w="9360">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pt-BR" sz="4000" b="0" strike="noStrike" spc="-1">
                <a:solidFill>
                  <a:srgbClr val="000000"/>
                </a:solidFill>
                <a:uFill>
                  <a:solidFill>
                    <a:srgbClr val="FFFFFF"/>
                  </a:solidFill>
                </a:uFill>
                <a:latin typeface="Arial"/>
                <a:ea typeface="Microsoft YaHei"/>
              </a:rPr>
              <a:t>URGÊNCIA E EMERGÊNCIA</a:t>
            </a:r>
            <a:endParaRPr lang="pt-B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CustomShape 1"/>
          <p:cNvSpPr/>
          <p:nvPr/>
        </p:nvSpPr>
        <p:spPr>
          <a:xfrm>
            <a:off x="2033752" y="290880"/>
            <a:ext cx="7101608" cy="972000"/>
          </a:xfrm>
          <a:prstGeom prst="rect">
            <a:avLst/>
          </a:prstGeom>
          <a:noFill/>
          <a:ln w="9360">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pt-BR" sz="2400" b="1" strike="noStrike" spc="-1" dirty="0">
                <a:solidFill>
                  <a:srgbClr val="000000"/>
                </a:solidFill>
                <a:uFill>
                  <a:solidFill>
                    <a:srgbClr val="FFFFFF"/>
                  </a:solidFill>
                </a:uFill>
                <a:latin typeface="Arial"/>
                <a:ea typeface="Microsoft YaHei"/>
              </a:rPr>
              <a:t>PRODUÇÃO DE URGÊNCIA E EMERGÊNCIA</a:t>
            </a:r>
            <a:endParaRPr lang="pt-BR" sz="1800" b="0" strike="noStrike" spc="-1" dirty="0">
              <a:solidFill>
                <a:srgbClr val="000000"/>
              </a:solidFill>
              <a:uFill>
                <a:solidFill>
                  <a:srgbClr val="FFFFFF"/>
                </a:solidFill>
              </a:uFill>
              <a:latin typeface="Arial"/>
            </a:endParaRPr>
          </a:p>
          <a:p>
            <a:pPr algn="ctr">
              <a:lnSpc>
                <a:spcPct val="100000"/>
              </a:lnSpc>
            </a:pPr>
            <a:r>
              <a:rPr lang="pt-BR" sz="2400" b="1" strike="noStrike" spc="-1" dirty="0">
                <a:solidFill>
                  <a:srgbClr val="000000"/>
                </a:solidFill>
                <a:uFill>
                  <a:solidFill>
                    <a:srgbClr val="FFFFFF"/>
                  </a:solidFill>
                </a:uFill>
                <a:latin typeface="Arial"/>
                <a:ea typeface="Microsoft YaHei"/>
              </a:rPr>
              <a:t> </a:t>
            </a:r>
            <a:r>
              <a:rPr lang="pt-BR" sz="1800" b="1" strike="noStrike" spc="-1" dirty="0">
                <a:solidFill>
                  <a:srgbClr val="C00000"/>
                </a:solidFill>
                <a:uFill>
                  <a:solidFill>
                    <a:srgbClr val="FFFFFF"/>
                  </a:solidFill>
                </a:uFill>
                <a:latin typeface="Arial"/>
                <a:ea typeface="Microsoft YaHei"/>
              </a:rPr>
              <a:t>3º. QUADRIMESTRE/2017</a:t>
            </a:r>
            <a:endParaRPr lang="pt-BR" sz="1800" b="0" strike="noStrike" spc="-1" dirty="0">
              <a:solidFill>
                <a:srgbClr val="000000"/>
              </a:solidFill>
              <a:uFill>
                <a:solidFill>
                  <a:srgbClr val="FFFFFF"/>
                </a:solidFill>
              </a:uFill>
              <a:latin typeface="Arial"/>
            </a:endParaRPr>
          </a:p>
          <a:p>
            <a:pPr algn="ctr">
              <a:lnSpc>
                <a:spcPct val="100000"/>
              </a:lnSpc>
            </a:pPr>
            <a:endParaRPr lang="pt-BR" sz="1800" b="0" strike="noStrike" spc="-1" dirty="0">
              <a:solidFill>
                <a:srgbClr val="000000"/>
              </a:solidFill>
              <a:uFill>
                <a:solidFill>
                  <a:srgbClr val="FFFFFF"/>
                </a:solidFill>
              </a:uFill>
              <a:latin typeface="Arial"/>
            </a:endParaRPr>
          </a:p>
        </p:txBody>
      </p:sp>
      <p:sp>
        <p:nvSpPr>
          <p:cNvPr id="1042" name="CustomShape 2"/>
          <p:cNvSpPr/>
          <p:nvPr/>
        </p:nvSpPr>
        <p:spPr>
          <a:xfrm>
            <a:off x="7417440" y="6208560"/>
            <a:ext cx="3038760" cy="4082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200" b="0" strike="noStrike" spc="-1">
                <a:solidFill>
                  <a:srgbClr val="000000"/>
                </a:solidFill>
                <a:uFill>
                  <a:solidFill>
                    <a:srgbClr val="FFFFFF"/>
                  </a:solidFill>
                </a:uFill>
                <a:latin typeface="Myriad CnSemibold"/>
                <a:ea typeface="Microsoft YaHei"/>
              </a:rPr>
              <a:t>FONTE:  SIA/SUS E SIH/SUS.</a:t>
            </a:r>
            <a:endParaRPr lang="pt-BR" sz="1800" b="0" strike="noStrike" spc="-1">
              <a:solidFill>
                <a:srgbClr val="000000"/>
              </a:solidFill>
              <a:uFill>
                <a:solidFill>
                  <a:srgbClr val="FFFFFF"/>
                </a:solidFill>
              </a:uFill>
              <a:latin typeface="Arial"/>
            </a:endParaRPr>
          </a:p>
        </p:txBody>
      </p:sp>
      <p:graphicFrame>
        <p:nvGraphicFramePr>
          <p:cNvPr id="1043" name="Table 3"/>
          <p:cNvGraphicFramePr/>
          <p:nvPr>
            <p:extLst>
              <p:ext uri="{D42A27DB-BD31-4B8C-83A1-F6EECF244321}">
                <p14:modId xmlns="" xmlns:p14="http://schemas.microsoft.com/office/powerpoint/2010/main" val="1415853586"/>
              </p:ext>
            </p:extLst>
          </p:nvPr>
        </p:nvGraphicFramePr>
        <p:xfrm>
          <a:off x="202320" y="1636561"/>
          <a:ext cx="10357920" cy="5008468"/>
        </p:xfrm>
        <a:graphic>
          <a:graphicData uri="http://schemas.openxmlformats.org/drawingml/2006/table">
            <a:tbl>
              <a:tblPr/>
              <a:tblGrid>
                <a:gridCol w="2926800"/>
                <a:gridCol w="1238400"/>
                <a:gridCol w="1238400"/>
                <a:gridCol w="1238400"/>
                <a:gridCol w="1238400"/>
                <a:gridCol w="1108440"/>
                <a:gridCol w="1369080"/>
              </a:tblGrid>
              <a:tr h="362037">
                <a:tc>
                  <a:txBody>
                    <a:bodyPr/>
                    <a:lstStyle/>
                    <a:p>
                      <a:endParaRPr lang="pt-BR" dirty="0"/>
                    </a:p>
                  </a:txBody>
                  <a:tcPr marL="4680" marR="4680">
                    <a:lnR w="12240">
                      <a:solidFill>
                        <a:srgbClr val="000000"/>
                      </a:solidFill>
                    </a:lnR>
                    <a:lnB w="12240">
                      <a:solidFill>
                        <a:srgbClr val="000000"/>
                      </a:solidFill>
                    </a:lnB>
                    <a:noFill/>
                  </a:tcPr>
                </a:tc>
                <a:tc gridSpan="2">
                  <a:txBody>
                    <a:bodyPr/>
                    <a:lstStyle/>
                    <a:p>
                      <a:pPr algn="ctr">
                        <a:lnSpc>
                          <a:spcPct val="100000"/>
                        </a:lnSpc>
                      </a:pPr>
                      <a:r>
                        <a:rPr lang="pt-BR" sz="1600" b="1" strike="noStrike" spc="-1">
                          <a:solidFill>
                            <a:srgbClr val="000000"/>
                          </a:solidFill>
                          <a:uFill>
                            <a:solidFill>
                              <a:srgbClr val="FFFFFF"/>
                            </a:solidFill>
                          </a:uFill>
                          <a:latin typeface="Arial"/>
                          <a:ea typeface="Microsoft YaHei"/>
                        </a:rPr>
                        <a:t>SIA</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hMerge="1">
                  <a:txBody>
                    <a:bodyPr/>
                    <a:lstStyle/>
                    <a:p>
                      <a:endParaRPr lang="pt-BR"/>
                    </a:p>
                  </a:txBody>
                  <a:tcPr>
                    <a:solidFill>
                      <a:srgbClr val="729FCF"/>
                    </a:solidFill>
                  </a:tcPr>
                </a:tc>
                <a:tc gridSpan="2">
                  <a:txBody>
                    <a:bodyPr/>
                    <a:lstStyle/>
                    <a:p>
                      <a:pPr algn="ctr">
                        <a:lnSpc>
                          <a:spcPct val="100000"/>
                        </a:lnSpc>
                      </a:pPr>
                      <a:r>
                        <a:rPr lang="pt-BR" sz="1600" b="1" strike="noStrike" spc="-1">
                          <a:solidFill>
                            <a:srgbClr val="000000"/>
                          </a:solidFill>
                          <a:uFill>
                            <a:solidFill>
                              <a:srgbClr val="FFFFFF"/>
                            </a:solidFill>
                          </a:uFill>
                          <a:latin typeface="Arial"/>
                          <a:ea typeface="Microsoft YaHei"/>
                        </a:rPr>
                        <a:t>SIH</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hMerge="1">
                  <a:txBody>
                    <a:bodyPr/>
                    <a:lstStyle/>
                    <a:p>
                      <a:endParaRPr lang="pt-BR"/>
                    </a:p>
                  </a:txBody>
                  <a:tcPr>
                    <a:solidFill>
                      <a:srgbClr val="729FCF"/>
                    </a:solidFill>
                  </a:tcPr>
                </a:tc>
                <a:tc gridSpan="2">
                  <a:txBody>
                    <a:bodyPr/>
                    <a:lstStyle/>
                    <a:p>
                      <a:pPr algn="ctr">
                        <a:lnSpc>
                          <a:spcPct val="100000"/>
                        </a:lnSpc>
                      </a:pPr>
                      <a:r>
                        <a:rPr lang="pt-BR" sz="1600" b="1" strike="noStrike" spc="-1">
                          <a:solidFill>
                            <a:srgbClr val="000000"/>
                          </a:solidFill>
                          <a:uFill>
                            <a:solidFill>
                              <a:srgbClr val="FFFFFF"/>
                            </a:solidFill>
                          </a:uFill>
                          <a:latin typeface="Arial"/>
                          <a:ea typeface="Microsoft YaHei"/>
                        </a:rPr>
                        <a:t>TOTAL</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hMerge="1">
                  <a:txBody>
                    <a:bodyPr/>
                    <a:lstStyle/>
                    <a:p>
                      <a:endParaRPr lang="pt-BR"/>
                    </a:p>
                  </a:txBody>
                  <a:tcPr>
                    <a:solidFill>
                      <a:srgbClr val="729FCF"/>
                    </a:solidFill>
                  </a:tcPr>
                </a:tc>
              </a:tr>
              <a:tr h="573226">
                <a:tc>
                  <a:txBody>
                    <a:bodyPr/>
                    <a:lstStyle/>
                    <a:p>
                      <a:pPr>
                        <a:lnSpc>
                          <a:spcPct val="100000"/>
                        </a:lnSpc>
                      </a:pPr>
                      <a:r>
                        <a:rPr lang="pt-BR" sz="1600" b="1" strike="noStrike" spc="-1">
                          <a:solidFill>
                            <a:srgbClr val="000000"/>
                          </a:solidFill>
                          <a:uFill>
                            <a:solidFill>
                              <a:srgbClr val="FFFFFF"/>
                            </a:solidFill>
                          </a:uFill>
                          <a:latin typeface="Arial"/>
                          <a:ea typeface="Microsoft YaHei"/>
                        </a:rPr>
                        <a:t>Grupos de Procedimentos</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ctr">
                        <a:lnSpc>
                          <a:spcPct val="100000"/>
                        </a:lnSpc>
                      </a:pPr>
                      <a:r>
                        <a:rPr lang="pt-BR" sz="1600" b="1" strike="noStrike" spc="-1">
                          <a:solidFill>
                            <a:srgbClr val="000000"/>
                          </a:solidFill>
                          <a:uFill>
                            <a:solidFill>
                              <a:srgbClr val="FFFFFF"/>
                            </a:solidFill>
                          </a:uFill>
                          <a:latin typeface="Arial"/>
                          <a:ea typeface="Microsoft YaHei"/>
                        </a:rPr>
                        <a:t>Qtd. Aprovada</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ctr">
                        <a:lnSpc>
                          <a:spcPct val="100000"/>
                        </a:lnSpc>
                      </a:pPr>
                      <a:r>
                        <a:rPr lang="pt-BR" sz="1600" b="1" strike="noStrike" spc="-1">
                          <a:solidFill>
                            <a:srgbClr val="000000"/>
                          </a:solidFill>
                          <a:uFill>
                            <a:solidFill>
                              <a:srgbClr val="FFFFFF"/>
                            </a:solidFill>
                          </a:uFill>
                          <a:latin typeface="Arial"/>
                          <a:ea typeface="Microsoft YaHei"/>
                        </a:rPr>
                        <a:t>Valor Aprovado</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ctr">
                        <a:lnSpc>
                          <a:spcPct val="100000"/>
                        </a:lnSpc>
                      </a:pPr>
                      <a:r>
                        <a:rPr lang="pt-BR" sz="1600" b="1" strike="noStrike" spc="-1">
                          <a:solidFill>
                            <a:srgbClr val="000000"/>
                          </a:solidFill>
                          <a:uFill>
                            <a:solidFill>
                              <a:srgbClr val="FFFFFF"/>
                            </a:solidFill>
                          </a:uFill>
                          <a:latin typeface="Arial"/>
                          <a:ea typeface="Microsoft YaHei"/>
                        </a:rPr>
                        <a:t>Qtd. Aprovada</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ctr">
                        <a:lnSpc>
                          <a:spcPct val="100000"/>
                        </a:lnSpc>
                      </a:pPr>
                      <a:r>
                        <a:rPr lang="pt-BR" sz="1600" b="1" strike="noStrike" spc="-1">
                          <a:solidFill>
                            <a:srgbClr val="000000"/>
                          </a:solidFill>
                          <a:uFill>
                            <a:solidFill>
                              <a:srgbClr val="FFFFFF"/>
                            </a:solidFill>
                          </a:uFill>
                          <a:latin typeface="Arial"/>
                          <a:ea typeface="Microsoft YaHei"/>
                        </a:rPr>
                        <a:t>Valor Aprovado</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ctr">
                        <a:lnSpc>
                          <a:spcPct val="100000"/>
                        </a:lnSpc>
                      </a:pPr>
                      <a:r>
                        <a:rPr lang="pt-BR" sz="1600" b="1" strike="noStrike" spc="-1">
                          <a:solidFill>
                            <a:srgbClr val="000000"/>
                          </a:solidFill>
                          <a:uFill>
                            <a:solidFill>
                              <a:srgbClr val="FFFFFF"/>
                            </a:solidFill>
                          </a:uFill>
                          <a:latin typeface="Arial"/>
                          <a:ea typeface="Microsoft YaHei"/>
                        </a:rPr>
                        <a:t>Qtd. Aprovada</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ctr">
                        <a:lnSpc>
                          <a:spcPct val="100000"/>
                        </a:lnSpc>
                      </a:pPr>
                      <a:r>
                        <a:rPr lang="pt-BR" sz="1600" b="1" strike="noStrike" spc="-1">
                          <a:solidFill>
                            <a:srgbClr val="000000"/>
                          </a:solidFill>
                          <a:uFill>
                            <a:solidFill>
                              <a:srgbClr val="FFFFFF"/>
                            </a:solidFill>
                          </a:uFill>
                          <a:latin typeface="Arial"/>
                          <a:ea typeface="Microsoft YaHei"/>
                        </a:rPr>
                        <a:t>Valor Aprovado</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r>
              <a:tr h="452547">
                <a:tc>
                  <a:txBody>
                    <a:bodyPr/>
                    <a:lstStyle/>
                    <a:p>
                      <a:pPr>
                        <a:lnSpc>
                          <a:spcPct val="100000"/>
                        </a:lnSpc>
                      </a:pPr>
                      <a:r>
                        <a:rPr lang="pt-BR" sz="1200" b="0" strike="noStrike" spc="-1">
                          <a:solidFill>
                            <a:srgbClr val="000000"/>
                          </a:solidFill>
                          <a:uFill>
                            <a:solidFill>
                              <a:srgbClr val="FFFFFF"/>
                            </a:solidFill>
                          </a:uFill>
                          <a:latin typeface="Arial"/>
                          <a:ea typeface="Microsoft YaHei"/>
                        </a:rPr>
                        <a:t>01 Ações de promoção e prevenção em saúde</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12240">
                      <a:solidFill>
                        <a:srgbClr val="000000"/>
                      </a:solidFill>
                    </a:lnT>
                    <a:lnB w="6480">
                      <a:solidFill>
                        <a:srgbClr val="000000"/>
                      </a:solidFill>
                    </a:lnB>
                    <a:noFill/>
                  </a:tcPr>
                </a:tc>
                <a:tc>
                  <a:txBody>
                    <a:bodyPr/>
                    <a:lstStyle/>
                    <a:p>
                      <a:pPr algn="r">
                        <a:lnSpc>
                          <a:spcPct val="100000"/>
                        </a:lnSpc>
                      </a:pPr>
                      <a:r>
                        <a:rPr lang="pt-BR" sz="1200" b="0" strike="noStrike" spc="-1" dirty="0">
                          <a:solidFill>
                            <a:srgbClr val="000000"/>
                          </a:solidFill>
                          <a:uFill>
                            <a:solidFill>
                              <a:srgbClr val="FFFFFF"/>
                            </a:solidFill>
                          </a:uFill>
                          <a:latin typeface="Arial"/>
                          <a:ea typeface="DejaVu Sans"/>
                        </a:rPr>
                        <a:t>0</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noFill/>
                  </a:tcPr>
                </a:tc>
                <a:tc>
                  <a:txBody>
                    <a:bodyPr/>
                    <a:lstStyle/>
                    <a:p>
                      <a:pPr algn="r">
                        <a:lnSpc>
                          <a:spcPct val="100000"/>
                        </a:lnSpc>
                      </a:pPr>
                      <a:r>
                        <a:rPr lang="pt-BR" sz="1200" b="0" strike="noStrike" spc="-1" dirty="0" smtClean="0">
                          <a:solidFill>
                            <a:srgbClr val="000000"/>
                          </a:solidFill>
                          <a:uFill>
                            <a:solidFill>
                              <a:srgbClr val="FFFFFF"/>
                            </a:solidFill>
                          </a:uFill>
                          <a:latin typeface="Arial"/>
                          <a:ea typeface="DejaVu Sans"/>
                        </a:rPr>
                        <a:t>0,00</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noFill/>
                  </a:tcPr>
                </a:tc>
                <a:tc>
                  <a:txBody>
                    <a:bodyPr/>
                    <a:lstStyle/>
                    <a:p>
                      <a:pPr algn="r">
                        <a:lnSpc>
                          <a:spcPct val="100000"/>
                        </a:lnSpc>
                      </a:pPr>
                      <a:r>
                        <a:rPr lang="pt-BR" sz="1200" b="0" strike="noStrike" spc="-1">
                          <a:solidFill>
                            <a:srgbClr val="000000"/>
                          </a:solidFill>
                          <a:uFill>
                            <a:solidFill>
                              <a:srgbClr val="FFFFFF"/>
                            </a:solidFill>
                          </a:uFill>
                          <a:latin typeface="Arial"/>
                          <a:ea typeface="DejaVu Sans"/>
                        </a:rPr>
                        <a:t>0</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noFill/>
                  </a:tcPr>
                </a:tc>
                <a:tc>
                  <a:txBody>
                    <a:bodyPr/>
                    <a:lstStyle/>
                    <a:p>
                      <a:pPr algn="r">
                        <a:lnSpc>
                          <a:spcPct val="100000"/>
                        </a:lnSpc>
                      </a:pPr>
                      <a:r>
                        <a:rPr lang="pt-BR" sz="1200" b="0" strike="noStrike" spc="-1" dirty="0" smtClean="0">
                          <a:solidFill>
                            <a:srgbClr val="000000"/>
                          </a:solidFill>
                          <a:uFill>
                            <a:solidFill>
                              <a:srgbClr val="FFFFFF"/>
                            </a:solidFill>
                          </a:uFill>
                          <a:latin typeface="Arial"/>
                          <a:ea typeface="DejaVu Sans"/>
                        </a:rPr>
                        <a:t>0,00</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noFill/>
                  </a:tcPr>
                </a:tc>
                <a:tc>
                  <a:txBody>
                    <a:bodyPr/>
                    <a:lstStyle/>
                    <a:p>
                      <a:pPr algn="r">
                        <a:lnSpc>
                          <a:spcPct val="100000"/>
                        </a:lnSpc>
                      </a:pPr>
                      <a:r>
                        <a:rPr lang="pt-BR" sz="1200" b="0" strike="noStrike" spc="-1">
                          <a:solidFill>
                            <a:srgbClr val="000000"/>
                          </a:solidFill>
                          <a:uFill>
                            <a:solidFill>
                              <a:srgbClr val="FFFFFF"/>
                            </a:solidFill>
                          </a:uFill>
                          <a:latin typeface="Arial"/>
                          <a:ea typeface="DejaVu Sans"/>
                        </a:rPr>
                        <a:t>0</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noFill/>
                  </a:tcPr>
                </a:tc>
                <a:tc>
                  <a:txBody>
                    <a:bodyPr/>
                    <a:lstStyle/>
                    <a:p>
                      <a:pPr algn="r">
                        <a:lnSpc>
                          <a:spcPct val="100000"/>
                        </a:lnSpc>
                      </a:pPr>
                      <a:r>
                        <a:rPr lang="pt-BR" sz="1200" b="0" strike="noStrike" spc="-1" dirty="0" smtClean="0">
                          <a:solidFill>
                            <a:srgbClr val="000000"/>
                          </a:solidFill>
                          <a:uFill>
                            <a:solidFill>
                              <a:srgbClr val="FFFFFF"/>
                            </a:solidFill>
                          </a:uFill>
                          <a:latin typeface="Arial"/>
                          <a:ea typeface="DejaVu Sans"/>
                        </a:rPr>
                        <a:t>0,00</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12240">
                      <a:solidFill>
                        <a:srgbClr val="000000"/>
                      </a:solidFill>
                    </a:lnT>
                    <a:lnB w="6480">
                      <a:solidFill>
                        <a:srgbClr val="000000"/>
                      </a:solidFill>
                    </a:lnB>
                    <a:noFill/>
                  </a:tcPr>
                </a:tc>
              </a:tr>
              <a:tr h="452547">
                <a:tc>
                  <a:txBody>
                    <a:bodyPr/>
                    <a:lstStyle/>
                    <a:p>
                      <a:pPr>
                        <a:lnSpc>
                          <a:spcPct val="100000"/>
                        </a:lnSpc>
                      </a:pPr>
                      <a:r>
                        <a:rPr lang="pt-BR" sz="1200" b="0" strike="noStrike" spc="-1">
                          <a:solidFill>
                            <a:srgbClr val="000000"/>
                          </a:solidFill>
                          <a:uFill>
                            <a:solidFill>
                              <a:srgbClr val="FFFFFF"/>
                            </a:solidFill>
                          </a:uFill>
                          <a:latin typeface="Arial"/>
                          <a:ea typeface="Microsoft YaHei"/>
                        </a:rPr>
                        <a:t>02 Procedimentos com finalidade diagnóstica</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a:solidFill>
                            <a:srgbClr val="000000"/>
                          </a:solidFill>
                          <a:uFill>
                            <a:solidFill>
                              <a:srgbClr val="FFFFFF"/>
                            </a:solidFill>
                          </a:uFill>
                          <a:latin typeface="Arial"/>
                          <a:ea typeface="DejaVu Sans"/>
                        </a:rPr>
                        <a:t>28.115</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dirty="0" smtClean="0">
                          <a:solidFill>
                            <a:srgbClr val="000000"/>
                          </a:solidFill>
                          <a:uFill>
                            <a:solidFill>
                              <a:srgbClr val="FFFFFF"/>
                            </a:solidFill>
                          </a:uFill>
                          <a:latin typeface="Arial"/>
                          <a:ea typeface="DejaVu Sans"/>
                        </a:rPr>
                        <a:t>1.707.754,18</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dirty="0">
                          <a:solidFill>
                            <a:srgbClr val="000000"/>
                          </a:solidFill>
                          <a:uFill>
                            <a:solidFill>
                              <a:srgbClr val="FFFFFF"/>
                            </a:solidFill>
                          </a:uFill>
                          <a:latin typeface="Arial"/>
                          <a:ea typeface="DejaVu Sans"/>
                        </a:rPr>
                        <a:t>67</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dirty="0" smtClean="0">
                          <a:solidFill>
                            <a:srgbClr val="000000"/>
                          </a:solidFill>
                          <a:uFill>
                            <a:solidFill>
                              <a:srgbClr val="FFFFFF"/>
                            </a:solidFill>
                          </a:uFill>
                          <a:latin typeface="Arial"/>
                          <a:ea typeface="DejaVu Sans"/>
                        </a:rPr>
                        <a:t>107.839,10</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a:solidFill>
                            <a:srgbClr val="000000"/>
                          </a:solidFill>
                          <a:uFill>
                            <a:solidFill>
                              <a:srgbClr val="FFFFFF"/>
                            </a:solidFill>
                          </a:uFill>
                          <a:latin typeface="Arial"/>
                          <a:ea typeface="DejaVu Sans"/>
                        </a:rPr>
                        <a:t>28.182</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dirty="0" smtClean="0">
                          <a:solidFill>
                            <a:srgbClr val="000000"/>
                          </a:solidFill>
                          <a:uFill>
                            <a:solidFill>
                              <a:srgbClr val="FFFFFF"/>
                            </a:solidFill>
                          </a:uFill>
                          <a:latin typeface="Arial"/>
                          <a:ea typeface="DejaVu Sans"/>
                        </a:rPr>
                        <a:t>1.815.593,28 </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6480">
                      <a:solidFill>
                        <a:srgbClr val="000000"/>
                      </a:solidFill>
                    </a:lnT>
                    <a:lnB w="6480">
                      <a:solidFill>
                        <a:srgbClr val="000000"/>
                      </a:solidFill>
                    </a:lnB>
                    <a:noFill/>
                  </a:tcPr>
                </a:tc>
              </a:tr>
              <a:tr h="380899">
                <a:tc>
                  <a:txBody>
                    <a:bodyPr/>
                    <a:lstStyle/>
                    <a:p>
                      <a:pPr>
                        <a:lnSpc>
                          <a:spcPct val="100000"/>
                        </a:lnSpc>
                      </a:pPr>
                      <a:r>
                        <a:rPr lang="pt-BR" sz="1200" b="0" strike="noStrike" spc="-1">
                          <a:solidFill>
                            <a:srgbClr val="000000"/>
                          </a:solidFill>
                          <a:uFill>
                            <a:solidFill>
                              <a:srgbClr val="FFFFFF"/>
                            </a:solidFill>
                          </a:uFill>
                          <a:latin typeface="Arial"/>
                          <a:ea typeface="Microsoft YaHei"/>
                        </a:rPr>
                        <a:t>03 Procedimentos clínicos</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a:solidFill>
                            <a:srgbClr val="000000"/>
                          </a:solidFill>
                          <a:uFill>
                            <a:solidFill>
                              <a:srgbClr val="FFFFFF"/>
                            </a:solidFill>
                          </a:uFill>
                          <a:latin typeface="Arial"/>
                          <a:ea typeface="DejaVu Sans"/>
                        </a:rPr>
                        <a:t>3.551</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dirty="0" smtClean="0">
                          <a:solidFill>
                            <a:srgbClr val="000000"/>
                          </a:solidFill>
                          <a:uFill>
                            <a:solidFill>
                              <a:srgbClr val="FFFFFF"/>
                            </a:solidFill>
                          </a:uFill>
                          <a:latin typeface="Arial"/>
                          <a:ea typeface="DejaVu Sans"/>
                        </a:rPr>
                        <a:t>483.731,87</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dirty="0">
                          <a:solidFill>
                            <a:srgbClr val="000000"/>
                          </a:solidFill>
                          <a:uFill>
                            <a:solidFill>
                              <a:srgbClr val="FFFFFF"/>
                            </a:solidFill>
                          </a:uFill>
                          <a:latin typeface="Arial"/>
                          <a:ea typeface="DejaVu Sans"/>
                        </a:rPr>
                        <a:t>36.666</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dirty="0" smtClean="0">
                          <a:solidFill>
                            <a:srgbClr val="000000"/>
                          </a:solidFill>
                          <a:uFill>
                            <a:solidFill>
                              <a:srgbClr val="FFFFFF"/>
                            </a:solidFill>
                          </a:uFill>
                          <a:latin typeface="Arial"/>
                          <a:ea typeface="DejaVu Sans"/>
                        </a:rPr>
                        <a:t>27.431.878,26</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a:solidFill>
                            <a:srgbClr val="000000"/>
                          </a:solidFill>
                          <a:uFill>
                            <a:solidFill>
                              <a:srgbClr val="FFFFFF"/>
                            </a:solidFill>
                          </a:uFill>
                          <a:latin typeface="Arial"/>
                          <a:ea typeface="DejaVu Sans"/>
                        </a:rPr>
                        <a:t>40.217</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dirty="0" smtClean="0">
                          <a:solidFill>
                            <a:srgbClr val="000000"/>
                          </a:solidFill>
                          <a:uFill>
                            <a:solidFill>
                              <a:srgbClr val="FFFFFF"/>
                            </a:solidFill>
                          </a:uFill>
                          <a:latin typeface="Arial"/>
                          <a:ea typeface="DejaVu Sans"/>
                        </a:rPr>
                        <a:t>27.915.610,13</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6480">
                      <a:solidFill>
                        <a:srgbClr val="000000"/>
                      </a:solidFill>
                    </a:lnT>
                    <a:lnB w="6480">
                      <a:solidFill>
                        <a:srgbClr val="000000"/>
                      </a:solidFill>
                    </a:lnB>
                    <a:noFill/>
                  </a:tcPr>
                </a:tc>
              </a:tr>
              <a:tr h="380899">
                <a:tc>
                  <a:txBody>
                    <a:bodyPr/>
                    <a:lstStyle/>
                    <a:p>
                      <a:pPr>
                        <a:lnSpc>
                          <a:spcPct val="100000"/>
                        </a:lnSpc>
                      </a:pPr>
                      <a:r>
                        <a:rPr lang="pt-BR" sz="1200" b="0" strike="noStrike" spc="-1">
                          <a:solidFill>
                            <a:srgbClr val="000000"/>
                          </a:solidFill>
                          <a:uFill>
                            <a:solidFill>
                              <a:srgbClr val="FFFFFF"/>
                            </a:solidFill>
                          </a:uFill>
                          <a:latin typeface="Arial"/>
                          <a:ea typeface="Microsoft YaHei"/>
                        </a:rPr>
                        <a:t>04 Procedimentos cirúrgicos</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a:solidFill>
                            <a:srgbClr val="000000"/>
                          </a:solidFill>
                          <a:uFill>
                            <a:solidFill>
                              <a:srgbClr val="FFFFFF"/>
                            </a:solidFill>
                          </a:uFill>
                          <a:latin typeface="Arial"/>
                          <a:ea typeface="DejaVu Sans"/>
                        </a:rPr>
                        <a:t>14.451</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dirty="0" smtClean="0">
                          <a:solidFill>
                            <a:srgbClr val="000000"/>
                          </a:solidFill>
                          <a:uFill>
                            <a:solidFill>
                              <a:srgbClr val="FFFFFF"/>
                            </a:solidFill>
                          </a:uFill>
                          <a:latin typeface="Arial"/>
                          <a:ea typeface="DejaVu Sans"/>
                        </a:rPr>
                        <a:t>381.449,35</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dirty="0">
                          <a:solidFill>
                            <a:srgbClr val="000000"/>
                          </a:solidFill>
                          <a:uFill>
                            <a:solidFill>
                              <a:srgbClr val="FFFFFF"/>
                            </a:solidFill>
                          </a:uFill>
                          <a:latin typeface="Arial"/>
                          <a:ea typeface="DejaVu Sans"/>
                        </a:rPr>
                        <a:t>13.818</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dirty="0" smtClean="0">
                          <a:solidFill>
                            <a:srgbClr val="000000"/>
                          </a:solidFill>
                          <a:uFill>
                            <a:solidFill>
                              <a:srgbClr val="FFFFFF"/>
                            </a:solidFill>
                          </a:uFill>
                          <a:latin typeface="Arial"/>
                          <a:ea typeface="DejaVu Sans"/>
                        </a:rPr>
                        <a:t>27.114.200,03</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Times New Roman"/>
                        </a:rPr>
                        <a:t>28.269</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dirty="0" smtClean="0">
                          <a:solidFill>
                            <a:srgbClr val="000000"/>
                          </a:solidFill>
                          <a:uFill>
                            <a:solidFill>
                              <a:srgbClr val="FFFFFF"/>
                            </a:solidFill>
                          </a:uFill>
                          <a:latin typeface="Arial"/>
                          <a:ea typeface="DejaVu Sans"/>
                        </a:rPr>
                        <a:t>27.495.649,38 </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6480">
                      <a:solidFill>
                        <a:srgbClr val="000000"/>
                      </a:solidFill>
                    </a:lnT>
                    <a:lnB w="6480">
                      <a:solidFill>
                        <a:srgbClr val="000000"/>
                      </a:solidFill>
                    </a:lnB>
                    <a:noFill/>
                  </a:tcPr>
                </a:tc>
              </a:tr>
              <a:tr h="452547">
                <a:tc>
                  <a:txBody>
                    <a:bodyPr/>
                    <a:lstStyle/>
                    <a:p>
                      <a:pPr>
                        <a:lnSpc>
                          <a:spcPct val="100000"/>
                        </a:lnSpc>
                      </a:pPr>
                      <a:r>
                        <a:rPr lang="pt-BR" sz="1200" b="0" strike="noStrike" spc="-1">
                          <a:solidFill>
                            <a:srgbClr val="000000"/>
                          </a:solidFill>
                          <a:uFill>
                            <a:solidFill>
                              <a:srgbClr val="FFFFFF"/>
                            </a:solidFill>
                          </a:uFill>
                          <a:latin typeface="Arial"/>
                          <a:ea typeface="Microsoft YaHei"/>
                        </a:rPr>
                        <a:t>05 Transplantes de orgãos, tecidos e células</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a:solidFill>
                            <a:srgbClr val="000000"/>
                          </a:solidFill>
                          <a:uFill>
                            <a:solidFill>
                              <a:srgbClr val="FFFFFF"/>
                            </a:solidFill>
                          </a:uFill>
                          <a:latin typeface="Arial"/>
                          <a:ea typeface="DejaVu Sans"/>
                        </a:rPr>
                        <a:t>466</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dirty="0" smtClean="0">
                          <a:solidFill>
                            <a:srgbClr val="000000"/>
                          </a:solidFill>
                          <a:uFill>
                            <a:solidFill>
                              <a:srgbClr val="FFFFFF"/>
                            </a:solidFill>
                          </a:uFill>
                          <a:latin typeface="Arial"/>
                          <a:ea typeface="DejaVu Sans"/>
                        </a:rPr>
                        <a:t>80.106,84</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a:solidFill>
                            <a:srgbClr val="000000"/>
                          </a:solidFill>
                          <a:uFill>
                            <a:solidFill>
                              <a:srgbClr val="FFFFFF"/>
                            </a:solidFill>
                          </a:uFill>
                          <a:latin typeface="Arial"/>
                          <a:ea typeface="DejaVu Sans"/>
                        </a:rPr>
                        <a:t>62</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dirty="0" smtClean="0">
                          <a:solidFill>
                            <a:srgbClr val="000000"/>
                          </a:solidFill>
                          <a:uFill>
                            <a:solidFill>
                              <a:srgbClr val="FFFFFF"/>
                            </a:solidFill>
                          </a:uFill>
                          <a:latin typeface="Arial"/>
                          <a:ea typeface="DejaVu Sans"/>
                        </a:rPr>
                        <a:t>340.783,35</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Times New Roman"/>
                        </a:rPr>
                        <a:t>528</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dirty="0" smtClean="0">
                          <a:solidFill>
                            <a:srgbClr val="000000"/>
                          </a:solidFill>
                          <a:uFill>
                            <a:solidFill>
                              <a:srgbClr val="FFFFFF"/>
                            </a:solidFill>
                          </a:uFill>
                          <a:latin typeface="Arial"/>
                          <a:ea typeface="DejaVu Sans"/>
                        </a:rPr>
                        <a:t>420.890,19 </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6480">
                      <a:solidFill>
                        <a:srgbClr val="000000"/>
                      </a:solidFill>
                    </a:lnT>
                    <a:lnB w="6480">
                      <a:solidFill>
                        <a:srgbClr val="000000"/>
                      </a:solidFill>
                    </a:lnB>
                    <a:noFill/>
                  </a:tcPr>
                </a:tc>
              </a:tr>
              <a:tr h="326875">
                <a:tc>
                  <a:txBody>
                    <a:bodyPr/>
                    <a:lstStyle/>
                    <a:p>
                      <a:pPr>
                        <a:lnSpc>
                          <a:spcPct val="100000"/>
                        </a:lnSpc>
                      </a:pPr>
                      <a:r>
                        <a:rPr lang="pt-BR" sz="1200" b="0" strike="noStrike" spc="-1">
                          <a:solidFill>
                            <a:srgbClr val="000000"/>
                          </a:solidFill>
                          <a:uFill>
                            <a:solidFill>
                              <a:srgbClr val="FFFFFF"/>
                            </a:solidFill>
                          </a:uFill>
                          <a:latin typeface="Arial"/>
                          <a:ea typeface="Microsoft YaHei"/>
                        </a:rPr>
                        <a:t>06 Medicamentos</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a:solidFill>
                            <a:srgbClr val="000000"/>
                          </a:solidFill>
                          <a:uFill>
                            <a:solidFill>
                              <a:srgbClr val="FFFFFF"/>
                            </a:solidFill>
                          </a:uFill>
                          <a:latin typeface="Arial"/>
                          <a:ea typeface="DejaVu Sans"/>
                        </a:rPr>
                        <a:t>0</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dirty="0" smtClean="0">
                          <a:solidFill>
                            <a:srgbClr val="000000"/>
                          </a:solidFill>
                          <a:uFill>
                            <a:solidFill>
                              <a:srgbClr val="FFFFFF"/>
                            </a:solidFill>
                          </a:uFill>
                          <a:latin typeface="Arial"/>
                          <a:ea typeface="DejaVu Sans"/>
                        </a:rPr>
                        <a:t>0,00</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dirty="0">
                          <a:solidFill>
                            <a:srgbClr val="000000"/>
                          </a:solidFill>
                          <a:uFill>
                            <a:solidFill>
                              <a:srgbClr val="FFFFFF"/>
                            </a:solidFill>
                          </a:uFill>
                          <a:latin typeface="Arial"/>
                          <a:ea typeface="DejaVu Sans"/>
                        </a:rPr>
                        <a:t>0</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dirty="0" smtClean="0">
                          <a:solidFill>
                            <a:srgbClr val="000000"/>
                          </a:solidFill>
                          <a:uFill>
                            <a:solidFill>
                              <a:srgbClr val="FFFFFF"/>
                            </a:solidFill>
                          </a:uFill>
                          <a:latin typeface="Arial"/>
                          <a:ea typeface="DejaVu Sans"/>
                        </a:rPr>
                        <a:t>0,00</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Times New Roman"/>
                        </a:rPr>
                        <a:t>0</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dirty="0" smtClean="0">
                          <a:solidFill>
                            <a:srgbClr val="000000"/>
                          </a:solidFill>
                          <a:uFill>
                            <a:solidFill>
                              <a:srgbClr val="FFFFFF"/>
                            </a:solidFill>
                          </a:uFill>
                          <a:latin typeface="Arial"/>
                          <a:ea typeface="DejaVu Sans"/>
                        </a:rPr>
                        <a:t>0,00</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6480">
                      <a:solidFill>
                        <a:srgbClr val="000000"/>
                      </a:solidFill>
                    </a:lnT>
                    <a:lnB w="6480">
                      <a:solidFill>
                        <a:srgbClr val="000000"/>
                      </a:solidFill>
                    </a:lnB>
                    <a:noFill/>
                  </a:tcPr>
                </a:tc>
              </a:tr>
              <a:tr h="380899">
                <a:tc>
                  <a:txBody>
                    <a:bodyPr/>
                    <a:lstStyle/>
                    <a:p>
                      <a:pPr>
                        <a:lnSpc>
                          <a:spcPct val="100000"/>
                        </a:lnSpc>
                      </a:pPr>
                      <a:r>
                        <a:rPr lang="pt-BR" sz="1200" b="0" strike="noStrike" spc="-1">
                          <a:solidFill>
                            <a:srgbClr val="000000"/>
                          </a:solidFill>
                          <a:uFill>
                            <a:solidFill>
                              <a:srgbClr val="FFFFFF"/>
                            </a:solidFill>
                          </a:uFill>
                          <a:latin typeface="Arial"/>
                          <a:ea typeface="Microsoft YaHei"/>
                        </a:rPr>
                        <a:t>07 Órteses, próteses e materiais especiais</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a:solidFill>
                            <a:srgbClr val="000000"/>
                          </a:solidFill>
                          <a:uFill>
                            <a:solidFill>
                              <a:srgbClr val="FFFFFF"/>
                            </a:solidFill>
                          </a:uFill>
                          <a:latin typeface="Arial"/>
                          <a:ea typeface="DejaVu Sans"/>
                        </a:rPr>
                        <a:t>212</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dirty="0" smtClean="0">
                          <a:solidFill>
                            <a:srgbClr val="000000"/>
                          </a:solidFill>
                          <a:uFill>
                            <a:solidFill>
                              <a:srgbClr val="FFFFFF"/>
                            </a:solidFill>
                          </a:uFill>
                          <a:latin typeface="Arial"/>
                          <a:ea typeface="DejaVu Sans"/>
                        </a:rPr>
                        <a:t>27.703,52</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a:solidFill>
                            <a:srgbClr val="000000"/>
                          </a:solidFill>
                          <a:uFill>
                            <a:solidFill>
                              <a:srgbClr val="FFFFFF"/>
                            </a:solidFill>
                          </a:uFill>
                          <a:latin typeface="Arial"/>
                          <a:ea typeface="DejaVu Sans"/>
                        </a:rPr>
                        <a:t>0</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dirty="0" smtClean="0">
                          <a:solidFill>
                            <a:srgbClr val="000000"/>
                          </a:solidFill>
                          <a:uFill>
                            <a:solidFill>
                              <a:srgbClr val="FFFFFF"/>
                            </a:solidFill>
                          </a:uFill>
                          <a:latin typeface="Arial"/>
                          <a:ea typeface="DejaVu Sans"/>
                        </a:rPr>
                        <a:t>0,00</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000000"/>
                          </a:solidFill>
                          <a:uFill>
                            <a:solidFill>
                              <a:srgbClr val="FFFFFF"/>
                            </a:solidFill>
                          </a:uFill>
                          <a:latin typeface="Times New Roman"/>
                        </a:rPr>
                        <a:t>212</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200" b="0" strike="noStrike" spc="-1" dirty="0" smtClean="0">
                          <a:solidFill>
                            <a:srgbClr val="000000"/>
                          </a:solidFill>
                          <a:uFill>
                            <a:solidFill>
                              <a:srgbClr val="FFFFFF"/>
                            </a:solidFill>
                          </a:uFill>
                          <a:latin typeface="Arial"/>
                          <a:ea typeface="DejaVu Sans"/>
                        </a:rPr>
                        <a:t>27.703,52 </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6480">
                      <a:solidFill>
                        <a:srgbClr val="000000"/>
                      </a:solidFill>
                    </a:lnT>
                    <a:lnB w="6480">
                      <a:solidFill>
                        <a:srgbClr val="000000"/>
                      </a:solidFill>
                    </a:lnB>
                    <a:noFill/>
                  </a:tcPr>
                </a:tc>
              </a:tr>
              <a:tr h="452547">
                <a:tc>
                  <a:txBody>
                    <a:bodyPr/>
                    <a:lstStyle/>
                    <a:p>
                      <a:pPr>
                        <a:lnSpc>
                          <a:spcPct val="100000"/>
                        </a:lnSpc>
                      </a:pPr>
                      <a:r>
                        <a:rPr lang="pt-BR" sz="1200" b="0" strike="noStrike" spc="-1">
                          <a:solidFill>
                            <a:srgbClr val="000000"/>
                          </a:solidFill>
                          <a:uFill>
                            <a:solidFill>
                              <a:srgbClr val="FFFFFF"/>
                            </a:solidFill>
                          </a:uFill>
                          <a:latin typeface="Arial"/>
                          <a:ea typeface="Microsoft YaHei"/>
                        </a:rPr>
                        <a:t>08 Ações complementares da atenção à saúde</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200" b="0" strike="noStrike" spc="-1">
                          <a:solidFill>
                            <a:srgbClr val="000000"/>
                          </a:solidFill>
                          <a:uFill>
                            <a:solidFill>
                              <a:srgbClr val="FFFFFF"/>
                            </a:solidFill>
                          </a:uFill>
                          <a:latin typeface="Arial"/>
                          <a:ea typeface="DejaVu Sans"/>
                        </a:rPr>
                        <a:t>3</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200" b="0" strike="noStrike" spc="-1" dirty="0" smtClean="0">
                          <a:solidFill>
                            <a:srgbClr val="000000"/>
                          </a:solidFill>
                          <a:uFill>
                            <a:solidFill>
                              <a:srgbClr val="FFFFFF"/>
                            </a:solidFill>
                          </a:uFill>
                          <a:latin typeface="Arial"/>
                          <a:ea typeface="DejaVu Sans"/>
                        </a:rPr>
                        <a:t>544,50</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200" b="0" strike="noStrike" spc="-1">
                          <a:solidFill>
                            <a:srgbClr val="000000"/>
                          </a:solidFill>
                          <a:uFill>
                            <a:solidFill>
                              <a:srgbClr val="FFFFFF"/>
                            </a:solidFill>
                          </a:uFill>
                          <a:latin typeface="Arial"/>
                          <a:ea typeface="DejaVu Sans"/>
                        </a:rPr>
                        <a:t>0</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200" b="0" strike="noStrike" spc="-1" dirty="0" smtClean="0">
                          <a:solidFill>
                            <a:srgbClr val="000000"/>
                          </a:solidFill>
                          <a:uFill>
                            <a:solidFill>
                              <a:srgbClr val="FFFFFF"/>
                            </a:solidFill>
                          </a:uFill>
                          <a:latin typeface="Arial"/>
                          <a:ea typeface="DejaVu Sans"/>
                        </a:rPr>
                        <a:t>0,00</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dirty="0">
                          <a:solidFill>
                            <a:srgbClr val="000000"/>
                          </a:solidFill>
                          <a:uFill>
                            <a:solidFill>
                              <a:srgbClr val="FFFFFF"/>
                            </a:solidFill>
                          </a:uFill>
                          <a:latin typeface="Times New Roman"/>
                        </a:rPr>
                        <a:t>3</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200" b="0" strike="noStrike" spc="-1" dirty="0" smtClean="0">
                          <a:solidFill>
                            <a:srgbClr val="000000"/>
                          </a:solidFill>
                          <a:uFill>
                            <a:solidFill>
                              <a:srgbClr val="FFFFFF"/>
                            </a:solidFill>
                          </a:uFill>
                          <a:latin typeface="Arial"/>
                          <a:ea typeface="DejaVu Sans"/>
                        </a:rPr>
                        <a:t>544,50 </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6480">
                      <a:solidFill>
                        <a:srgbClr val="000000"/>
                      </a:solidFill>
                    </a:lnT>
                    <a:lnB w="12240">
                      <a:solidFill>
                        <a:srgbClr val="000000"/>
                      </a:solidFill>
                    </a:lnB>
                    <a:noFill/>
                  </a:tcPr>
                </a:tc>
              </a:tr>
              <a:tr h="765216">
                <a:tc>
                  <a:txBody>
                    <a:bodyPr/>
                    <a:lstStyle/>
                    <a:p>
                      <a:pPr>
                        <a:lnSpc>
                          <a:spcPct val="100000"/>
                        </a:lnSpc>
                      </a:pPr>
                      <a:endParaRPr lang="pt-BR" sz="1800" b="0" strike="noStrike" spc="-1">
                        <a:solidFill>
                          <a:srgbClr val="000000"/>
                        </a:solidFill>
                        <a:uFill>
                          <a:solidFill>
                            <a:srgbClr val="FFFFFF"/>
                          </a:solidFill>
                        </a:uFill>
                        <a:latin typeface="Arial"/>
                      </a:endParaRPr>
                    </a:p>
                    <a:p>
                      <a:pPr>
                        <a:lnSpc>
                          <a:spcPct val="100000"/>
                        </a:lnSpc>
                      </a:pPr>
                      <a:r>
                        <a:rPr lang="pt-BR" sz="1600" b="1" strike="noStrike" spc="-1">
                          <a:solidFill>
                            <a:srgbClr val="000000"/>
                          </a:solidFill>
                          <a:uFill>
                            <a:solidFill>
                              <a:srgbClr val="FFFFFF"/>
                            </a:solidFill>
                          </a:uFill>
                          <a:latin typeface="Arial"/>
                          <a:ea typeface="Microsoft YaHei"/>
                        </a:rPr>
                        <a:t>Total</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r">
                        <a:lnSpc>
                          <a:spcPct val="100000"/>
                        </a:lnSpc>
                      </a:pPr>
                      <a:r>
                        <a:rPr lang="pt-BR" sz="1400" b="0" strike="noStrike" spc="-1" dirty="0" smtClean="0">
                          <a:solidFill>
                            <a:srgbClr val="000000"/>
                          </a:solidFill>
                          <a:uFill>
                            <a:solidFill>
                              <a:srgbClr val="FFFFFF"/>
                            </a:solidFill>
                          </a:uFill>
                          <a:latin typeface="Arial"/>
                          <a:ea typeface="DejaVu Sans"/>
                        </a:rPr>
                        <a:t>46.798</a:t>
                      </a:r>
                      <a:endParaRPr lang="pt-BR" sz="1800" b="0" strike="noStrike" spc="-1" dirty="0">
                        <a:solidFill>
                          <a:srgbClr val="000000"/>
                        </a:solidFill>
                        <a:uFill>
                          <a:solidFill>
                            <a:srgbClr val="FFFFFF"/>
                          </a:solidFill>
                        </a:uFill>
                        <a:latin typeface="Arial"/>
                      </a:endParaRPr>
                    </a:p>
                  </a:txBody>
                  <a:tcPr marL="9360" marR="9360" anchor="ctr">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r">
                        <a:lnSpc>
                          <a:spcPct val="100000"/>
                        </a:lnSpc>
                      </a:pPr>
                      <a:r>
                        <a:rPr lang="pt-BR" sz="1400" b="0" strike="noStrike" spc="-1" dirty="0" smtClean="0">
                          <a:solidFill>
                            <a:srgbClr val="000000"/>
                          </a:solidFill>
                          <a:uFill>
                            <a:solidFill>
                              <a:srgbClr val="FFFFFF"/>
                            </a:solidFill>
                          </a:uFill>
                          <a:latin typeface="Arial"/>
                          <a:ea typeface="DejaVu Sans"/>
                        </a:rPr>
                        <a:t>2.681.290,26 </a:t>
                      </a:r>
                      <a:endParaRPr lang="pt-BR" sz="1800" b="0" strike="noStrike" spc="-1" dirty="0">
                        <a:solidFill>
                          <a:srgbClr val="000000"/>
                        </a:solidFill>
                        <a:uFill>
                          <a:solidFill>
                            <a:srgbClr val="FFFFFF"/>
                          </a:solidFill>
                        </a:uFill>
                        <a:latin typeface="Arial"/>
                      </a:endParaRPr>
                    </a:p>
                  </a:txBody>
                  <a:tcPr marL="9360" marR="9360" anchor="ctr">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r">
                        <a:lnSpc>
                          <a:spcPct val="100000"/>
                        </a:lnSpc>
                      </a:pPr>
                      <a:r>
                        <a:rPr lang="pt-BR" sz="1400" b="0" strike="noStrike" spc="-1" dirty="0" smtClean="0">
                          <a:solidFill>
                            <a:srgbClr val="000000"/>
                          </a:solidFill>
                          <a:uFill>
                            <a:solidFill>
                              <a:srgbClr val="FFFFFF"/>
                            </a:solidFill>
                          </a:uFill>
                          <a:latin typeface="Arial"/>
                          <a:ea typeface="DejaVu Sans"/>
                        </a:rPr>
                        <a:t>50.613</a:t>
                      </a:r>
                      <a:endParaRPr lang="pt-BR" sz="1800" b="0" strike="noStrike" spc="-1" dirty="0">
                        <a:solidFill>
                          <a:srgbClr val="000000"/>
                        </a:solidFill>
                        <a:uFill>
                          <a:solidFill>
                            <a:srgbClr val="FFFFFF"/>
                          </a:solidFill>
                        </a:uFill>
                        <a:latin typeface="Arial"/>
                      </a:endParaRPr>
                    </a:p>
                  </a:txBody>
                  <a:tcPr marL="9360" marR="9360" anchor="ctr">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r">
                        <a:lnSpc>
                          <a:spcPct val="100000"/>
                        </a:lnSpc>
                      </a:pPr>
                      <a:r>
                        <a:rPr lang="pt-BR" sz="1400" b="0" strike="noStrike" spc="-1" dirty="0" smtClean="0">
                          <a:solidFill>
                            <a:srgbClr val="000000"/>
                          </a:solidFill>
                          <a:uFill>
                            <a:solidFill>
                              <a:srgbClr val="FFFFFF"/>
                            </a:solidFill>
                          </a:uFill>
                          <a:latin typeface="Arial"/>
                          <a:ea typeface="DejaVu Sans"/>
                        </a:rPr>
                        <a:t> </a:t>
                      </a:r>
                      <a:r>
                        <a:rPr lang="pt-BR" sz="1400" b="0" strike="noStrike" spc="-1" dirty="0">
                          <a:solidFill>
                            <a:srgbClr val="000000"/>
                          </a:solidFill>
                          <a:uFill>
                            <a:solidFill>
                              <a:srgbClr val="FFFFFF"/>
                            </a:solidFill>
                          </a:uFill>
                          <a:latin typeface="Arial"/>
                          <a:ea typeface="DejaVu Sans"/>
                        </a:rPr>
                        <a:t>54.994.700,74</a:t>
                      </a:r>
                      <a:endParaRPr lang="pt-BR" sz="1800" b="0" strike="noStrike" spc="-1" dirty="0">
                        <a:solidFill>
                          <a:srgbClr val="000000"/>
                        </a:solidFill>
                        <a:uFill>
                          <a:solidFill>
                            <a:srgbClr val="FFFFFF"/>
                          </a:solidFill>
                        </a:uFill>
                        <a:latin typeface="Arial"/>
                      </a:endParaRPr>
                    </a:p>
                  </a:txBody>
                  <a:tcPr marL="9360" marR="9360" anchor="ctr">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r">
                        <a:lnSpc>
                          <a:spcPct val="100000"/>
                        </a:lnSpc>
                      </a:pPr>
                      <a:r>
                        <a:rPr lang="pt-BR" sz="1400" b="0" strike="noStrike" spc="-1" dirty="0" smtClean="0">
                          <a:solidFill>
                            <a:srgbClr val="000000"/>
                          </a:solidFill>
                          <a:uFill>
                            <a:solidFill>
                              <a:srgbClr val="FFFFFF"/>
                            </a:solidFill>
                          </a:uFill>
                          <a:latin typeface="Arial"/>
                          <a:ea typeface="DejaVu Sans"/>
                        </a:rPr>
                        <a:t>97.411</a:t>
                      </a:r>
                      <a:endParaRPr lang="pt-BR" sz="1800" b="0" strike="noStrike" spc="-1" dirty="0">
                        <a:solidFill>
                          <a:srgbClr val="000000"/>
                        </a:solidFill>
                        <a:uFill>
                          <a:solidFill>
                            <a:srgbClr val="FFFFFF"/>
                          </a:solidFill>
                        </a:uFill>
                        <a:latin typeface="Arial"/>
                      </a:endParaRPr>
                    </a:p>
                  </a:txBody>
                  <a:tcPr marL="9360" marR="9360" anchor="ctr">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c>
                  <a:txBody>
                    <a:bodyPr/>
                    <a:lstStyle/>
                    <a:p>
                      <a:pPr algn="r">
                        <a:lnSpc>
                          <a:spcPct val="100000"/>
                        </a:lnSpc>
                      </a:pPr>
                      <a:r>
                        <a:rPr lang="pt-BR" sz="1400" b="0" strike="noStrike" spc="-1" dirty="0" smtClean="0">
                          <a:solidFill>
                            <a:srgbClr val="000000"/>
                          </a:solidFill>
                          <a:uFill>
                            <a:solidFill>
                              <a:srgbClr val="FFFFFF"/>
                            </a:solidFill>
                          </a:uFill>
                          <a:latin typeface="Arial"/>
                          <a:ea typeface="DejaVu Sans"/>
                        </a:rPr>
                        <a:t>57.675.991,03 </a:t>
                      </a:r>
                      <a:endParaRPr lang="pt-BR" sz="1800" b="0" strike="noStrike" spc="-1" dirty="0">
                        <a:solidFill>
                          <a:srgbClr val="000000"/>
                        </a:solidFill>
                        <a:uFill>
                          <a:solidFill>
                            <a:srgbClr val="FFFFFF"/>
                          </a:solidFill>
                        </a:uFill>
                        <a:latin typeface="Arial"/>
                      </a:endParaRPr>
                    </a:p>
                  </a:txBody>
                  <a:tcPr marL="9360" marR="9360" anchor="ctr">
                    <a:lnL w="12240">
                      <a:solidFill>
                        <a:srgbClr val="000000"/>
                      </a:solidFill>
                    </a:lnL>
                    <a:lnR w="12240">
                      <a:solidFill>
                        <a:srgbClr val="000000"/>
                      </a:solidFill>
                    </a:lnR>
                    <a:lnT w="12240">
                      <a:solidFill>
                        <a:srgbClr val="000000"/>
                      </a:solidFill>
                    </a:lnT>
                    <a:lnB w="12240">
                      <a:solidFill>
                        <a:srgbClr val="000000"/>
                      </a:solidFill>
                    </a:lnB>
                    <a:solidFill>
                      <a:srgbClr val="E4F0C3"/>
                    </a:solidFill>
                  </a:tcPr>
                </a:tc>
              </a:tr>
            </a:tbl>
          </a:graphicData>
        </a:graphic>
      </p:graphicFrame>
      <p:sp>
        <p:nvSpPr>
          <p:cNvPr id="1044" name="CustomShape 4"/>
          <p:cNvSpPr/>
          <p:nvPr/>
        </p:nvSpPr>
        <p:spPr>
          <a:xfrm>
            <a:off x="702360" y="6280200"/>
            <a:ext cx="9641160" cy="408240"/>
          </a:xfrm>
          <a:prstGeom prst="rect">
            <a:avLst/>
          </a:prstGeom>
          <a:noFill/>
          <a:ln w="936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CustomShape 1"/>
          <p:cNvSpPr/>
          <p:nvPr/>
        </p:nvSpPr>
        <p:spPr>
          <a:xfrm>
            <a:off x="2033752" y="152280"/>
            <a:ext cx="7105928" cy="1468800"/>
          </a:xfrm>
          <a:prstGeom prst="rect">
            <a:avLst/>
          </a:prstGeom>
          <a:noFill/>
          <a:ln w="9360">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pt-BR" sz="2400" b="1" strike="noStrike" spc="-1" dirty="0">
                <a:solidFill>
                  <a:srgbClr val="000000"/>
                </a:solidFill>
                <a:uFill>
                  <a:solidFill>
                    <a:srgbClr val="FFFFFF"/>
                  </a:solidFill>
                </a:uFill>
                <a:latin typeface="Arial"/>
                <a:ea typeface="Microsoft YaHei"/>
              </a:rPr>
              <a:t>PRODUÇÃO DE URGÊNCIA E EMERGÊNCIA</a:t>
            </a:r>
            <a:endParaRPr lang="pt-BR" sz="1800" b="0" strike="noStrike" spc="-1" dirty="0">
              <a:solidFill>
                <a:srgbClr val="000000"/>
              </a:solidFill>
              <a:uFill>
                <a:solidFill>
                  <a:srgbClr val="FFFFFF"/>
                </a:solidFill>
              </a:uFill>
              <a:latin typeface="Arial"/>
            </a:endParaRPr>
          </a:p>
          <a:p>
            <a:pPr algn="ctr">
              <a:lnSpc>
                <a:spcPct val="100000"/>
              </a:lnSpc>
            </a:pPr>
            <a:r>
              <a:rPr lang="pt-BR" sz="2400" b="1" strike="noStrike" spc="-1" dirty="0">
                <a:solidFill>
                  <a:srgbClr val="000000"/>
                </a:solidFill>
                <a:uFill>
                  <a:solidFill>
                    <a:srgbClr val="FFFFFF"/>
                  </a:solidFill>
                </a:uFill>
                <a:latin typeface="Arial"/>
                <a:ea typeface="Microsoft YaHei"/>
              </a:rPr>
              <a:t>COMPARAÇÃO ENTRE GESTÃO MUNICIPAL E </a:t>
            </a:r>
            <a:endParaRPr lang="pt-BR" sz="1800" b="0" strike="noStrike" spc="-1" dirty="0">
              <a:solidFill>
                <a:srgbClr val="000000"/>
              </a:solidFill>
              <a:uFill>
                <a:solidFill>
                  <a:srgbClr val="FFFFFF"/>
                </a:solidFill>
              </a:uFill>
              <a:latin typeface="Arial"/>
            </a:endParaRPr>
          </a:p>
          <a:p>
            <a:pPr algn="ctr">
              <a:lnSpc>
                <a:spcPct val="100000"/>
              </a:lnSpc>
            </a:pPr>
            <a:r>
              <a:rPr lang="pt-BR" sz="2400" b="1" strike="noStrike" spc="-1" dirty="0">
                <a:solidFill>
                  <a:srgbClr val="000000"/>
                </a:solidFill>
                <a:uFill>
                  <a:solidFill>
                    <a:srgbClr val="FFFFFF"/>
                  </a:solidFill>
                </a:uFill>
                <a:latin typeface="Arial"/>
                <a:ea typeface="Microsoft YaHei"/>
              </a:rPr>
              <a:t>GESTÃO ESTADUAL, 2016 e 2017</a:t>
            </a:r>
            <a:endParaRPr lang="pt-BR" sz="1800" b="0" strike="noStrike" spc="-1" dirty="0">
              <a:solidFill>
                <a:srgbClr val="000000"/>
              </a:solidFill>
              <a:uFill>
                <a:solidFill>
                  <a:srgbClr val="FFFFFF"/>
                </a:solidFill>
              </a:uFill>
              <a:latin typeface="Arial"/>
            </a:endParaRPr>
          </a:p>
        </p:txBody>
      </p:sp>
      <p:sp>
        <p:nvSpPr>
          <p:cNvPr id="1046" name="CustomShape 2"/>
          <p:cNvSpPr/>
          <p:nvPr/>
        </p:nvSpPr>
        <p:spPr>
          <a:xfrm>
            <a:off x="937800" y="6223320"/>
            <a:ext cx="3032280" cy="4194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200" b="0" strike="noStrike" spc="-1">
                <a:solidFill>
                  <a:srgbClr val="000000"/>
                </a:solidFill>
                <a:uFill>
                  <a:solidFill>
                    <a:srgbClr val="FFFFFF"/>
                  </a:solidFill>
                </a:uFill>
                <a:latin typeface="Myriad CnSemibold"/>
                <a:ea typeface="Microsoft YaHei"/>
              </a:rPr>
              <a:t>FONTE:  SIA/SUS E SIH/SUS.</a:t>
            </a:r>
            <a:endParaRPr lang="pt-BR" sz="1800" b="0" strike="noStrike" spc="-1">
              <a:solidFill>
                <a:srgbClr val="000000"/>
              </a:solidFill>
              <a:uFill>
                <a:solidFill>
                  <a:srgbClr val="FFFFFF"/>
                </a:solidFill>
              </a:uFill>
              <a:latin typeface="Arial"/>
            </a:endParaRPr>
          </a:p>
        </p:txBody>
      </p:sp>
      <p:sp>
        <p:nvSpPr>
          <p:cNvPr id="1049" name="CustomShape 5"/>
          <p:cNvSpPr/>
          <p:nvPr/>
        </p:nvSpPr>
        <p:spPr>
          <a:xfrm>
            <a:off x="702360" y="6280200"/>
            <a:ext cx="9641160" cy="408240"/>
          </a:xfrm>
          <a:prstGeom prst="rect">
            <a:avLst/>
          </a:prstGeom>
          <a:noFill/>
          <a:ln w="9360">
            <a:noFill/>
          </a:ln>
        </p:spPr>
        <p:style>
          <a:lnRef idx="0">
            <a:scrgbClr r="0" g="0" b="0"/>
          </a:lnRef>
          <a:fillRef idx="0">
            <a:scrgbClr r="0" g="0" b="0"/>
          </a:fillRef>
          <a:effectRef idx="0">
            <a:scrgbClr r="0" g="0" b="0"/>
          </a:effectRef>
          <a:fontRef idx="minor"/>
        </p:style>
      </p:sp>
      <p:grpSp>
        <p:nvGrpSpPr>
          <p:cNvPr id="2" name="Grupo 8"/>
          <p:cNvGrpSpPr/>
          <p:nvPr/>
        </p:nvGrpSpPr>
        <p:grpSpPr>
          <a:xfrm>
            <a:off x="1053360" y="2055140"/>
            <a:ext cx="8598642" cy="1805760"/>
            <a:chOff x="1053360" y="2055140"/>
            <a:chExt cx="8598642" cy="1805760"/>
          </a:xfrm>
        </p:grpSpPr>
        <p:graphicFrame>
          <p:nvGraphicFramePr>
            <p:cNvPr id="1047" name="Table 3"/>
            <p:cNvGraphicFramePr/>
            <p:nvPr/>
          </p:nvGraphicFramePr>
          <p:xfrm>
            <a:off x="3395880" y="2058480"/>
            <a:ext cx="6256122" cy="1800000"/>
          </p:xfrm>
          <a:graphic>
            <a:graphicData uri="http://schemas.openxmlformats.org/drawingml/2006/table">
              <a:tbl>
                <a:tblPr/>
                <a:tblGrid>
                  <a:gridCol w="1042687"/>
                  <a:gridCol w="1042687"/>
                  <a:gridCol w="1042687"/>
                  <a:gridCol w="1042687"/>
                  <a:gridCol w="1042687"/>
                  <a:gridCol w="1042687"/>
                </a:tblGrid>
                <a:tr h="360000">
                  <a:tc gridSpan="2">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1º/2016</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BFBFBF"/>
                      </a:solidFill>
                    </a:tcPr>
                  </a:tc>
                  <a:tc hMerge="1">
                    <a:txBody>
                      <a:bodyPr/>
                      <a:lstStyle/>
                      <a:p>
                        <a:endParaRPr lang="pt-BR"/>
                      </a:p>
                    </a:txBody>
                    <a:tcPr>
                      <a:solidFill>
                        <a:srgbClr val="729FCF"/>
                      </a:solidFill>
                    </a:tcPr>
                  </a:tc>
                  <a:tc gridSpan="2">
                    <a:txBody>
                      <a:bodyPr/>
                      <a:lstStyle/>
                      <a:p>
                        <a:pPr algn="ctr">
                          <a:lnSpc>
                            <a:spcPct val="100000"/>
                          </a:lnSpc>
                        </a:pPr>
                        <a:r>
                          <a:rPr lang="pt-BR" sz="1400" b="1" strike="noStrike" spc="-1">
                            <a:solidFill>
                              <a:srgbClr val="000000"/>
                            </a:solidFill>
                            <a:uFill>
                              <a:solidFill>
                                <a:srgbClr val="FFFFFF"/>
                              </a:solidFill>
                            </a:uFill>
                            <a:latin typeface="Arial"/>
                            <a:ea typeface="Microsoft YaHei"/>
                          </a:rPr>
                          <a:t>2º/2016</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BFBFBF"/>
                      </a:solidFill>
                    </a:tcPr>
                  </a:tc>
                  <a:tc hMerge="1">
                    <a:txBody>
                      <a:bodyPr/>
                      <a:lstStyle/>
                      <a:p>
                        <a:endParaRPr lang="pt-BR"/>
                      </a:p>
                    </a:txBody>
                    <a:tcPr>
                      <a:solidFill>
                        <a:srgbClr val="729FCF"/>
                      </a:solidFill>
                    </a:tcPr>
                  </a:tc>
                  <a:tc gridSpan="2">
                    <a:txBody>
                      <a:bodyPr/>
                      <a:lstStyle/>
                      <a:p>
                        <a:pPr algn="ctr">
                          <a:lnSpc>
                            <a:spcPct val="100000"/>
                          </a:lnSpc>
                        </a:pPr>
                        <a:r>
                          <a:rPr lang="pt-BR" sz="1400" b="1" strike="noStrike" spc="-1">
                            <a:solidFill>
                              <a:srgbClr val="000000"/>
                            </a:solidFill>
                            <a:uFill>
                              <a:solidFill>
                                <a:srgbClr val="FFFFFF"/>
                              </a:solidFill>
                            </a:uFill>
                            <a:latin typeface="Arial"/>
                            <a:ea typeface="Microsoft YaHei"/>
                          </a:rPr>
                          <a:t>3º/2016</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BFBFBF"/>
                      </a:solidFill>
                    </a:tcPr>
                  </a:tc>
                  <a:tc hMerge="1">
                    <a:txBody>
                      <a:bodyPr/>
                      <a:lstStyle/>
                      <a:p>
                        <a:endParaRPr lang="pt-BR"/>
                      </a:p>
                    </a:txBody>
                    <a:tcPr>
                      <a:solidFill>
                        <a:srgbClr val="729FCF"/>
                      </a:solidFill>
                    </a:tcPr>
                  </a:tc>
                </a:tr>
                <a:tr h="360000">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Produção</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Percentual</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Produção</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Percentual</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Produção</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Percentual</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12240">
                        <a:solidFill>
                          <a:srgbClr val="000000"/>
                        </a:solidFill>
                      </a:lnT>
                      <a:lnB w="6480">
                        <a:solidFill>
                          <a:srgbClr val="000000"/>
                        </a:solidFill>
                      </a:lnB>
                      <a:solidFill>
                        <a:srgbClr val="D9D9D9"/>
                      </a:solidFill>
                    </a:tcPr>
                  </a:tc>
                </a:tr>
                <a:tr h="360000">
                  <a:tc>
                    <a:txBody>
                      <a:bodyPr/>
                      <a:lstStyle/>
                      <a:p>
                        <a:pPr algn="r">
                          <a:lnSpc>
                            <a:spcPct val="100000"/>
                          </a:lnSpc>
                        </a:pPr>
                        <a:r>
                          <a:rPr lang="pt-BR" sz="1400" b="0" strike="noStrike" spc="-1">
                            <a:solidFill>
                              <a:srgbClr val="FF0000"/>
                            </a:solidFill>
                            <a:uFill>
                              <a:solidFill>
                                <a:srgbClr val="FFFFFF"/>
                              </a:solidFill>
                            </a:uFill>
                            <a:latin typeface="Arial"/>
                            <a:ea typeface="Microsoft YaHei"/>
                          </a:rPr>
                          <a:t>113.321</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FF0000"/>
                            </a:solidFill>
                            <a:uFill>
                              <a:solidFill>
                                <a:srgbClr val="FFFFFF"/>
                              </a:solidFill>
                            </a:uFill>
                            <a:latin typeface="Arial"/>
                            <a:ea typeface="Microsoft YaHei"/>
                          </a:rPr>
                          <a:t>32,77%</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FF0000"/>
                            </a:solidFill>
                            <a:uFill>
                              <a:solidFill>
                                <a:srgbClr val="FFFFFF"/>
                              </a:solidFill>
                            </a:uFill>
                            <a:latin typeface="Arial"/>
                            <a:ea typeface="Microsoft YaHei"/>
                          </a:rPr>
                          <a:t>111.415</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FF0000"/>
                            </a:solidFill>
                            <a:uFill>
                              <a:solidFill>
                                <a:srgbClr val="FFFFFF"/>
                              </a:solidFill>
                            </a:uFill>
                            <a:latin typeface="Arial"/>
                            <a:ea typeface="Microsoft YaHei"/>
                          </a:rPr>
                          <a:t>27,58%</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FF0000"/>
                            </a:solidFill>
                            <a:uFill>
                              <a:solidFill>
                                <a:srgbClr val="FFFFFF"/>
                              </a:solidFill>
                            </a:uFill>
                            <a:latin typeface="Arial"/>
                            <a:ea typeface="Microsoft YaHei"/>
                          </a:rPr>
                          <a:t>116.921</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FF0000"/>
                            </a:solidFill>
                            <a:uFill>
                              <a:solidFill>
                                <a:srgbClr val="FFFFFF"/>
                              </a:solidFill>
                            </a:uFill>
                            <a:latin typeface="Arial"/>
                            <a:ea typeface="Microsoft YaHei"/>
                          </a:rPr>
                          <a:t>25,58%</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6480">
                        <a:solidFill>
                          <a:srgbClr val="000000"/>
                        </a:solidFill>
                      </a:lnT>
                      <a:lnB w="6480">
                        <a:solidFill>
                          <a:srgbClr val="000000"/>
                        </a:solidFill>
                      </a:lnB>
                      <a:noFill/>
                    </a:tcPr>
                  </a:tc>
                </a:tr>
                <a:tr h="360000">
                  <a:tc>
                    <a:txBody>
                      <a:bodyPr/>
                      <a:lstStyle/>
                      <a:p>
                        <a:pPr algn="r">
                          <a:lnSpc>
                            <a:spcPct val="100000"/>
                          </a:lnSpc>
                        </a:pPr>
                        <a:r>
                          <a:rPr lang="pt-BR" sz="1400" b="0" strike="noStrike" spc="-1">
                            <a:solidFill>
                              <a:srgbClr val="000000"/>
                            </a:solidFill>
                            <a:uFill>
                              <a:solidFill>
                                <a:srgbClr val="FFFFFF"/>
                              </a:solidFill>
                            </a:uFill>
                            <a:latin typeface="Arial"/>
                            <a:ea typeface="Microsoft YaHei"/>
                          </a:rPr>
                          <a:t>177.692</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Arial"/>
                            <a:ea typeface="Microsoft YaHei"/>
                          </a:rPr>
                          <a:t>61,98%</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Arial"/>
                            <a:ea typeface="Microsoft YaHei"/>
                          </a:rPr>
                          <a:t>232.469</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Arial"/>
                            <a:ea typeface="Microsoft YaHei"/>
                          </a:rPr>
                          <a:t>67,23%</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Arial"/>
                            <a:ea typeface="Microsoft YaHei"/>
                          </a:rPr>
                          <a:t>292.609</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Arial"/>
                            <a:ea typeface="Microsoft YaHei"/>
                          </a:rPr>
                          <a:t>72,42%</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6480">
                        <a:solidFill>
                          <a:srgbClr val="000000"/>
                        </a:solidFill>
                      </a:lnT>
                      <a:lnB w="12240">
                        <a:solidFill>
                          <a:srgbClr val="000000"/>
                        </a:solidFill>
                      </a:lnB>
                      <a:noFill/>
                    </a:tcPr>
                  </a:tc>
                </a:tr>
                <a:tr h="360000">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286.684</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100,00%</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345.790</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100,00%</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404.024</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dirty="0">
                            <a:solidFill>
                              <a:srgbClr val="000000"/>
                            </a:solidFill>
                            <a:uFill>
                              <a:solidFill>
                                <a:srgbClr val="FFFFFF"/>
                              </a:solidFill>
                            </a:uFill>
                            <a:latin typeface="Arial"/>
                            <a:ea typeface="Microsoft YaHei"/>
                          </a:rPr>
                          <a:t>100,00%</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12240">
                        <a:solidFill>
                          <a:srgbClr val="000000"/>
                        </a:solidFill>
                      </a:lnT>
                      <a:lnB w="12240">
                        <a:solidFill>
                          <a:srgbClr val="000000"/>
                        </a:solidFill>
                      </a:lnB>
                      <a:solidFill>
                        <a:srgbClr val="D9D9D9"/>
                      </a:solidFill>
                    </a:tcPr>
                  </a:tc>
                </a:tr>
              </a:tbl>
            </a:graphicData>
          </a:graphic>
        </p:graphicFrame>
        <p:graphicFrame>
          <p:nvGraphicFramePr>
            <p:cNvPr id="1050" name="Table 6"/>
            <p:cNvGraphicFramePr/>
            <p:nvPr/>
          </p:nvGraphicFramePr>
          <p:xfrm>
            <a:off x="1053360" y="2055140"/>
            <a:ext cx="2342160" cy="1805760"/>
          </p:xfrm>
          <a:graphic>
            <a:graphicData uri="http://schemas.openxmlformats.org/drawingml/2006/table">
              <a:tbl>
                <a:tblPr/>
                <a:tblGrid>
                  <a:gridCol w="2342160"/>
                </a:tblGrid>
                <a:tr h="360000">
                  <a:tc>
                    <a:txBody>
                      <a:bodyPr/>
                      <a:lstStyle/>
                      <a:p>
                        <a:endParaRPr lang="pt-BR" dirty="0"/>
                      </a:p>
                    </a:txBody>
                    <a:tcPr marL="6840" marR="6840">
                      <a:lnR w="6480">
                        <a:solidFill>
                          <a:srgbClr val="000000"/>
                        </a:solidFill>
                      </a:lnR>
                      <a:lnB w="12240">
                        <a:solidFill>
                          <a:srgbClr val="000000"/>
                        </a:solidFill>
                      </a:lnB>
                      <a:noFill/>
                    </a:tcPr>
                  </a:tc>
                </a:tr>
                <a:tr h="360000">
                  <a:tc>
                    <a:txBody>
                      <a:bodyPr/>
                      <a:lstStyle/>
                      <a:p>
                        <a:pPr>
                          <a:lnSpc>
                            <a:spcPct val="100000"/>
                          </a:lnSpc>
                        </a:pPr>
                        <a:r>
                          <a:rPr lang="pt-BR" sz="1400" b="0" strike="noStrike" spc="-1">
                            <a:solidFill>
                              <a:srgbClr val="000000"/>
                            </a:solidFill>
                            <a:uFill>
                              <a:solidFill>
                                <a:srgbClr val="FFFFFF"/>
                              </a:solidFill>
                            </a:uFill>
                            <a:latin typeface="Arial"/>
                            <a:ea typeface="Microsoft YaHei"/>
                          </a:rPr>
                          <a:t>Tipo de Gestão</a:t>
                        </a:r>
                        <a:endParaRPr lang="pt-BR" sz="1800" b="0" strike="noStrike" spc="-1">
                          <a:solidFill>
                            <a:srgbClr val="000000"/>
                          </a:solidFill>
                          <a:uFill>
                            <a:solidFill>
                              <a:srgbClr val="FFFFFF"/>
                            </a:solidFill>
                          </a:uFill>
                          <a:latin typeface="Arial"/>
                        </a:endParaRPr>
                      </a:p>
                    </a:txBody>
                    <a:tcPr marL="6840" marR="6840">
                      <a:lnL w="12240">
                        <a:solidFill>
                          <a:srgbClr val="000000"/>
                        </a:solidFill>
                      </a:lnL>
                      <a:lnR w="6480">
                        <a:solidFill>
                          <a:srgbClr val="000000"/>
                        </a:solidFill>
                      </a:lnR>
                      <a:lnT w="12240">
                        <a:solidFill>
                          <a:srgbClr val="000000"/>
                        </a:solidFill>
                      </a:lnT>
                      <a:lnB w="6480">
                        <a:solidFill>
                          <a:srgbClr val="000000"/>
                        </a:solidFill>
                      </a:lnB>
                      <a:solidFill>
                        <a:srgbClr val="D9D9D9"/>
                      </a:solidFill>
                    </a:tcPr>
                  </a:tc>
                </a:tr>
                <a:tr h="360000">
                  <a:tc>
                    <a:txBody>
                      <a:bodyPr/>
                      <a:lstStyle/>
                      <a:p>
                        <a:pPr>
                          <a:lnSpc>
                            <a:spcPct val="100000"/>
                          </a:lnSpc>
                        </a:pPr>
                        <a:r>
                          <a:rPr lang="pt-BR" sz="1400" b="0" strike="noStrike" spc="-1" dirty="0">
                            <a:solidFill>
                              <a:srgbClr val="FF0000"/>
                            </a:solidFill>
                            <a:uFill>
                              <a:solidFill>
                                <a:srgbClr val="FFFFFF"/>
                              </a:solidFill>
                            </a:uFill>
                            <a:latin typeface="Arial"/>
                            <a:ea typeface="Microsoft YaHei"/>
                          </a:rPr>
                          <a:t>SARGSUS/ESTADO PLENO</a:t>
                        </a:r>
                        <a:endParaRPr lang="pt-BR" sz="1800" b="0" strike="noStrike" spc="-1" dirty="0">
                          <a:solidFill>
                            <a:srgbClr val="000000"/>
                          </a:solidFill>
                          <a:uFill>
                            <a:solidFill>
                              <a:srgbClr val="FFFFFF"/>
                            </a:solidFill>
                          </a:uFill>
                          <a:latin typeface="Arial"/>
                        </a:endParaRPr>
                      </a:p>
                    </a:txBody>
                    <a:tcPr marL="6840" marR="6840">
                      <a:lnL w="6480">
                        <a:solidFill>
                          <a:srgbClr val="000000"/>
                        </a:solidFill>
                      </a:lnL>
                      <a:lnR w="6480">
                        <a:solidFill>
                          <a:srgbClr val="000000"/>
                        </a:solidFill>
                      </a:lnR>
                      <a:lnT w="6480">
                        <a:solidFill>
                          <a:srgbClr val="000000"/>
                        </a:solidFill>
                      </a:lnT>
                      <a:lnB w="6480">
                        <a:solidFill>
                          <a:srgbClr val="000000"/>
                        </a:solidFill>
                      </a:lnB>
                      <a:noFill/>
                    </a:tcPr>
                  </a:tc>
                </a:tr>
                <a:tr h="360000">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MUNICÍPIOS PLENO</a:t>
                        </a:r>
                        <a:endParaRPr lang="pt-BR" sz="1800" b="0" strike="noStrike" spc="-1" dirty="0">
                          <a:solidFill>
                            <a:srgbClr val="000000"/>
                          </a:solidFill>
                          <a:uFill>
                            <a:solidFill>
                              <a:srgbClr val="FFFFFF"/>
                            </a:solidFill>
                          </a:uFill>
                          <a:latin typeface="Arial"/>
                        </a:endParaRPr>
                      </a:p>
                    </a:txBody>
                    <a:tcPr marL="6840" marR="6840" anchor="ctr">
                      <a:lnL w="6480">
                        <a:solidFill>
                          <a:srgbClr val="000000"/>
                        </a:solidFill>
                      </a:lnL>
                      <a:lnR w="6480">
                        <a:solidFill>
                          <a:srgbClr val="000000"/>
                        </a:solidFill>
                      </a:lnR>
                      <a:lnT w="6480">
                        <a:solidFill>
                          <a:srgbClr val="000000"/>
                        </a:solidFill>
                      </a:lnT>
                      <a:lnB w="12240">
                        <a:solidFill>
                          <a:srgbClr val="000000"/>
                        </a:solidFill>
                      </a:lnB>
                      <a:noFill/>
                    </a:tcPr>
                  </a:tc>
                </a:tr>
                <a:tr h="360000">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Total</a:t>
                        </a:r>
                        <a:endParaRPr lang="pt-BR" sz="1800" b="0" strike="noStrike" spc="-1" dirty="0">
                          <a:solidFill>
                            <a:srgbClr val="000000"/>
                          </a:solidFill>
                          <a:uFill>
                            <a:solidFill>
                              <a:srgbClr val="FFFFFF"/>
                            </a:solidFill>
                          </a:uFill>
                          <a:latin typeface="Arial"/>
                        </a:endParaRPr>
                      </a:p>
                    </a:txBody>
                    <a:tcPr marL="6840" marR="6840">
                      <a:lnL w="12240">
                        <a:solidFill>
                          <a:srgbClr val="000000"/>
                        </a:solidFill>
                      </a:lnL>
                      <a:lnR w="6480">
                        <a:solidFill>
                          <a:srgbClr val="000000"/>
                        </a:solidFill>
                      </a:lnR>
                      <a:lnT w="12240">
                        <a:solidFill>
                          <a:srgbClr val="000000"/>
                        </a:solidFill>
                      </a:lnT>
                      <a:lnB w="12240">
                        <a:solidFill>
                          <a:srgbClr val="000000"/>
                        </a:solidFill>
                      </a:lnB>
                      <a:solidFill>
                        <a:srgbClr val="D9D9D9"/>
                      </a:solidFill>
                    </a:tcPr>
                  </a:tc>
                </a:tr>
              </a:tbl>
            </a:graphicData>
          </a:graphic>
        </p:graphicFrame>
      </p:grpSp>
      <p:grpSp>
        <p:nvGrpSpPr>
          <p:cNvPr id="3" name="Grupo 9"/>
          <p:cNvGrpSpPr/>
          <p:nvPr/>
        </p:nvGrpSpPr>
        <p:grpSpPr>
          <a:xfrm>
            <a:off x="1053360" y="4269600"/>
            <a:ext cx="8598639" cy="1805760"/>
            <a:chOff x="1053360" y="4269600"/>
            <a:chExt cx="8598639" cy="1805760"/>
          </a:xfrm>
        </p:grpSpPr>
        <p:graphicFrame>
          <p:nvGraphicFramePr>
            <p:cNvPr id="1048" name="Table 4"/>
            <p:cNvGraphicFramePr/>
            <p:nvPr/>
          </p:nvGraphicFramePr>
          <p:xfrm>
            <a:off x="3395880" y="4269600"/>
            <a:ext cx="6256119" cy="1800000"/>
          </p:xfrm>
          <a:graphic>
            <a:graphicData uri="http://schemas.openxmlformats.org/drawingml/2006/table">
              <a:tbl>
                <a:tblPr/>
                <a:tblGrid>
                  <a:gridCol w="1042313"/>
                  <a:gridCol w="1042313"/>
                  <a:gridCol w="1042313"/>
                  <a:gridCol w="1043060"/>
                  <a:gridCol w="1043060"/>
                  <a:gridCol w="1043060"/>
                </a:tblGrid>
                <a:tr h="360000">
                  <a:tc gridSpan="2">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1º/2017</a:t>
                        </a:r>
                        <a:endParaRPr lang="pt-BR" sz="1400" b="0" strike="noStrike" spc="-1" dirty="0">
                          <a:solidFill>
                            <a:srgbClr val="000000"/>
                          </a:solidFill>
                          <a:uFill>
                            <a:solidFill>
                              <a:srgbClr val="FFFFFF"/>
                            </a:solidFill>
                          </a:uFill>
                          <a:latin typeface="Arial"/>
                        </a:endParaRPr>
                      </a:p>
                    </a:txBody>
                    <a:tcPr marL="9104" marR="9104" marT="44466" marB="44466" anchor="ctr">
                      <a:lnL w="6480">
                        <a:solidFill>
                          <a:srgbClr val="000000"/>
                        </a:solidFill>
                      </a:lnL>
                      <a:lnR w="6480">
                        <a:solidFill>
                          <a:srgbClr val="000000"/>
                        </a:solidFill>
                      </a:lnR>
                      <a:lnT w="12240">
                        <a:solidFill>
                          <a:srgbClr val="000000"/>
                        </a:solidFill>
                      </a:lnT>
                      <a:lnB w="12240">
                        <a:solidFill>
                          <a:srgbClr val="000000"/>
                        </a:solidFill>
                      </a:lnB>
                      <a:solidFill>
                        <a:srgbClr val="BFBFBF"/>
                      </a:solidFill>
                    </a:tcPr>
                  </a:tc>
                  <a:tc hMerge="1">
                    <a:txBody>
                      <a:bodyPr/>
                      <a:lstStyle/>
                      <a:p>
                        <a:endParaRPr lang="pt-BR"/>
                      </a:p>
                    </a:txBody>
                    <a:tcPr>
                      <a:solidFill>
                        <a:srgbClr val="729FCF"/>
                      </a:solidFill>
                    </a:tcPr>
                  </a:tc>
                  <a:tc gridSpan="2">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2º/2017</a:t>
                        </a:r>
                        <a:endParaRPr lang="pt-BR" sz="1400" b="0" strike="noStrike" spc="-1" dirty="0">
                          <a:solidFill>
                            <a:srgbClr val="000000"/>
                          </a:solidFill>
                          <a:uFill>
                            <a:solidFill>
                              <a:srgbClr val="FFFFFF"/>
                            </a:solidFill>
                          </a:uFill>
                          <a:latin typeface="Arial"/>
                        </a:endParaRPr>
                      </a:p>
                    </a:txBody>
                    <a:tcPr marL="9104" marR="9104" marT="44466" marB="44466" anchor="ctr">
                      <a:lnL w="6480">
                        <a:solidFill>
                          <a:srgbClr val="000000"/>
                        </a:solidFill>
                      </a:lnL>
                      <a:lnR w="6480" cap="flat" cmpd="sng" algn="ctr">
                        <a:solidFill>
                          <a:srgbClr val="000000"/>
                        </a:solidFill>
                        <a:prstDash val="solid"/>
                        <a:round/>
                        <a:headEnd type="none" w="med" len="med"/>
                        <a:tailEnd type="none" w="med" len="med"/>
                      </a:lnR>
                      <a:lnT w="12240">
                        <a:solidFill>
                          <a:srgbClr val="000000"/>
                        </a:solidFill>
                      </a:lnT>
                      <a:lnB w="12240">
                        <a:solidFill>
                          <a:srgbClr val="000000"/>
                        </a:solidFill>
                      </a:lnB>
                      <a:solidFill>
                        <a:srgbClr val="BFBFBF"/>
                      </a:solidFill>
                    </a:tcPr>
                  </a:tc>
                  <a:tc hMerge="1">
                    <a:txBody>
                      <a:bodyPr/>
                      <a:lstStyle/>
                      <a:p>
                        <a:endParaRPr lang="pt-BR"/>
                      </a:p>
                    </a:txBody>
                    <a:tcPr>
                      <a:solidFill>
                        <a:srgbClr val="729FCF"/>
                      </a:solidFill>
                    </a:tcPr>
                  </a:tc>
                  <a:tc gridSpan="2">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2º/2017</a:t>
                        </a:r>
                        <a:endParaRPr lang="pt-BR" sz="1400" b="0" strike="noStrike" spc="-1" dirty="0">
                          <a:solidFill>
                            <a:srgbClr val="000000"/>
                          </a:solidFill>
                          <a:uFill>
                            <a:solidFill>
                              <a:srgbClr val="FFFFFF"/>
                            </a:solidFill>
                          </a:uFill>
                          <a:latin typeface="Arial"/>
                        </a:endParaRPr>
                      </a:p>
                    </a:txBody>
                    <a:tcPr marL="9104" marR="9104" marT="44466" marB="44466" anchor="ctr">
                      <a:lnL w="6480">
                        <a:solidFill>
                          <a:srgbClr val="000000"/>
                        </a:solidFill>
                      </a:lnL>
                      <a:lnR w="6480" cap="flat" cmpd="sng" algn="ctr">
                        <a:solidFill>
                          <a:srgbClr val="000000"/>
                        </a:solidFill>
                        <a:prstDash val="solid"/>
                        <a:round/>
                        <a:headEnd type="none" w="med" len="med"/>
                        <a:tailEnd type="none" w="med" len="med"/>
                      </a:lnR>
                      <a:lnT w="12240">
                        <a:solidFill>
                          <a:srgbClr val="000000"/>
                        </a:solidFill>
                      </a:lnT>
                      <a:lnB w="12240" cap="flat" cmpd="sng" algn="ctr">
                        <a:solidFill>
                          <a:srgbClr val="000000"/>
                        </a:solidFill>
                        <a:prstDash val="solid"/>
                        <a:round/>
                        <a:headEnd type="none" w="med" len="med"/>
                        <a:tailEnd type="none" w="med" len="med"/>
                      </a:lnB>
                      <a:solidFill>
                        <a:srgbClr val="BFBFBF"/>
                      </a:solidFill>
                    </a:tcPr>
                  </a:tc>
                  <a:tc hMerge="1">
                    <a:txBody>
                      <a:bodyPr/>
                      <a:lstStyle/>
                      <a:p>
                        <a:endParaRPr lang="pt-BR"/>
                      </a:p>
                    </a:txBody>
                    <a:tcPr>
                      <a:lnL w="6480">
                        <a:solidFill>
                          <a:srgbClr val="000000"/>
                        </a:solidFill>
                      </a:lnL>
                      <a:lnR w="6480">
                        <a:solidFill>
                          <a:srgbClr val="000000"/>
                        </a:solidFill>
                      </a:lnR>
                      <a:lnT w="12240">
                        <a:solidFill>
                          <a:srgbClr val="000000"/>
                        </a:solidFill>
                      </a:lnT>
                      <a:lnB w="12240" cap="flat" cmpd="sng" algn="ctr">
                        <a:solidFill>
                          <a:srgbClr val="000000"/>
                        </a:solidFill>
                        <a:prstDash val="solid"/>
                        <a:round/>
                        <a:headEnd type="none" w="med" len="med"/>
                        <a:tailEnd type="none" w="med" len="med"/>
                      </a:lnB>
                      <a:solidFill>
                        <a:srgbClr val="BFBFBF"/>
                      </a:solidFill>
                    </a:tcPr>
                  </a:tc>
                </a:tr>
                <a:tr h="360000">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Produção</a:t>
                        </a:r>
                        <a:endParaRPr lang="pt-BR" sz="1400" b="0" strike="noStrike" spc="-1">
                          <a:solidFill>
                            <a:srgbClr val="000000"/>
                          </a:solidFill>
                          <a:uFill>
                            <a:solidFill>
                              <a:srgbClr val="FFFFFF"/>
                            </a:solidFill>
                          </a:uFill>
                          <a:latin typeface="Arial"/>
                        </a:endParaRPr>
                      </a:p>
                    </a:txBody>
                    <a:tcPr marL="9104" marR="9104" marT="44466" marB="44466"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Percentual</a:t>
                        </a:r>
                        <a:endParaRPr lang="pt-BR" sz="1400" b="0" strike="noStrike" spc="-1" dirty="0">
                          <a:solidFill>
                            <a:srgbClr val="000000"/>
                          </a:solidFill>
                          <a:uFill>
                            <a:solidFill>
                              <a:srgbClr val="FFFFFF"/>
                            </a:solidFill>
                          </a:uFill>
                          <a:latin typeface="Arial"/>
                        </a:endParaRPr>
                      </a:p>
                    </a:txBody>
                    <a:tcPr marL="9104" marR="9104" marT="44466" marB="44466"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Produção</a:t>
                        </a:r>
                        <a:endParaRPr lang="pt-BR" sz="1400" b="0" strike="noStrike" spc="-1" dirty="0">
                          <a:solidFill>
                            <a:srgbClr val="000000"/>
                          </a:solidFill>
                          <a:uFill>
                            <a:solidFill>
                              <a:srgbClr val="FFFFFF"/>
                            </a:solidFill>
                          </a:uFill>
                          <a:latin typeface="Arial"/>
                        </a:endParaRPr>
                      </a:p>
                    </a:txBody>
                    <a:tcPr marL="9104" marR="9104" marT="44466" marB="44466"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Percentual</a:t>
                        </a:r>
                        <a:endParaRPr lang="pt-BR" sz="1400" b="0" strike="noStrike" spc="-1" dirty="0">
                          <a:solidFill>
                            <a:srgbClr val="000000"/>
                          </a:solidFill>
                          <a:uFill>
                            <a:solidFill>
                              <a:srgbClr val="FFFFFF"/>
                            </a:solidFill>
                          </a:uFill>
                          <a:latin typeface="Arial"/>
                        </a:endParaRPr>
                      </a:p>
                    </a:txBody>
                    <a:tcPr marL="9104" marR="9104" marT="44466" marB="44466" anchor="ctr">
                      <a:lnL w="6480">
                        <a:solidFill>
                          <a:srgbClr val="000000"/>
                        </a:solidFill>
                      </a:lnL>
                      <a:lnR w="6480" cap="flat" cmpd="sng" algn="ctr">
                        <a:solidFill>
                          <a:srgbClr val="000000"/>
                        </a:solidFill>
                        <a:prstDash val="solid"/>
                        <a:round/>
                        <a:headEnd type="none" w="med" len="med"/>
                        <a:tailEnd type="none" w="med" len="med"/>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Produção</a:t>
                        </a:r>
                        <a:endParaRPr lang="pt-BR" sz="1400" b="0" strike="noStrike" spc="-1" dirty="0">
                          <a:solidFill>
                            <a:srgbClr val="000000"/>
                          </a:solidFill>
                          <a:uFill>
                            <a:solidFill>
                              <a:srgbClr val="FFFFFF"/>
                            </a:solidFill>
                          </a:uFill>
                          <a:latin typeface="Arial"/>
                        </a:endParaRPr>
                      </a:p>
                    </a:txBody>
                    <a:tcPr marL="9104" marR="9104" marT="44466" marB="44466" anchor="ctr">
                      <a:lnL w="6480">
                        <a:solidFill>
                          <a:srgbClr val="000000"/>
                        </a:solidFill>
                      </a:lnL>
                      <a:lnR w="648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Percentual</a:t>
                        </a:r>
                        <a:endParaRPr lang="pt-BR" sz="1400" b="0" strike="noStrike" spc="-1" dirty="0">
                          <a:solidFill>
                            <a:srgbClr val="000000"/>
                          </a:solidFill>
                          <a:uFill>
                            <a:solidFill>
                              <a:srgbClr val="FFFFFF"/>
                            </a:solidFill>
                          </a:uFill>
                          <a:latin typeface="Arial"/>
                        </a:endParaRPr>
                      </a:p>
                    </a:txBody>
                    <a:tcPr marL="9104" marR="9104" marT="44466" marB="44466" anchor="ctr">
                      <a:lnL w="6480">
                        <a:solidFill>
                          <a:srgbClr val="000000"/>
                        </a:solidFill>
                      </a:lnL>
                      <a:lnR w="12240">
                        <a:solidFill>
                          <a:srgbClr val="000000"/>
                        </a:solidFill>
                      </a:lnR>
                      <a:lnT w="1224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solidFill>
                        <a:srgbClr val="D9D9D9"/>
                      </a:solidFill>
                    </a:tcPr>
                  </a:tc>
                </a:tr>
                <a:tr h="360000">
                  <a:tc>
                    <a:txBody>
                      <a:bodyPr/>
                      <a:lstStyle/>
                      <a:p>
                        <a:pPr algn="r">
                          <a:lnSpc>
                            <a:spcPct val="100000"/>
                          </a:lnSpc>
                        </a:pPr>
                        <a:r>
                          <a:rPr lang="pt-BR" sz="1400" b="0" strike="noStrike" spc="-1" dirty="0">
                            <a:solidFill>
                              <a:srgbClr val="FF0000"/>
                            </a:solidFill>
                            <a:uFill>
                              <a:solidFill>
                                <a:srgbClr val="FFFFFF"/>
                              </a:solidFill>
                            </a:uFill>
                            <a:latin typeface="Arial"/>
                            <a:ea typeface="Microsoft YaHei"/>
                          </a:rPr>
                          <a:t>116.921</a:t>
                        </a:r>
                        <a:endParaRPr lang="pt-BR" sz="1400" b="0" strike="noStrike" spc="-1" dirty="0">
                          <a:solidFill>
                            <a:srgbClr val="FF0000"/>
                          </a:solidFill>
                          <a:uFill>
                            <a:solidFill>
                              <a:srgbClr val="FFFFFF"/>
                            </a:solidFill>
                          </a:uFill>
                          <a:latin typeface="Arial"/>
                        </a:endParaRPr>
                      </a:p>
                    </a:txBody>
                    <a:tcPr marL="9104" marR="9104" marT="44466" marB="44466"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FF0000"/>
                            </a:solidFill>
                            <a:uFill>
                              <a:solidFill>
                                <a:srgbClr val="FFFFFF"/>
                              </a:solidFill>
                            </a:uFill>
                            <a:latin typeface="Arial"/>
                            <a:ea typeface="Microsoft YaHei"/>
                          </a:rPr>
                          <a:t>25,58%</a:t>
                        </a:r>
                        <a:endParaRPr lang="pt-BR" sz="1400" b="0" strike="noStrike" spc="-1" dirty="0">
                          <a:solidFill>
                            <a:srgbClr val="FF0000"/>
                          </a:solidFill>
                          <a:uFill>
                            <a:solidFill>
                              <a:srgbClr val="FFFFFF"/>
                            </a:solidFill>
                          </a:uFill>
                          <a:latin typeface="Arial"/>
                        </a:endParaRPr>
                      </a:p>
                    </a:txBody>
                    <a:tcPr marL="9104" marR="9104" marT="44466" marB="44466"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FF0000"/>
                            </a:solidFill>
                            <a:uFill>
                              <a:solidFill>
                                <a:srgbClr val="FFFFFF"/>
                              </a:solidFill>
                            </a:uFill>
                            <a:latin typeface="Arial"/>
                            <a:ea typeface="DejaVu Sans"/>
                          </a:rPr>
                          <a:t>120.696</a:t>
                        </a:r>
                        <a:endParaRPr lang="pt-BR" sz="1400" b="0" strike="noStrike" spc="-1" dirty="0">
                          <a:solidFill>
                            <a:srgbClr val="FF0000"/>
                          </a:solidFill>
                          <a:uFill>
                            <a:solidFill>
                              <a:srgbClr val="FFFFFF"/>
                            </a:solidFill>
                          </a:uFill>
                          <a:latin typeface="Arial"/>
                        </a:endParaRPr>
                      </a:p>
                    </a:txBody>
                    <a:tcPr marL="9104" marR="9104" marT="44466" marB="44466"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FF0000"/>
                            </a:solidFill>
                            <a:uFill>
                              <a:solidFill>
                                <a:srgbClr val="FFFFFF"/>
                              </a:solidFill>
                            </a:uFill>
                            <a:latin typeface="Arial"/>
                            <a:ea typeface="DejaVu Sans"/>
                          </a:rPr>
                          <a:t>22,90%</a:t>
                        </a:r>
                        <a:endParaRPr lang="pt-BR" sz="1400" b="0" strike="noStrike" spc="-1" dirty="0">
                          <a:solidFill>
                            <a:srgbClr val="FF0000"/>
                          </a:solidFill>
                          <a:uFill>
                            <a:solidFill>
                              <a:srgbClr val="FFFFFF"/>
                            </a:solidFill>
                          </a:uFill>
                          <a:latin typeface="Arial"/>
                        </a:endParaRPr>
                      </a:p>
                    </a:txBody>
                    <a:tcPr marL="9104" marR="9104" marT="44466" marB="44466" anchor="ctr">
                      <a:lnL w="6480">
                        <a:solidFill>
                          <a:srgbClr val="000000"/>
                        </a:solidFill>
                      </a:lnL>
                      <a:lnR w="6480" cap="flat" cmpd="sng" algn="ctr">
                        <a:solidFill>
                          <a:srgbClr val="000000"/>
                        </a:solidFill>
                        <a:prstDash val="solid"/>
                        <a:round/>
                        <a:headEnd type="none" w="med" len="med"/>
                        <a:tailEnd type="none" w="med" len="med"/>
                      </a:lnR>
                      <a:lnT w="6480">
                        <a:solidFill>
                          <a:srgbClr val="000000"/>
                        </a:solidFill>
                      </a:lnT>
                      <a:lnB w="6480">
                        <a:solidFill>
                          <a:srgbClr val="000000"/>
                        </a:solidFill>
                      </a:lnB>
                      <a:noFill/>
                    </a:tcPr>
                  </a:tc>
                  <a:tc>
                    <a:txBody>
                      <a:bodyPr/>
                      <a:lstStyle/>
                      <a:p>
                        <a:pPr algn="r" fontAlgn="ctr"/>
                        <a:r>
                          <a:rPr lang="pt-BR" sz="1400" b="0" i="0" u="none" strike="noStrike" dirty="0">
                            <a:solidFill>
                              <a:srgbClr val="FF0000"/>
                            </a:solidFill>
                            <a:latin typeface="Arial"/>
                          </a:rPr>
                          <a:t>97.411</a:t>
                        </a: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noFill/>
                    </a:tcPr>
                  </a:tc>
                  <a:tc>
                    <a:txBody>
                      <a:bodyPr/>
                      <a:lstStyle/>
                      <a:p>
                        <a:pPr algn="r" fontAlgn="ctr"/>
                        <a:r>
                          <a:rPr lang="pt-BR" sz="1400" b="0" i="0" u="none" strike="noStrike" dirty="0">
                            <a:solidFill>
                              <a:srgbClr val="FF0000"/>
                            </a:solidFill>
                            <a:latin typeface="Arial"/>
                          </a:rPr>
                          <a:t>19,06%</a:t>
                        </a:r>
                      </a:p>
                    </a:txBody>
                    <a:tcPr marL="9525" marR="9525" marT="9525" marB="0" anchor="ctr">
                      <a:lnL w="6480">
                        <a:solidFill>
                          <a:srgbClr val="000000"/>
                        </a:solidFill>
                      </a:lnL>
                      <a:lnR w="12240">
                        <a:solidFill>
                          <a:srgbClr val="000000"/>
                        </a:solidFill>
                      </a:lnR>
                      <a:lnT w="64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noFill/>
                    </a:tcPr>
                  </a:tc>
                </a:tr>
                <a:tr h="360000">
                  <a:tc>
                    <a:txBody>
                      <a:bodyPr/>
                      <a:lstStyle/>
                      <a:p>
                        <a:pPr algn="r">
                          <a:lnSpc>
                            <a:spcPct val="100000"/>
                          </a:lnSpc>
                        </a:pPr>
                        <a:r>
                          <a:rPr lang="pt-BR" sz="1400" b="0" strike="noStrike" spc="-1">
                            <a:solidFill>
                              <a:srgbClr val="000000"/>
                            </a:solidFill>
                            <a:uFill>
                              <a:solidFill>
                                <a:srgbClr val="FFFFFF"/>
                              </a:solidFill>
                            </a:uFill>
                            <a:latin typeface="Arial"/>
                            <a:ea typeface="Microsoft YaHei"/>
                          </a:rPr>
                          <a:t>340.243</a:t>
                        </a:r>
                        <a:endParaRPr lang="pt-BR" sz="1400" b="0" strike="noStrike" spc="-1">
                          <a:solidFill>
                            <a:srgbClr val="000000"/>
                          </a:solidFill>
                          <a:uFill>
                            <a:solidFill>
                              <a:srgbClr val="FFFFFF"/>
                            </a:solidFill>
                          </a:uFill>
                          <a:latin typeface="Arial"/>
                        </a:endParaRPr>
                      </a:p>
                    </a:txBody>
                    <a:tcPr marL="9104" marR="9104" marT="44466" marB="44466"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Arial"/>
                            <a:ea typeface="Microsoft YaHei"/>
                          </a:rPr>
                          <a:t>74,42%</a:t>
                        </a:r>
                        <a:endParaRPr lang="pt-BR" sz="1400" b="0" strike="noStrike" spc="-1">
                          <a:solidFill>
                            <a:srgbClr val="000000"/>
                          </a:solidFill>
                          <a:uFill>
                            <a:solidFill>
                              <a:srgbClr val="FFFFFF"/>
                            </a:solidFill>
                          </a:uFill>
                          <a:latin typeface="Arial"/>
                        </a:endParaRPr>
                      </a:p>
                    </a:txBody>
                    <a:tcPr marL="9104" marR="9104" marT="44466" marB="44466"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Arial"/>
                            <a:ea typeface="DejaVu Sans"/>
                          </a:rPr>
                          <a:t>406.465</a:t>
                        </a:r>
                        <a:endParaRPr lang="pt-BR" sz="1400" b="0" strike="noStrike" spc="-1">
                          <a:solidFill>
                            <a:srgbClr val="000000"/>
                          </a:solidFill>
                          <a:uFill>
                            <a:solidFill>
                              <a:srgbClr val="FFFFFF"/>
                            </a:solidFill>
                          </a:uFill>
                          <a:latin typeface="Arial"/>
                        </a:endParaRPr>
                      </a:p>
                    </a:txBody>
                    <a:tcPr marL="9104" marR="9104" marT="44466" marB="44466"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dirty="0">
                            <a:solidFill>
                              <a:srgbClr val="000000"/>
                            </a:solidFill>
                            <a:uFill>
                              <a:solidFill>
                                <a:srgbClr val="FFFFFF"/>
                              </a:solidFill>
                            </a:uFill>
                            <a:latin typeface="Arial"/>
                            <a:ea typeface="DejaVu Sans"/>
                          </a:rPr>
                          <a:t>77,10%</a:t>
                        </a:r>
                        <a:endParaRPr lang="pt-BR" sz="1400" b="0" strike="noStrike" spc="-1" dirty="0">
                          <a:solidFill>
                            <a:srgbClr val="000000"/>
                          </a:solidFill>
                          <a:uFill>
                            <a:solidFill>
                              <a:srgbClr val="FFFFFF"/>
                            </a:solidFill>
                          </a:uFill>
                          <a:latin typeface="Arial"/>
                        </a:endParaRPr>
                      </a:p>
                    </a:txBody>
                    <a:tcPr marL="9104" marR="9104" marT="44466" marB="44466" anchor="ctr">
                      <a:lnL w="6480">
                        <a:solidFill>
                          <a:srgbClr val="000000"/>
                        </a:solidFill>
                      </a:lnL>
                      <a:lnR w="6480" cap="flat" cmpd="sng" algn="ctr">
                        <a:solidFill>
                          <a:srgbClr val="000000"/>
                        </a:solidFill>
                        <a:prstDash val="solid"/>
                        <a:round/>
                        <a:headEnd type="none" w="med" len="med"/>
                        <a:tailEnd type="none" w="med" len="med"/>
                      </a:lnR>
                      <a:lnT w="6480">
                        <a:solidFill>
                          <a:srgbClr val="000000"/>
                        </a:solidFill>
                      </a:lnT>
                      <a:lnB w="12240">
                        <a:solidFill>
                          <a:srgbClr val="000000"/>
                        </a:solidFill>
                      </a:lnB>
                      <a:noFill/>
                    </a:tcPr>
                  </a:tc>
                  <a:tc>
                    <a:txBody>
                      <a:bodyPr/>
                      <a:lstStyle/>
                      <a:p>
                        <a:pPr algn="r" fontAlgn="ctr"/>
                        <a:r>
                          <a:rPr lang="pt-BR" sz="1400" b="0" i="0" u="none" strike="noStrike" dirty="0" smtClean="0">
                            <a:solidFill>
                              <a:srgbClr val="000000"/>
                            </a:solidFill>
                            <a:latin typeface="Arial"/>
                          </a:rPr>
                          <a:t>413.731</a:t>
                        </a:r>
                        <a:endParaRPr lang="pt-BR" sz="1400" b="0" i="0" u="none" strike="noStrike" dirty="0">
                          <a:solidFill>
                            <a:srgbClr val="000000"/>
                          </a:solidFill>
                          <a:latin typeface="Arial"/>
                        </a:endParaRP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fontAlgn="ctr"/>
                        <a:r>
                          <a:rPr lang="pt-BR" sz="1400" b="0" i="0" u="none" strike="noStrike" dirty="0">
                            <a:solidFill>
                              <a:srgbClr val="000000"/>
                            </a:solidFill>
                            <a:latin typeface="Arial"/>
                          </a:rPr>
                          <a:t>80,94%</a:t>
                        </a:r>
                      </a:p>
                    </a:txBody>
                    <a:tcPr marL="9525" marR="9525" marT="9525" marB="0" anchor="ctr">
                      <a:lnL w="6480">
                        <a:solidFill>
                          <a:srgbClr val="000000"/>
                        </a:solidFill>
                      </a:lnL>
                      <a:lnR w="12240">
                        <a:solidFill>
                          <a:srgbClr val="000000"/>
                        </a:solidFill>
                      </a:lnR>
                      <a:lnT w="648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r>
                <a:tr h="360000">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457.164</a:t>
                        </a:r>
                        <a:endParaRPr lang="pt-BR" sz="1400" b="0" strike="noStrike" spc="-1">
                          <a:solidFill>
                            <a:srgbClr val="000000"/>
                          </a:solidFill>
                          <a:uFill>
                            <a:solidFill>
                              <a:srgbClr val="FFFFFF"/>
                            </a:solidFill>
                          </a:uFill>
                          <a:latin typeface="Arial"/>
                        </a:endParaRPr>
                      </a:p>
                    </a:txBody>
                    <a:tcPr marL="9104" marR="9104" marT="44466" marB="44466"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100,00%</a:t>
                        </a:r>
                        <a:endParaRPr lang="pt-BR" sz="1400" b="0" strike="noStrike" spc="-1">
                          <a:solidFill>
                            <a:srgbClr val="000000"/>
                          </a:solidFill>
                          <a:uFill>
                            <a:solidFill>
                              <a:srgbClr val="FFFFFF"/>
                            </a:solidFill>
                          </a:uFill>
                          <a:latin typeface="Arial"/>
                        </a:endParaRPr>
                      </a:p>
                    </a:txBody>
                    <a:tcPr marL="9104" marR="9104" marT="44466" marB="44466"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dirty="0">
                            <a:solidFill>
                              <a:srgbClr val="000000"/>
                            </a:solidFill>
                            <a:uFill>
                              <a:solidFill>
                                <a:srgbClr val="FFFFFF"/>
                              </a:solidFill>
                            </a:uFill>
                            <a:latin typeface="Arial"/>
                            <a:ea typeface="DejaVu Sans"/>
                          </a:rPr>
                          <a:t>527.161</a:t>
                        </a:r>
                        <a:endParaRPr lang="pt-BR" sz="1400" b="0" strike="noStrike" spc="-1" dirty="0">
                          <a:solidFill>
                            <a:srgbClr val="000000"/>
                          </a:solidFill>
                          <a:uFill>
                            <a:solidFill>
                              <a:srgbClr val="FFFFFF"/>
                            </a:solidFill>
                          </a:uFill>
                          <a:latin typeface="Arial"/>
                        </a:endParaRPr>
                      </a:p>
                    </a:txBody>
                    <a:tcPr marL="9104" marR="9104" marT="44466" marB="44466"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dirty="0">
                            <a:solidFill>
                              <a:srgbClr val="000000"/>
                            </a:solidFill>
                            <a:uFill>
                              <a:solidFill>
                                <a:srgbClr val="FFFFFF"/>
                              </a:solidFill>
                            </a:uFill>
                            <a:latin typeface="Arial"/>
                            <a:ea typeface="DejaVu Sans"/>
                          </a:rPr>
                          <a:t>100,00%</a:t>
                        </a:r>
                        <a:endParaRPr lang="pt-BR" sz="1400" b="0" strike="noStrike" spc="-1" dirty="0">
                          <a:solidFill>
                            <a:srgbClr val="000000"/>
                          </a:solidFill>
                          <a:uFill>
                            <a:solidFill>
                              <a:srgbClr val="FFFFFF"/>
                            </a:solidFill>
                          </a:uFill>
                          <a:latin typeface="Arial"/>
                        </a:endParaRPr>
                      </a:p>
                    </a:txBody>
                    <a:tcPr marL="9104" marR="9104" marT="44466" marB="44466" anchor="ctr">
                      <a:lnL w="6480">
                        <a:solidFill>
                          <a:srgbClr val="000000"/>
                        </a:solidFill>
                      </a:lnL>
                      <a:lnR w="6480" cap="flat" cmpd="sng" algn="ctr">
                        <a:solidFill>
                          <a:srgbClr val="000000"/>
                        </a:solidFill>
                        <a:prstDash val="solid"/>
                        <a:round/>
                        <a:headEnd type="none" w="med" len="med"/>
                        <a:tailEnd type="none" w="med" len="med"/>
                      </a:lnR>
                      <a:lnT w="12240">
                        <a:solidFill>
                          <a:srgbClr val="000000"/>
                        </a:solidFill>
                      </a:lnT>
                      <a:lnB w="12240">
                        <a:solidFill>
                          <a:srgbClr val="000000"/>
                        </a:solidFill>
                      </a:lnB>
                      <a:solidFill>
                        <a:srgbClr val="D9D9D9"/>
                      </a:solidFill>
                    </a:tcPr>
                  </a:tc>
                  <a:tc>
                    <a:txBody>
                      <a:bodyPr/>
                      <a:lstStyle/>
                      <a:p>
                        <a:pPr algn="r" fontAlgn="ctr"/>
                        <a:r>
                          <a:rPr lang="pt-BR" sz="1400" b="1" i="0" u="none" strike="noStrike" dirty="0" smtClean="0">
                            <a:solidFill>
                              <a:srgbClr val="000000"/>
                            </a:solidFill>
                            <a:latin typeface="Arial"/>
                          </a:rPr>
                          <a:t>511.142</a:t>
                        </a:r>
                        <a:endParaRPr lang="pt-BR" sz="1400" b="1" i="0" u="none" strike="noStrike" dirty="0">
                          <a:solidFill>
                            <a:srgbClr val="000000"/>
                          </a:solidFill>
                          <a:latin typeface="Arial"/>
                        </a:endParaRP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solidFill>
                        <a:srgbClr val="D9D9D9"/>
                      </a:solidFill>
                    </a:tcPr>
                  </a:tc>
                  <a:tc>
                    <a:txBody>
                      <a:bodyPr/>
                      <a:lstStyle/>
                      <a:p>
                        <a:pPr algn="r" fontAlgn="ctr"/>
                        <a:r>
                          <a:rPr lang="pt-BR" sz="1400" b="1" i="0" u="none" strike="noStrike" dirty="0">
                            <a:solidFill>
                              <a:srgbClr val="000000"/>
                            </a:solidFill>
                            <a:latin typeface="Arial"/>
                          </a:rPr>
                          <a:t>100,00%</a:t>
                        </a:r>
                      </a:p>
                    </a:txBody>
                    <a:tcPr marL="9525" marR="9525" marT="9525" marB="0" anchor="ctr">
                      <a:lnL w="6480">
                        <a:solidFill>
                          <a:srgbClr val="000000"/>
                        </a:solidFill>
                      </a:lnL>
                      <a:lnR w="12240">
                        <a:solidFill>
                          <a:srgbClr val="000000"/>
                        </a:solidFill>
                      </a:lnR>
                      <a:lnT w="12240" cap="flat" cmpd="sng" algn="ctr">
                        <a:solidFill>
                          <a:srgbClr val="000000"/>
                        </a:solidFill>
                        <a:prstDash val="solid"/>
                        <a:round/>
                        <a:headEnd type="none" w="med" len="med"/>
                        <a:tailEnd type="none" w="med" len="med"/>
                      </a:lnT>
                      <a:lnB w="12240">
                        <a:solidFill>
                          <a:srgbClr val="000000"/>
                        </a:solidFill>
                      </a:lnB>
                      <a:solidFill>
                        <a:srgbClr val="D9D9D9"/>
                      </a:solidFill>
                    </a:tcPr>
                  </a:tc>
                </a:tr>
              </a:tbl>
            </a:graphicData>
          </a:graphic>
        </p:graphicFrame>
        <p:graphicFrame>
          <p:nvGraphicFramePr>
            <p:cNvPr id="1051" name="Table 7"/>
            <p:cNvGraphicFramePr/>
            <p:nvPr/>
          </p:nvGraphicFramePr>
          <p:xfrm>
            <a:off x="1053360" y="4269600"/>
            <a:ext cx="2342160" cy="1805760"/>
          </p:xfrm>
          <a:graphic>
            <a:graphicData uri="http://schemas.openxmlformats.org/drawingml/2006/table">
              <a:tbl>
                <a:tblPr/>
                <a:tblGrid>
                  <a:gridCol w="2342160"/>
                </a:tblGrid>
                <a:tr h="360000">
                  <a:tc>
                    <a:txBody>
                      <a:bodyPr/>
                      <a:lstStyle/>
                      <a:p>
                        <a:endParaRPr lang="pt-BR" dirty="0"/>
                      </a:p>
                    </a:txBody>
                    <a:tcPr marL="6840" marR="6840">
                      <a:lnR w="6480">
                        <a:solidFill>
                          <a:srgbClr val="000000"/>
                        </a:solidFill>
                      </a:lnR>
                      <a:lnB w="12240">
                        <a:solidFill>
                          <a:srgbClr val="000000"/>
                        </a:solidFill>
                      </a:lnB>
                      <a:noFill/>
                    </a:tcPr>
                  </a:tc>
                </a:tr>
                <a:tr h="360000">
                  <a:tc>
                    <a:txBody>
                      <a:bodyPr/>
                      <a:lstStyle/>
                      <a:p>
                        <a:pPr>
                          <a:lnSpc>
                            <a:spcPct val="100000"/>
                          </a:lnSpc>
                        </a:pPr>
                        <a:r>
                          <a:rPr lang="pt-BR" sz="1400" b="0" strike="noStrike" spc="-1">
                            <a:solidFill>
                              <a:srgbClr val="000000"/>
                            </a:solidFill>
                            <a:uFill>
                              <a:solidFill>
                                <a:srgbClr val="FFFFFF"/>
                              </a:solidFill>
                            </a:uFill>
                            <a:latin typeface="Arial"/>
                            <a:ea typeface="Microsoft YaHei"/>
                          </a:rPr>
                          <a:t>Tipo de Gestão</a:t>
                        </a:r>
                        <a:endParaRPr lang="pt-BR" sz="1800" b="0" strike="noStrike" spc="-1">
                          <a:solidFill>
                            <a:srgbClr val="000000"/>
                          </a:solidFill>
                          <a:uFill>
                            <a:solidFill>
                              <a:srgbClr val="FFFFFF"/>
                            </a:solidFill>
                          </a:uFill>
                          <a:latin typeface="Arial"/>
                        </a:endParaRPr>
                      </a:p>
                    </a:txBody>
                    <a:tcPr marL="6840" marR="6840">
                      <a:lnL w="12240">
                        <a:solidFill>
                          <a:srgbClr val="000000"/>
                        </a:solidFill>
                      </a:lnL>
                      <a:lnR w="6480">
                        <a:solidFill>
                          <a:srgbClr val="000000"/>
                        </a:solidFill>
                      </a:lnR>
                      <a:lnT w="12240">
                        <a:solidFill>
                          <a:srgbClr val="000000"/>
                        </a:solidFill>
                      </a:lnT>
                      <a:lnB w="6480">
                        <a:solidFill>
                          <a:srgbClr val="000000"/>
                        </a:solidFill>
                      </a:lnB>
                      <a:solidFill>
                        <a:srgbClr val="D9D9D9"/>
                      </a:solidFill>
                    </a:tcPr>
                  </a:tc>
                </a:tr>
                <a:tr h="360000">
                  <a:tc>
                    <a:txBody>
                      <a:bodyPr/>
                      <a:lstStyle/>
                      <a:p>
                        <a:pPr>
                          <a:lnSpc>
                            <a:spcPct val="100000"/>
                          </a:lnSpc>
                        </a:pPr>
                        <a:r>
                          <a:rPr lang="pt-BR" sz="1400" b="0" strike="noStrike" spc="-1">
                            <a:solidFill>
                              <a:srgbClr val="FF0000"/>
                            </a:solidFill>
                            <a:uFill>
                              <a:solidFill>
                                <a:srgbClr val="FFFFFF"/>
                              </a:solidFill>
                            </a:uFill>
                            <a:latin typeface="Arial"/>
                            <a:ea typeface="Microsoft YaHei"/>
                          </a:rPr>
                          <a:t>SARGSUS/ESTADO PLENO</a:t>
                        </a:r>
                        <a:endParaRPr lang="pt-BR" sz="1800" b="0" strike="noStrike" spc="-1">
                          <a:solidFill>
                            <a:srgbClr val="000000"/>
                          </a:solidFill>
                          <a:uFill>
                            <a:solidFill>
                              <a:srgbClr val="FFFFFF"/>
                            </a:solidFill>
                          </a:uFill>
                          <a:latin typeface="Arial"/>
                        </a:endParaRPr>
                      </a:p>
                    </a:txBody>
                    <a:tcPr marL="6840" marR="6840">
                      <a:lnL w="6480">
                        <a:solidFill>
                          <a:srgbClr val="000000"/>
                        </a:solidFill>
                      </a:lnL>
                      <a:lnR w="6480">
                        <a:solidFill>
                          <a:srgbClr val="000000"/>
                        </a:solidFill>
                      </a:lnR>
                      <a:lnT w="6480">
                        <a:solidFill>
                          <a:srgbClr val="000000"/>
                        </a:solidFill>
                      </a:lnT>
                      <a:lnB w="6480">
                        <a:solidFill>
                          <a:srgbClr val="000000"/>
                        </a:solidFill>
                      </a:lnB>
                      <a:noFill/>
                    </a:tcPr>
                  </a:tc>
                </a:tr>
                <a:tr h="360000">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MUNICÍPIOS PLENO</a:t>
                        </a:r>
                        <a:endParaRPr lang="pt-BR" sz="1800" b="0" strike="noStrike" spc="-1" dirty="0">
                          <a:solidFill>
                            <a:srgbClr val="000000"/>
                          </a:solidFill>
                          <a:uFill>
                            <a:solidFill>
                              <a:srgbClr val="FFFFFF"/>
                            </a:solidFill>
                          </a:uFill>
                          <a:latin typeface="Arial"/>
                        </a:endParaRPr>
                      </a:p>
                    </a:txBody>
                    <a:tcPr marL="6840" marR="6840">
                      <a:lnL w="6480">
                        <a:solidFill>
                          <a:srgbClr val="000000"/>
                        </a:solidFill>
                      </a:lnL>
                      <a:lnR w="6480">
                        <a:solidFill>
                          <a:srgbClr val="000000"/>
                        </a:solidFill>
                      </a:lnR>
                      <a:lnT w="6480">
                        <a:solidFill>
                          <a:srgbClr val="000000"/>
                        </a:solidFill>
                      </a:lnT>
                      <a:lnB w="12240">
                        <a:solidFill>
                          <a:srgbClr val="000000"/>
                        </a:solidFill>
                      </a:lnB>
                      <a:noFill/>
                    </a:tcPr>
                  </a:tc>
                </a:tr>
                <a:tr h="360000">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Total</a:t>
                        </a:r>
                        <a:endParaRPr lang="pt-BR" sz="1800" b="0" strike="noStrike" spc="-1" dirty="0">
                          <a:solidFill>
                            <a:srgbClr val="000000"/>
                          </a:solidFill>
                          <a:uFill>
                            <a:solidFill>
                              <a:srgbClr val="FFFFFF"/>
                            </a:solidFill>
                          </a:uFill>
                          <a:latin typeface="Arial"/>
                        </a:endParaRPr>
                      </a:p>
                    </a:txBody>
                    <a:tcPr marL="6840" marR="6840">
                      <a:lnL w="12240">
                        <a:solidFill>
                          <a:srgbClr val="000000"/>
                        </a:solidFill>
                      </a:lnL>
                      <a:lnR w="6480">
                        <a:solidFill>
                          <a:srgbClr val="000000"/>
                        </a:solidFill>
                      </a:lnR>
                      <a:lnT w="12240">
                        <a:solidFill>
                          <a:srgbClr val="000000"/>
                        </a:solidFill>
                      </a:lnT>
                      <a:lnB w="12240">
                        <a:solidFill>
                          <a:srgbClr val="000000"/>
                        </a:solidFill>
                      </a:lnB>
                      <a:solidFill>
                        <a:srgbClr val="D9D9D9"/>
                      </a:solidFill>
                    </a:tcPr>
                  </a:tc>
                </a:tr>
              </a:tbl>
            </a:graphicData>
          </a:graphic>
        </p:graphicFrame>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 name="CustomShape 1"/>
          <p:cNvSpPr/>
          <p:nvPr/>
        </p:nvSpPr>
        <p:spPr>
          <a:xfrm>
            <a:off x="809280" y="2736000"/>
            <a:ext cx="9070200" cy="1545120"/>
          </a:xfrm>
          <a:prstGeom prst="rect">
            <a:avLst/>
          </a:prstGeom>
          <a:solidFill>
            <a:srgbClr val="92D050"/>
          </a:solidFill>
          <a:ln w="9360">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pt-BR" sz="4000" b="0" strike="noStrike" spc="-1">
                <a:solidFill>
                  <a:srgbClr val="000000"/>
                </a:solidFill>
                <a:uFill>
                  <a:solidFill>
                    <a:srgbClr val="FFFFFF"/>
                  </a:solidFill>
                </a:uFill>
                <a:latin typeface="Arial"/>
                <a:ea typeface="Microsoft YaHei"/>
              </a:rPr>
              <a:t>ATENÇÃO AMBULATORIAL E HOSPITALAR ESPECIALIZADA</a:t>
            </a:r>
            <a:endParaRPr lang="pt-B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6" name="Table 3"/>
          <p:cNvGraphicFramePr/>
          <p:nvPr>
            <p:extLst>
              <p:ext uri="{D42A27DB-BD31-4B8C-83A1-F6EECF244321}">
                <p14:modId xmlns="" xmlns:p14="http://schemas.microsoft.com/office/powerpoint/2010/main" val="133817198"/>
              </p:ext>
            </p:extLst>
          </p:nvPr>
        </p:nvGraphicFramePr>
        <p:xfrm>
          <a:off x="1" y="1611087"/>
          <a:ext cx="10691812" cy="5948590"/>
        </p:xfrm>
        <a:graphic>
          <a:graphicData uri="http://schemas.openxmlformats.org/drawingml/2006/table">
            <a:tbl>
              <a:tblPr/>
              <a:tblGrid>
                <a:gridCol w="2528047"/>
                <a:gridCol w="1383689"/>
                <a:gridCol w="1431290"/>
                <a:gridCol w="1240210"/>
                <a:gridCol w="1351730"/>
                <a:gridCol w="1240235"/>
                <a:gridCol w="1516611"/>
              </a:tblGrid>
              <a:tr h="401119">
                <a:tc>
                  <a:txBody>
                    <a:bodyPr/>
                    <a:lstStyle/>
                    <a:p>
                      <a:endParaRPr lang="pt-BR" dirty="0"/>
                    </a:p>
                  </a:txBody>
                  <a:tcPr marL="4680" marR="4680">
                    <a:lnR w="12240">
                      <a:solidFill>
                        <a:srgbClr val="000000"/>
                      </a:solidFill>
                    </a:lnR>
                    <a:lnB w="12240">
                      <a:solidFill>
                        <a:srgbClr val="000000"/>
                      </a:solidFill>
                    </a:lnB>
                    <a:noFill/>
                  </a:tcPr>
                </a:tc>
                <a:tc gridSpan="2">
                  <a:txBody>
                    <a:bodyPr/>
                    <a:lstStyle/>
                    <a:p>
                      <a:pPr algn="ctr">
                        <a:lnSpc>
                          <a:spcPct val="100000"/>
                        </a:lnSpc>
                      </a:pPr>
                      <a:r>
                        <a:rPr lang="pt-BR" sz="1600" b="1" strike="noStrike" spc="-1">
                          <a:solidFill>
                            <a:srgbClr val="000000"/>
                          </a:solidFill>
                          <a:uFill>
                            <a:solidFill>
                              <a:srgbClr val="FFFFFF"/>
                            </a:solidFill>
                          </a:uFill>
                          <a:latin typeface="Arial"/>
                          <a:ea typeface="Microsoft YaHei"/>
                        </a:rPr>
                        <a:t>SIA</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D7E4BC"/>
                    </a:solidFill>
                  </a:tcPr>
                </a:tc>
                <a:tc hMerge="1">
                  <a:txBody>
                    <a:bodyPr/>
                    <a:lstStyle/>
                    <a:p>
                      <a:endParaRPr lang="pt-BR"/>
                    </a:p>
                  </a:txBody>
                  <a:tcPr>
                    <a:solidFill>
                      <a:srgbClr val="729FCF"/>
                    </a:solidFill>
                  </a:tcPr>
                </a:tc>
                <a:tc gridSpan="2">
                  <a:txBody>
                    <a:bodyPr/>
                    <a:lstStyle/>
                    <a:p>
                      <a:pPr algn="ctr">
                        <a:lnSpc>
                          <a:spcPct val="100000"/>
                        </a:lnSpc>
                      </a:pPr>
                      <a:r>
                        <a:rPr lang="pt-BR" sz="1600" b="1" strike="noStrike" spc="-1">
                          <a:solidFill>
                            <a:srgbClr val="000000"/>
                          </a:solidFill>
                          <a:uFill>
                            <a:solidFill>
                              <a:srgbClr val="FFFFFF"/>
                            </a:solidFill>
                          </a:uFill>
                          <a:latin typeface="Arial"/>
                          <a:ea typeface="Microsoft YaHei"/>
                        </a:rPr>
                        <a:t>SIH</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D7E4BC"/>
                    </a:solidFill>
                  </a:tcPr>
                </a:tc>
                <a:tc hMerge="1">
                  <a:txBody>
                    <a:bodyPr/>
                    <a:lstStyle/>
                    <a:p>
                      <a:endParaRPr lang="pt-BR"/>
                    </a:p>
                  </a:txBody>
                  <a:tcPr>
                    <a:solidFill>
                      <a:srgbClr val="729FCF"/>
                    </a:solidFill>
                  </a:tcPr>
                </a:tc>
                <a:tc gridSpan="2">
                  <a:txBody>
                    <a:bodyPr/>
                    <a:lstStyle/>
                    <a:p>
                      <a:pPr algn="ctr">
                        <a:lnSpc>
                          <a:spcPct val="100000"/>
                        </a:lnSpc>
                      </a:pPr>
                      <a:r>
                        <a:rPr lang="pt-BR" sz="1600" b="1" strike="noStrike" spc="-1">
                          <a:solidFill>
                            <a:srgbClr val="000000"/>
                          </a:solidFill>
                          <a:uFill>
                            <a:solidFill>
                              <a:srgbClr val="FFFFFF"/>
                            </a:solidFill>
                          </a:uFill>
                          <a:latin typeface="Arial"/>
                          <a:ea typeface="Microsoft YaHei"/>
                        </a:rPr>
                        <a:t>TOTAL</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D7E4BC"/>
                    </a:solidFill>
                  </a:tcPr>
                </a:tc>
                <a:tc hMerge="1">
                  <a:txBody>
                    <a:bodyPr/>
                    <a:lstStyle/>
                    <a:p>
                      <a:endParaRPr lang="pt-BR"/>
                    </a:p>
                  </a:txBody>
                  <a:tcPr>
                    <a:solidFill>
                      <a:srgbClr val="729FCF"/>
                    </a:solidFill>
                  </a:tcPr>
                </a:tc>
              </a:tr>
              <a:tr h="604579">
                <a:tc>
                  <a:txBody>
                    <a:bodyPr/>
                    <a:lstStyle/>
                    <a:p>
                      <a:pPr>
                        <a:lnSpc>
                          <a:spcPct val="100000"/>
                        </a:lnSpc>
                      </a:pPr>
                      <a:r>
                        <a:rPr lang="pt-BR" sz="1600" b="1" strike="noStrike" spc="-1">
                          <a:solidFill>
                            <a:srgbClr val="000000"/>
                          </a:solidFill>
                          <a:uFill>
                            <a:solidFill>
                              <a:srgbClr val="FFFFFF"/>
                            </a:solidFill>
                          </a:uFill>
                          <a:latin typeface="Arial"/>
                          <a:ea typeface="Microsoft YaHei"/>
                        </a:rPr>
                        <a:t>Grupo Procedimento</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D7E4BC"/>
                    </a:solidFill>
                  </a:tcPr>
                </a:tc>
                <a:tc>
                  <a:txBody>
                    <a:bodyPr/>
                    <a:lstStyle/>
                    <a:p>
                      <a:pPr algn="ctr">
                        <a:lnSpc>
                          <a:spcPct val="100000"/>
                        </a:lnSpc>
                      </a:pPr>
                      <a:r>
                        <a:rPr lang="pt-BR" sz="1600" b="1" strike="noStrike" spc="-1" dirty="0" err="1">
                          <a:solidFill>
                            <a:srgbClr val="000000"/>
                          </a:solidFill>
                          <a:uFill>
                            <a:solidFill>
                              <a:srgbClr val="FFFFFF"/>
                            </a:solidFill>
                          </a:uFill>
                          <a:latin typeface="Arial"/>
                          <a:ea typeface="Microsoft YaHei"/>
                        </a:rPr>
                        <a:t>Qtd</a:t>
                      </a:r>
                      <a:r>
                        <a:rPr lang="pt-BR" sz="1600" b="1" strike="noStrike" spc="-1" dirty="0">
                          <a:solidFill>
                            <a:srgbClr val="000000"/>
                          </a:solidFill>
                          <a:uFill>
                            <a:solidFill>
                              <a:srgbClr val="FFFFFF"/>
                            </a:solidFill>
                          </a:uFill>
                          <a:latin typeface="Arial"/>
                          <a:ea typeface="Microsoft YaHei"/>
                        </a:rPr>
                        <a:t>. Aprovada</a:t>
                      </a:r>
                      <a:endParaRPr lang="pt-BR" sz="1800" b="0" strike="noStrike" spc="-1" dirty="0">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D7E4BC"/>
                    </a:solidFill>
                  </a:tcPr>
                </a:tc>
                <a:tc>
                  <a:txBody>
                    <a:bodyPr/>
                    <a:lstStyle/>
                    <a:p>
                      <a:pPr algn="ctr">
                        <a:lnSpc>
                          <a:spcPct val="100000"/>
                        </a:lnSpc>
                      </a:pPr>
                      <a:r>
                        <a:rPr lang="pt-BR" sz="1600" b="1" strike="noStrike" spc="-1">
                          <a:solidFill>
                            <a:srgbClr val="000000"/>
                          </a:solidFill>
                          <a:uFill>
                            <a:solidFill>
                              <a:srgbClr val="FFFFFF"/>
                            </a:solidFill>
                          </a:uFill>
                          <a:latin typeface="Arial"/>
                          <a:ea typeface="Microsoft YaHei"/>
                        </a:rPr>
                        <a:t>Valor Aprovado</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D7E4BC"/>
                    </a:solidFill>
                  </a:tcPr>
                </a:tc>
                <a:tc>
                  <a:txBody>
                    <a:bodyPr/>
                    <a:lstStyle/>
                    <a:p>
                      <a:pPr algn="ctr">
                        <a:lnSpc>
                          <a:spcPct val="100000"/>
                        </a:lnSpc>
                      </a:pPr>
                      <a:r>
                        <a:rPr lang="pt-BR" sz="1600" b="1" strike="noStrike" spc="-1">
                          <a:solidFill>
                            <a:srgbClr val="000000"/>
                          </a:solidFill>
                          <a:uFill>
                            <a:solidFill>
                              <a:srgbClr val="FFFFFF"/>
                            </a:solidFill>
                          </a:uFill>
                          <a:latin typeface="Arial"/>
                          <a:ea typeface="Microsoft YaHei"/>
                        </a:rPr>
                        <a:t>Qtd. Aprovada</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D7E4BC"/>
                    </a:solidFill>
                  </a:tcPr>
                </a:tc>
                <a:tc>
                  <a:txBody>
                    <a:bodyPr/>
                    <a:lstStyle/>
                    <a:p>
                      <a:pPr algn="ctr">
                        <a:lnSpc>
                          <a:spcPct val="100000"/>
                        </a:lnSpc>
                      </a:pPr>
                      <a:r>
                        <a:rPr lang="pt-BR" sz="1600" b="1" strike="noStrike" spc="-1">
                          <a:solidFill>
                            <a:srgbClr val="000000"/>
                          </a:solidFill>
                          <a:uFill>
                            <a:solidFill>
                              <a:srgbClr val="FFFFFF"/>
                            </a:solidFill>
                          </a:uFill>
                          <a:latin typeface="Arial"/>
                          <a:ea typeface="Microsoft YaHei"/>
                        </a:rPr>
                        <a:t>Valor Aprovado</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D7E4BC"/>
                    </a:solidFill>
                  </a:tcPr>
                </a:tc>
                <a:tc>
                  <a:txBody>
                    <a:bodyPr/>
                    <a:lstStyle/>
                    <a:p>
                      <a:pPr algn="ctr">
                        <a:lnSpc>
                          <a:spcPct val="100000"/>
                        </a:lnSpc>
                      </a:pPr>
                      <a:r>
                        <a:rPr lang="pt-BR" sz="1600" b="1" strike="noStrike" spc="-1">
                          <a:solidFill>
                            <a:srgbClr val="000000"/>
                          </a:solidFill>
                          <a:uFill>
                            <a:solidFill>
                              <a:srgbClr val="FFFFFF"/>
                            </a:solidFill>
                          </a:uFill>
                          <a:latin typeface="Arial"/>
                          <a:ea typeface="Microsoft YaHei"/>
                        </a:rPr>
                        <a:t>Qtd. Aprovada</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D7E4BC"/>
                    </a:solidFill>
                  </a:tcPr>
                </a:tc>
                <a:tc>
                  <a:txBody>
                    <a:bodyPr/>
                    <a:lstStyle/>
                    <a:p>
                      <a:pPr algn="ctr">
                        <a:lnSpc>
                          <a:spcPct val="100000"/>
                        </a:lnSpc>
                      </a:pPr>
                      <a:r>
                        <a:rPr lang="pt-BR" sz="1600" b="1" strike="noStrike" spc="-1">
                          <a:solidFill>
                            <a:srgbClr val="000000"/>
                          </a:solidFill>
                          <a:uFill>
                            <a:solidFill>
                              <a:srgbClr val="FFFFFF"/>
                            </a:solidFill>
                          </a:uFill>
                          <a:latin typeface="Arial"/>
                          <a:ea typeface="Microsoft YaHei"/>
                        </a:rPr>
                        <a:t>Valor Aprovado</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D7E4BC"/>
                    </a:solidFill>
                  </a:tcPr>
                </a:tc>
              </a:tr>
              <a:tr h="540938">
                <a:tc>
                  <a:txBody>
                    <a:bodyPr/>
                    <a:lstStyle/>
                    <a:p>
                      <a:pPr>
                        <a:lnSpc>
                          <a:spcPct val="100000"/>
                        </a:lnSpc>
                      </a:pPr>
                      <a:r>
                        <a:rPr lang="pt-BR" sz="1400" b="0" strike="noStrike" spc="-1">
                          <a:solidFill>
                            <a:srgbClr val="000000"/>
                          </a:solidFill>
                          <a:uFill>
                            <a:solidFill>
                              <a:srgbClr val="FFFFFF"/>
                            </a:solidFill>
                          </a:uFill>
                          <a:latin typeface="Arial"/>
                          <a:ea typeface="Microsoft YaHei"/>
                        </a:rPr>
                        <a:t>01 Ações de promoção e prevenção em saúde</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1224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000000"/>
                          </a:solidFill>
                          <a:uFill>
                            <a:solidFill>
                              <a:srgbClr val="FFFFFF"/>
                            </a:solidFill>
                          </a:uFill>
                          <a:latin typeface="+mj-lt"/>
                          <a:ea typeface="DejaVu Sans"/>
                        </a:rPr>
                        <a:t>4.355</a:t>
                      </a:r>
                      <a:endParaRPr lang="pt-BR" sz="1400" b="0" strike="noStrike" spc="-1" dirty="0">
                        <a:solidFill>
                          <a:srgbClr val="000000"/>
                        </a:solidFill>
                        <a:uFill>
                          <a:solidFill>
                            <a:srgbClr val="FFFFFF"/>
                          </a:solidFill>
                        </a:uFill>
                        <a:latin typeface="+mj-lt"/>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mj-lt"/>
                          <a:ea typeface="DejaVu Sans"/>
                        </a:rPr>
                        <a:t>12.321,52</a:t>
                      </a:r>
                      <a:endParaRPr lang="pt-BR" sz="1400" b="0" strike="noStrike" spc="-1" dirty="0">
                        <a:solidFill>
                          <a:srgbClr val="000000"/>
                        </a:solidFill>
                        <a:uFill>
                          <a:solidFill>
                            <a:srgbClr val="FFFFFF"/>
                          </a:solidFill>
                        </a:uFill>
                        <a:latin typeface="+mj-lt"/>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mj-lt"/>
                          <a:ea typeface="DejaVu Sans"/>
                        </a:rPr>
                        <a:t>0,00</a:t>
                      </a:r>
                      <a:endParaRPr lang="pt-BR" sz="1400" b="0" strike="noStrike" spc="-1">
                        <a:solidFill>
                          <a:srgbClr val="000000"/>
                        </a:solidFill>
                        <a:uFill>
                          <a:solidFill>
                            <a:srgbClr val="FFFFFF"/>
                          </a:solidFill>
                        </a:uFill>
                        <a:latin typeface="+mj-lt"/>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mj-lt"/>
                          <a:ea typeface="DejaVu Sans"/>
                        </a:rPr>
                        <a:t>0,00</a:t>
                      </a:r>
                      <a:endParaRPr lang="pt-BR" sz="1400" b="0" strike="noStrike" spc="-1" dirty="0">
                        <a:solidFill>
                          <a:srgbClr val="000000"/>
                        </a:solidFill>
                        <a:uFill>
                          <a:solidFill>
                            <a:srgbClr val="FFFFFF"/>
                          </a:solidFill>
                        </a:uFill>
                        <a:latin typeface="+mj-lt"/>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mj-lt"/>
                        </a:rPr>
                        <a:t>4.355</a:t>
                      </a:r>
                    </a:p>
                  </a:txBody>
                  <a:tcPr marL="9360" marR="9360" anchor="ctr">
                    <a:lnL w="6480">
                      <a:solidFill>
                        <a:srgbClr val="000000"/>
                      </a:solidFill>
                    </a:lnL>
                    <a:lnR w="6480">
                      <a:solidFill>
                        <a:srgbClr val="000000"/>
                      </a:solidFill>
                    </a:lnR>
                    <a:lnT w="12240">
                      <a:solidFill>
                        <a:srgbClr val="000000"/>
                      </a:solidFill>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mj-lt"/>
                          <a:ea typeface="DejaVu Sans"/>
                        </a:rPr>
                        <a:t>12.321,52 </a:t>
                      </a:r>
                      <a:endParaRPr lang="pt-BR" sz="1400" b="0" strike="noStrike" spc="-1" dirty="0">
                        <a:solidFill>
                          <a:srgbClr val="000000"/>
                        </a:solidFill>
                        <a:uFill>
                          <a:solidFill>
                            <a:srgbClr val="FFFFFF"/>
                          </a:solidFill>
                        </a:uFill>
                        <a:latin typeface="+mj-lt"/>
                      </a:endParaRPr>
                    </a:p>
                  </a:txBody>
                  <a:tcPr marL="9360" marR="9360" anchor="ctr">
                    <a:lnL w="6480">
                      <a:solidFill>
                        <a:srgbClr val="000000"/>
                      </a:solidFill>
                    </a:lnL>
                    <a:lnR w="12240">
                      <a:solidFill>
                        <a:srgbClr val="000000"/>
                      </a:solidFill>
                    </a:lnR>
                    <a:lnT w="12240">
                      <a:solidFill>
                        <a:srgbClr val="000000"/>
                      </a:solidFill>
                    </a:lnT>
                    <a:lnB w="6480">
                      <a:solidFill>
                        <a:srgbClr val="000000"/>
                      </a:solidFill>
                    </a:lnB>
                    <a:noFill/>
                  </a:tcPr>
                </a:tc>
              </a:tr>
              <a:tr h="540938">
                <a:tc>
                  <a:txBody>
                    <a:bodyPr/>
                    <a:lstStyle/>
                    <a:p>
                      <a:pPr>
                        <a:lnSpc>
                          <a:spcPct val="100000"/>
                        </a:lnSpc>
                      </a:pPr>
                      <a:r>
                        <a:rPr lang="pt-BR" sz="1400" b="0" strike="noStrike" spc="-1">
                          <a:solidFill>
                            <a:srgbClr val="000000"/>
                          </a:solidFill>
                          <a:uFill>
                            <a:solidFill>
                              <a:srgbClr val="FFFFFF"/>
                            </a:solidFill>
                          </a:uFill>
                          <a:latin typeface="Arial"/>
                          <a:ea typeface="Microsoft YaHei"/>
                        </a:rPr>
                        <a:t>02 Procedimentos com finalidade diagnóstica</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000000"/>
                          </a:solidFill>
                          <a:uFill>
                            <a:solidFill>
                              <a:srgbClr val="FFFFFF"/>
                            </a:solidFill>
                          </a:uFill>
                          <a:latin typeface="+mj-lt"/>
                        </a:rPr>
                        <a:t>1.509.371</a:t>
                      </a: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mj-lt"/>
                          <a:ea typeface="DejaVu Sans"/>
                        </a:rPr>
                        <a:t>19.448.288,07 </a:t>
                      </a:r>
                      <a:endParaRPr lang="pt-BR" sz="1400" b="0" strike="noStrike" spc="-1" dirty="0">
                        <a:solidFill>
                          <a:srgbClr val="000000"/>
                        </a:solidFill>
                        <a:uFill>
                          <a:solidFill>
                            <a:srgbClr val="FFFFFF"/>
                          </a:solidFill>
                        </a:uFill>
                        <a:latin typeface="+mj-lt"/>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mj-lt"/>
                        </a:rPr>
                        <a:t>263</a:t>
                      </a: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mj-lt"/>
                          <a:ea typeface="DejaVu Sans"/>
                        </a:rPr>
                        <a:t>179.601,60 </a:t>
                      </a:r>
                      <a:endParaRPr lang="pt-BR" sz="1400" b="0" strike="noStrike" spc="-1" dirty="0">
                        <a:solidFill>
                          <a:srgbClr val="000000"/>
                        </a:solidFill>
                        <a:uFill>
                          <a:solidFill>
                            <a:srgbClr val="FFFFFF"/>
                          </a:solidFill>
                        </a:uFill>
                        <a:latin typeface="+mj-lt"/>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mj-lt"/>
                        </a:rPr>
                        <a:t>1.509.634</a:t>
                      </a: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mj-lt"/>
                          <a:ea typeface="DejaVu Sans"/>
                        </a:rPr>
                        <a:t>19.627.889,67 </a:t>
                      </a:r>
                      <a:endParaRPr lang="pt-BR" sz="1400" b="0" strike="noStrike" spc="-1" dirty="0">
                        <a:solidFill>
                          <a:srgbClr val="000000"/>
                        </a:solidFill>
                        <a:uFill>
                          <a:solidFill>
                            <a:srgbClr val="FFFFFF"/>
                          </a:solidFill>
                        </a:uFill>
                        <a:latin typeface="+mj-lt"/>
                      </a:endParaRPr>
                    </a:p>
                  </a:txBody>
                  <a:tcPr marL="9360" marR="9360" anchor="ctr">
                    <a:lnL w="6480">
                      <a:solidFill>
                        <a:srgbClr val="000000"/>
                      </a:solidFill>
                    </a:lnL>
                    <a:lnR w="12240">
                      <a:solidFill>
                        <a:srgbClr val="000000"/>
                      </a:solidFill>
                    </a:lnR>
                    <a:lnT w="6480">
                      <a:solidFill>
                        <a:srgbClr val="000000"/>
                      </a:solidFill>
                    </a:lnT>
                    <a:lnB w="6480">
                      <a:solidFill>
                        <a:srgbClr val="000000"/>
                      </a:solidFill>
                    </a:lnB>
                    <a:noFill/>
                  </a:tcPr>
                </a:tc>
              </a:tr>
              <a:tr h="485736">
                <a:tc>
                  <a:txBody>
                    <a:bodyPr/>
                    <a:lstStyle/>
                    <a:p>
                      <a:pPr>
                        <a:lnSpc>
                          <a:spcPct val="100000"/>
                        </a:lnSpc>
                      </a:pPr>
                      <a:r>
                        <a:rPr lang="pt-BR" sz="1400" b="0" strike="noStrike" spc="-1">
                          <a:solidFill>
                            <a:srgbClr val="000000"/>
                          </a:solidFill>
                          <a:uFill>
                            <a:solidFill>
                              <a:srgbClr val="FFFFFF"/>
                            </a:solidFill>
                          </a:uFill>
                          <a:latin typeface="Arial"/>
                          <a:ea typeface="Microsoft YaHei"/>
                        </a:rPr>
                        <a:t>03 Procedimentos clínicos</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mj-lt"/>
                        </a:rPr>
                        <a:t>1.443.350</a:t>
                      </a: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mj-lt"/>
                          <a:ea typeface="DejaVu Sans"/>
                        </a:rPr>
                        <a:t>32.118.342,45 </a:t>
                      </a:r>
                      <a:endParaRPr lang="pt-BR" sz="1400" b="0" strike="noStrike" spc="-1" dirty="0">
                        <a:solidFill>
                          <a:srgbClr val="000000"/>
                        </a:solidFill>
                        <a:uFill>
                          <a:solidFill>
                            <a:srgbClr val="FFFFFF"/>
                          </a:solidFill>
                        </a:uFill>
                        <a:latin typeface="+mj-lt"/>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mj-lt"/>
                        </a:rPr>
                        <a:t>38.902</a:t>
                      </a: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mj-lt"/>
                          <a:ea typeface="DejaVu Sans"/>
                        </a:rPr>
                        <a:t>28.949.360,66 </a:t>
                      </a:r>
                      <a:endParaRPr lang="pt-BR" sz="1400" b="0" strike="noStrike" spc="-1" dirty="0">
                        <a:solidFill>
                          <a:srgbClr val="000000"/>
                        </a:solidFill>
                        <a:uFill>
                          <a:solidFill>
                            <a:srgbClr val="FFFFFF"/>
                          </a:solidFill>
                        </a:uFill>
                        <a:latin typeface="+mj-lt"/>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mj-lt"/>
                        </a:rPr>
                        <a:t>1.482.252</a:t>
                      </a: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mj-lt"/>
                          <a:ea typeface="DejaVu Sans"/>
                        </a:rPr>
                        <a:t>61.067.703,11 </a:t>
                      </a:r>
                      <a:endParaRPr lang="pt-BR" sz="1400" b="0" strike="noStrike" spc="-1" dirty="0">
                        <a:solidFill>
                          <a:srgbClr val="000000"/>
                        </a:solidFill>
                        <a:uFill>
                          <a:solidFill>
                            <a:srgbClr val="FFFFFF"/>
                          </a:solidFill>
                        </a:uFill>
                        <a:latin typeface="+mj-lt"/>
                      </a:endParaRPr>
                    </a:p>
                  </a:txBody>
                  <a:tcPr marL="9360" marR="9360" anchor="ctr">
                    <a:lnL w="6480">
                      <a:solidFill>
                        <a:srgbClr val="000000"/>
                      </a:solidFill>
                    </a:lnL>
                    <a:lnR w="12240">
                      <a:solidFill>
                        <a:srgbClr val="000000"/>
                      </a:solidFill>
                    </a:lnR>
                    <a:lnT w="6480">
                      <a:solidFill>
                        <a:srgbClr val="000000"/>
                      </a:solidFill>
                    </a:lnT>
                    <a:lnB w="6480">
                      <a:solidFill>
                        <a:srgbClr val="000000"/>
                      </a:solidFill>
                    </a:lnB>
                    <a:noFill/>
                  </a:tcPr>
                </a:tc>
              </a:tr>
              <a:tr h="485736">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04 Procedimentos cirúrgicos</a:t>
                      </a:r>
                      <a:endParaRPr lang="pt-BR" sz="1800" b="0" strike="noStrike" spc="-1" dirty="0">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mj-lt"/>
                        </a:rPr>
                        <a:t>39.861</a:t>
                      </a: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mj-lt"/>
                          <a:ea typeface="DejaVu Sans"/>
                        </a:rPr>
                        <a:t>2.194.055,50 </a:t>
                      </a:r>
                      <a:endParaRPr lang="pt-BR" sz="1400" b="0" strike="noStrike" spc="-1" dirty="0">
                        <a:solidFill>
                          <a:srgbClr val="000000"/>
                        </a:solidFill>
                        <a:uFill>
                          <a:solidFill>
                            <a:srgbClr val="FFFFFF"/>
                          </a:solidFill>
                        </a:uFill>
                        <a:latin typeface="+mj-lt"/>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000000"/>
                          </a:solidFill>
                          <a:uFill>
                            <a:solidFill>
                              <a:srgbClr val="FFFFFF"/>
                            </a:solidFill>
                          </a:uFill>
                          <a:latin typeface="+mj-lt"/>
                        </a:rPr>
                        <a:t>22.503</a:t>
                      </a: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mj-lt"/>
                          <a:ea typeface="DejaVu Sans"/>
                        </a:rPr>
                        <a:t>39.287.170,76 </a:t>
                      </a:r>
                      <a:endParaRPr lang="pt-BR" sz="1400" b="0" strike="noStrike" spc="-1" dirty="0">
                        <a:solidFill>
                          <a:srgbClr val="000000"/>
                        </a:solidFill>
                        <a:uFill>
                          <a:solidFill>
                            <a:srgbClr val="FFFFFF"/>
                          </a:solidFill>
                        </a:uFill>
                        <a:latin typeface="+mj-lt"/>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mj-lt"/>
                        </a:rPr>
                        <a:t>62.364</a:t>
                      </a: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mj-lt"/>
                          <a:ea typeface="DejaVu Sans"/>
                        </a:rPr>
                        <a:t>41.481.226,26 </a:t>
                      </a:r>
                      <a:endParaRPr lang="pt-BR" sz="1400" b="0" strike="noStrike" spc="-1" dirty="0">
                        <a:solidFill>
                          <a:srgbClr val="000000"/>
                        </a:solidFill>
                        <a:uFill>
                          <a:solidFill>
                            <a:srgbClr val="FFFFFF"/>
                          </a:solidFill>
                        </a:uFill>
                        <a:latin typeface="+mj-lt"/>
                      </a:endParaRPr>
                    </a:p>
                  </a:txBody>
                  <a:tcPr marL="9360" marR="9360" anchor="ctr">
                    <a:lnL w="6480">
                      <a:solidFill>
                        <a:srgbClr val="000000"/>
                      </a:solidFill>
                    </a:lnL>
                    <a:lnR w="12240">
                      <a:solidFill>
                        <a:srgbClr val="000000"/>
                      </a:solidFill>
                    </a:lnR>
                    <a:lnT w="6480">
                      <a:solidFill>
                        <a:srgbClr val="000000"/>
                      </a:solidFill>
                    </a:lnT>
                    <a:lnB w="6480">
                      <a:solidFill>
                        <a:srgbClr val="000000"/>
                      </a:solidFill>
                    </a:lnB>
                    <a:noFill/>
                  </a:tcPr>
                </a:tc>
              </a:tr>
              <a:tr h="540938">
                <a:tc>
                  <a:txBody>
                    <a:bodyPr/>
                    <a:lstStyle/>
                    <a:p>
                      <a:pPr>
                        <a:lnSpc>
                          <a:spcPct val="100000"/>
                        </a:lnSpc>
                      </a:pPr>
                      <a:r>
                        <a:rPr lang="pt-BR" sz="1400" b="0" strike="noStrike" spc="-1">
                          <a:solidFill>
                            <a:srgbClr val="000000"/>
                          </a:solidFill>
                          <a:uFill>
                            <a:solidFill>
                              <a:srgbClr val="FFFFFF"/>
                            </a:solidFill>
                          </a:uFill>
                          <a:latin typeface="Arial"/>
                          <a:ea typeface="Microsoft YaHei"/>
                        </a:rPr>
                        <a:t>05 Transplantes de orgãos, tecidos e células</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mj-lt"/>
                        </a:rPr>
                        <a:t>10.112</a:t>
                      </a: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mj-lt"/>
                          <a:ea typeface="DejaVu Sans"/>
                        </a:rPr>
                        <a:t>1.961.152,85 </a:t>
                      </a:r>
                      <a:endParaRPr lang="pt-BR" sz="1400" b="0" strike="noStrike" spc="-1" dirty="0">
                        <a:solidFill>
                          <a:srgbClr val="000000"/>
                        </a:solidFill>
                        <a:uFill>
                          <a:solidFill>
                            <a:srgbClr val="FFFFFF"/>
                          </a:solidFill>
                        </a:uFill>
                        <a:latin typeface="+mj-lt"/>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000000"/>
                          </a:solidFill>
                          <a:uFill>
                            <a:solidFill>
                              <a:srgbClr val="FFFFFF"/>
                            </a:solidFill>
                          </a:uFill>
                          <a:latin typeface="+mj-lt"/>
                        </a:rPr>
                        <a:t>129</a:t>
                      </a: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mj-lt"/>
                          <a:ea typeface="DejaVu Sans"/>
                        </a:rPr>
                        <a:t>877.162,49 </a:t>
                      </a:r>
                      <a:endParaRPr lang="pt-BR" sz="1400" b="0" strike="noStrike" spc="-1" dirty="0">
                        <a:solidFill>
                          <a:srgbClr val="000000"/>
                        </a:solidFill>
                        <a:uFill>
                          <a:solidFill>
                            <a:srgbClr val="FFFFFF"/>
                          </a:solidFill>
                        </a:uFill>
                        <a:latin typeface="+mj-lt"/>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mj-lt"/>
                        </a:rPr>
                        <a:t>10.241</a:t>
                      </a: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mj-lt"/>
                          <a:ea typeface="DejaVu Sans"/>
                        </a:rPr>
                        <a:t>2.838.315,34 </a:t>
                      </a:r>
                      <a:endParaRPr lang="pt-BR" sz="1400" b="0" strike="noStrike" spc="-1" dirty="0">
                        <a:solidFill>
                          <a:srgbClr val="000000"/>
                        </a:solidFill>
                        <a:uFill>
                          <a:solidFill>
                            <a:srgbClr val="FFFFFF"/>
                          </a:solidFill>
                        </a:uFill>
                        <a:latin typeface="+mj-lt"/>
                      </a:endParaRPr>
                    </a:p>
                  </a:txBody>
                  <a:tcPr marL="9360" marR="9360" anchor="ctr">
                    <a:lnL w="6480">
                      <a:solidFill>
                        <a:srgbClr val="000000"/>
                      </a:solidFill>
                    </a:lnL>
                    <a:lnR w="12240">
                      <a:solidFill>
                        <a:srgbClr val="000000"/>
                      </a:solidFill>
                    </a:lnR>
                    <a:lnT w="6480">
                      <a:solidFill>
                        <a:srgbClr val="000000"/>
                      </a:solidFill>
                    </a:lnT>
                    <a:lnB w="6480">
                      <a:solidFill>
                        <a:srgbClr val="000000"/>
                      </a:solidFill>
                    </a:lnB>
                    <a:noFill/>
                  </a:tcPr>
                </a:tc>
              </a:tr>
              <a:tr h="485736">
                <a:tc>
                  <a:txBody>
                    <a:bodyPr/>
                    <a:lstStyle/>
                    <a:p>
                      <a:pPr>
                        <a:lnSpc>
                          <a:spcPct val="100000"/>
                        </a:lnSpc>
                      </a:pPr>
                      <a:r>
                        <a:rPr lang="pt-BR" sz="1400" b="0" strike="noStrike" spc="-1">
                          <a:solidFill>
                            <a:srgbClr val="000000"/>
                          </a:solidFill>
                          <a:uFill>
                            <a:solidFill>
                              <a:srgbClr val="FFFFFF"/>
                            </a:solidFill>
                          </a:uFill>
                          <a:latin typeface="Arial"/>
                          <a:ea typeface="Microsoft YaHei"/>
                        </a:rPr>
                        <a:t>06 Medicamentos</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mj-lt"/>
                        </a:rPr>
                        <a:t>17.690.081,00</a:t>
                      </a: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mj-lt"/>
                          <a:ea typeface="DejaVu Sans"/>
                        </a:rPr>
                        <a:t>9.943.058,98 </a:t>
                      </a:r>
                      <a:endParaRPr lang="pt-BR" sz="1400" b="0" strike="noStrike" spc="-1" dirty="0">
                        <a:solidFill>
                          <a:srgbClr val="000000"/>
                        </a:solidFill>
                        <a:uFill>
                          <a:solidFill>
                            <a:srgbClr val="FFFFFF"/>
                          </a:solidFill>
                        </a:uFill>
                        <a:latin typeface="+mj-lt"/>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000000"/>
                          </a:solidFill>
                          <a:uFill>
                            <a:solidFill>
                              <a:srgbClr val="FFFFFF"/>
                            </a:solidFill>
                          </a:uFill>
                          <a:latin typeface="+mj-lt"/>
                        </a:rPr>
                        <a:t>0,00</a:t>
                      </a: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mj-lt"/>
                          <a:ea typeface="DejaVu Sans"/>
                        </a:rPr>
                        <a:t>0,00</a:t>
                      </a:r>
                      <a:endParaRPr lang="pt-BR" sz="1400" b="0" strike="noStrike" spc="-1" dirty="0">
                        <a:solidFill>
                          <a:srgbClr val="000000"/>
                        </a:solidFill>
                        <a:uFill>
                          <a:solidFill>
                            <a:srgbClr val="FFFFFF"/>
                          </a:solidFill>
                        </a:uFill>
                        <a:latin typeface="+mj-lt"/>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mj-lt"/>
                        </a:rPr>
                        <a:t>17.690.081,00</a:t>
                      </a: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mj-lt"/>
                          <a:ea typeface="DejaVu Sans"/>
                        </a:rPr>
                        <a:t>9.943.058,98 </a:t>
                      </a:r>
                      <a:endParaRPr lang="pt-BR" sz="1400" b="0" strike="noStrike" spc="-1" dirty="0">
                        <a:solidFill>
                          <a:srgbClr val="000000"/>
                        </a:solidFill>
                        <a:uFill>
                          <a:solidFill>
                            <a:srgbClr val="FFFFFF"/>
                          </a:solidFill>
                        </a:uFill>
                        <a:latin typeface="+mj-lt"/>
                      </a:endParaRPr>
                    </a:p>
                  </a:txBody>
                  <a:tcPr marL="9360" marR="9360" anchor="ctr">
                    <a:lnL w="6480">
                      <a:solidFill>
                        <a:srgbClr val="000000"/>
                      </a:solidFill>
                    </a:lnL>
                    <a:lnR w="12240">
                      <a:solidFill>
                        <a:srgbClr val="000000"/>
                      </a:solidFill>
                    </a:lnR>
                    <a:lnT w="6480">
                      <a:solidFill>
                        <a:srgbClr val="000000"/>
                      </a:solidFill>
                    </a:lnT>
                    <a:lnB w="6480">
                      <a:solidFill>
                        <a:srgbClr val="000000"/>
                      </a:solidFill>
                    </a:lnB>
                    <a:noFill/>
                  </a:tcPr>
                </a:tc>
              </a:tr>
              <a:tr h="540938">
                <a:tc>
                  <a:txBody>
                    <a:bodyPr/>
                    <a:lstStyle/>
                    <a:p>
                      <a:pPr>
                        <a:lnSpc>
                          <a:spcPct val="100000"/>
                        </a:lnSpc>
                      </a:pPr>
                      <a:r>
                        <a:rPr lang="pt-BR" sz="1400" b="0" strike="noStrike" spc="-1">
                          <a:solidFill>
                            <a:srgbClr val="000000"/>
                          </a:solidFill>
                          <a:uFill>
                            <a:solidFill>
                              <a:srgbClr val="FFFFFF"/>
                            </a:solidFill>
                          </a:uFill>
                          <a:latin typeface="Arial"/>
                          <a:ea typeface="Microsoft YaHei"/>
                        </a:rPr>
                        <a:t>07 Órteses, próteses e materiais especiais</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mj-lt"/>
                        </a:rPr>
                        <a:t>0,00</a:t>
                      </a: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mj-lt"/>
                          <a:ea typeface="DejaVu Sans"/>
                        </a:rPr>
                        <a:t>0,00</a:t>
                      </a:r>
                      <a:endParaRPr lang="pt-BR" sz="1400" b="0" strike="noStrike" spc="-1" dirty="0">
                        <a:solidFill>
                          <a:srgbClr val="000000"/>
                        </a:solidFill>
                        <a:uFill>
                          <a:solidFill>
                            <a:srgbClr val="FFFFFF"/>
                          </a:solidFill>
                        </a:uFill>
                        <a:latin typeface="+mj-lt"/>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mj-lt"/>
                        </a:rPr>
                        <a:t>0,00</a:t>
                      </a: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mj-lt"/>
                          <a:ea typeface="DejaVu Sans"/>
                        </a:rPr>
                        <a:t>0,00</a:t>
                      </a:r>
                      <a:endParaRPr lang="pt-BR" sz="1400" b="0" strike="noStrike" spc="-1" dirty="0">
                        <a:solidFill>
                          <a:srgbClr val="000000"/>
                        </a:solidFill>
                        <a:uFill>
                          <a:solidFill>
                            <a:srgbClr val="FFFFFF"/>
                          </a:solidFill>
                        </a:uFill>
                        <a:latin typeface="+mj-lt"/>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000000"/>
                          </a:solidFill>
                          <a:uFill>
                            <a:solidFill>
                              <a:srgbClr val="FFFFFF"/>
                            </a:solidFill>
                          </a:uFill>
                          <a:latin typeface="+mj-lt"/>
                        </a:rPr>
                        <a:t>0,00</a:t>
                      </a: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mj-lt"/>
                          <a:ea typeface="DejaVu Sans"/>
                        </a:rPr>
                        <a:t>0,00</a:t>
                      </a:r>
                      <a:endParaRPr lang="pt-BR" sz="1400" b="0" strike="noStrike" spc="-1" dirty="0">
                        <a:solidFill>
                          <a:srgbClr val="000000"/>
                        </a:solidFill>
                        <a:uFill>
                          <a:solidFill>
                            <a:srgbClr val="FFFFFF"/>
                          </a:solidFill>
                        </a:uFill>
                        <a:latin typeface="+mj-lt"/>
                      </a:endParaRPr>
                    </a:p>
                  </a:txBody>
                  <a:tcPr marL="9360" marR="9360" anchor="ctr">
                    <a:lnL w="6480">
                      <a:solidFill>
                        <a:srgbClr val="000000"/>
                      </a:solidFill>
                    </a:lnL>
                    <a:lnR w="12240">
                      <a:solidFill>
                        <a:srgbClr val="000000"/>
                      </a:solidFill>
                    </a:lnR>
                    <a:lnT w="6480">
                      <a:solidFill>
                        <a:srgbClr val="000000"/>
                      </a:solidFill>
                    </a:lnT>
                    <a:lnB w="6480">
                      <a:solidFill>
                        <a:srgbClr val="000000"/>
                      </a:solidFill>
                    </a:lnB>
                    <a:noFill/>
                  </a:tcPr>
                </a:tc>
              </a:tr>
              <a:tr h="540938">
                <a:tc>
                  <a:txBody>
                    <a:bodyPr/>
                    <a:lstStyle/>
                    <a:p>
                      <a:pPr>
                        <a:lnSpc>
                          <a:spcPct val="100000"/>
                        </a:lnSpc>
                      </a:pPr>
                      <a:r>
                        <a:rPr lang="pt-BR" sz="1400" b="0" strike="noStrike" spc="-1">
                          <a:solidFill>
                            <a:srgbClr val="000000"/>
                          </a:solidFill>
                          <a:uFill>
                            <a:solidFill>
                              <a:srgbClr val="FFFFFF"/>
                            </a:solidFill>
                          </a:uFill>
                          <a:latin typeface="Arial"/>
                          <a:ea typeface="Microsoft YaHei"/>
                        </a:rPr>
                        <a:t>08 Ações complementares da atenção à saúde</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mj-lt"/>
                        </a:rPr>
                        <a:t>0,00</a:t>
                      </a: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mj-lt"/>
                          <a:ea typeface="DejaVu Sans"/>
                        </a:rPr>
                        <a:t>0,00</a:t>
                      </a:r>
                      <a:endParaRPr lang="pt-BR" sz="1400" b="0" strike="noStrike" spc="-1" dirty="0">
                        <a:solidFill>
                          <a:srgbClr val="000000"/>
                        </a:solidFill>
                        <a:uFill>
                          <a:solidFill>
                            <a:srgbClr val="FFFFFF"/>
                          </a:solidFill>
                        </a:uFill>
                        <a:latin typeface="+mj-lt"/>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mj-lt"/>
                        </a:rPr>
                        <a:t>0,00</a:t>
                      </a: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mj-lt"/>
                          <a:ea typeface="DejaVu Sans"/>
                        </a:rPr>
                        <a:t>0,00</a:t>
                      </a:r>
                      <a:endParaRPr lang="pt-BR" sz="1400" b="0" strike="noStrike" spc="-1" dirty="0">
                        <a:solidFill>
                          <a:srgbClr val="000000"/>
                        </a:solidFill>
                        <a:uFill>
                          <a:solidFill>
                            <a:srgbClr val="FFFFFF"/>
                          </a:solidFill>
                        </a:uFill>
                        <a:latin typeface="+mj-lt"/>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dirty="0">
                          <a:solidFill>
                            <a:srgbClr val="000000"/>
                          </a:solidFill>
                          <a:uFill>
                            <a:solidFill>
                              <a:srgbClr val="FFFFFF"/>
                            </a:solidFill>
                          </a:uFill>
                          <a:latin typeface="+mj-lt"/>
                        </a:rPr>
                        <a:t>0,00</a:t>
                      </a: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dirty="0" smtClean="0">
                          <a:solidFill>
                            <a:srgbClr val="000000"/>
                          </a:solidFill>
                          <a:uFill>
                            <a:solidFill>
                              <a:srgbClr val="FFFFFF"/>
                            </a:solidFill>
                          </a:uFill>
                          <a:latin typeface="+mj-lt"/>
                          <a:ea typeface="DejaVu Sans"/>
                        </a:rPr>
                        <a:t>0,00</a:t>
                      </a:r>
                      <a:endParaRPr lang="pt-BR" sz="1400" b="0" strike="noStrike" spc="-1" dirty="0">
                        <a:solidFill>
                          <a:srgbClr val="000000"/>
                        </a:solidFill>
                        <a:uFill>
                          <a:solidFill>
                            <a:srgbClr val="FFFFFF"/>
                          </a:solidFill>
                        </a:uFill>
                        <a:latin typeface="+mj-lt"/>
                      </a:endParaRPr>
                    </a:p>
                  </a:txBody>
                  <a:tcPr marL="9360" marR="9360" anchor="ctr">
                    <a:lnL w="6480">
                      <a:solidFill>
                        <a:srgbClr val="000000"/>
                      </a:solidFill>
                    </a:lnL>
                    <a:lnR w="12240">
                      <a:solidFill>
                        <a:srgbClr val="000000"/>
                      </a:solidFill>
                    </a:lnR>
                    <a:lnT w="6480">
                      <a:solidFill>
                        <a:srgbClr val="000000"/>
                      </a:solidFill>
                    </a:lnT>
                    <a:lnB w="12240">
                      <a:solidFill>
                        <a:srgbClr val="000000"/>
                      </a:solidFill>
                    </a:lnB>
                    <a:noFill/>
                  </a:tcPr>
                </a:tc>
              </a:tr>
              <a:tr h="780994">
                <a:tc>
                  <a:txBody>
                    <a:bodyPr/>
                    <a:lstStyle/>
                    <a:p>
                      <a:pPr>
                        <a:lnSpc>
                          <a:spcPct val="100000"/>
                        </a:lnSpc>
                      </a:pPr>
                      <a:r>
                        <a:rPr lang="pt-BR" sz="1600" b="1" strike="noStrike" spc="-1">
                          <a:solidFill>
                            <a:srgbClr val="000000"/>
                          </a:solidFill>
                          <a:uFill>
                            <a:solidFill>
                              <a:srgbClr val="FFFFFF"/>
                            </a:solidFill>
                          </a:uFill>
                          <a:latin typeface="Arial"/>
                          <a:ea typeface="Microsoft YaHei"/>
                        </a:rPr>
                        <a:t> </a:t>
                      </a:r>
                      <a:endParaRPr lang="pt-BR" sz="1800" b="0" strike="noStrike" spc="-1">
                        <a:solidFill>
                          <a:srgbClr val="000000"/>
                        </a:solidFill>
                        <a:uFill>
                          <a:solidFill>
                            <a:srgbClr val="FFFFFF"/>
                          </a:solidFill>
                        </a:uFill>
                        <a:latin typeface="Arial"/>
                      </a:endParaRPr>
                    </a:p>
                    <a:p>
                      <a:pPr>
                        <a:lnSpc>
                          <a:spcPct val="100000"/>
                        </a:lnSpc>
                      </a:pPr>
                      <a:r>
                        <a:rPr lang="pt-BR" sz="1600" b="1" strike="noStrike" spc="-1">
                          <a:solidFill>
                            <a:srgbClr val="000000"/>
                          </a:solidFill>
                          <a:uFill>
                            <a:solidFill>
                              <a:srgbClr val="FFFFFF"/>
                            </a:solidFill>
                          </a:uFill>
                          <a:latin typeface="Arial"/>
                          <a:ea typeface="Microsoft YaHei"/>
                        </a:rPr>
                        <a:t>Total</a:t>
                      </a:r>
                      <a:endParaRPr lang="pt-BR" sz="1800" b="0" strike="noStrike" spc="-1">
                        <a:solidFill>
                          <a:srgbClr val="000000"/>
                        </a:solidFill>
                        <a:uFill>
                          <a:solidFill>
                            <a:srgbClr val="FFFFFF"/>
                          </a:solidFill>
                        </a:uFill>
                        <a:latin typeface="Arial"/>
                      </a:endParaRPr>
                    </a:p>
                  </a:txBody>
                  <a:tcPr marL="4680" marR="4680">
                    <a:lnL w="12240">
                      <a:solidFill>
                        <a:srgbClr val="000000"/>
                      </a:solidFill>
                    </a:lnL>
                    <a:lnR w="12240">
                      <a:solidFill>
                        <a:srgbClr val="000000"/>
                      </a:solidFill>
                    </a:lnR>
                    <a:lnT w="12240">
                      <a:solidFill>
                        <a:srgbClr val="000000"/>
                      </a:solidFill>
                    </a:lnT>
                    <a:lnB w="12240">
                      <a:solidFill>
                        <a:srgbClr val="000000"/>
                      </a:solidFill>
                    </a:lnB>
                    <a:solidFill>
                      <a:srgbClr val="D7E4BC"/>
                    </a:solidFill>
                  </a:tcPr>
                </a:tc>
                <a:tc>
                  <a:txBody>
                    <a:bodyPr/>
                    <a:lstStyle/>
                    <a:p>
                      <a:pPr algn="r">
                        <a:lnSpc>
                          <a:spcPct val="100000"/>
                        </a:lnSpc>
                      </a:pPr>
                      <a:r>
                        <a:rPr lang="pt-BR" sz="1400" b="0" strike="noStrike" spc="-1">
                          <a:solidFill>
                            <a:srgbClr val="000000"/>
                          </a:solidFill>
                          <a:uFill>
                            <a:solidFill>
                              <a:srgbClr val="FFFFFF"/>
                            </a:solidFill>
                          </a:uFill>
                          <a:latin typeface="+mj-lt"/>
                        </a:rPr>
                        <a:t>20.697.130</a:t>
                      </a:r>
                    </a:p>
                  </a:txBody>
                  <a:tcPr marL="9360" marR="9360" anchor="ctr">
                    <a:lnL w="12240">
                      <a:solidFill>
                        <a:srgbClr val="000000"/>
                      </a:solidFill>
                    </a:lnL>
                    <a:lnR w="12240">
                      <a:solidFill>
                        <a:srgbClr val="000000"/>
                      </a:solidFill>
                    </a:lnR>
                    <a:lnT w="12240">
                      <a:solidFill>
                        <a:srgbClr val="000000"/>
                      </a:solidFill>
                    </a:lnT>
                    <a:lnB w="12240">
                      <a:solidFill>
                        <a:srgbClr val="000000"/>
                      </a:solidFill>
                    </a:lnB>
                    <a:solidFill>
                      <a:srgbClr val="D7E4BC"/>
                    </a:solidFill>
                  </a:tcPr>
                </a:tc>
                <a:tc>
                  <a:txBody>
                    <a:bodyPr/>
                    <a:lstStyle/>
                    <a:p>
                      <a:pPr algn="r">
                        <a:lnSpc>
                          <a:spcPct val="100000"/>
                        </a:lnSpc>
                      </a:pPr>
                      <a:r>
                        <a:rPr lang="pt-BR" sz="1400" b="0" strike="noStrike" spc="-1" dirty="0" smtClean="0">
                          <a:solidFill>
                            <a:srgbClr val="000000"/>
                          </a:solidFill>
                          <a:uFill>
                            <a:solidFill>
                              <a:srgbClr val="FFFFFF"/>
                            </a:solidFill>
                          </a:uFill>
                          <a:latin typeface="+mj-lt"/>
                          <a:ea typeface="DejaVu Sans"/>
                        </a:rPr>
                        <a:t>65.677.219,37 </a:t>
                      </a:r>
                      <a:endParaRPr lang="pt-BR" sz="1400" b="0" strike="noStrike" spc="-1" dirty="0">
                        <a:solidFill>
                          <a:srgbClr val="000000"/>
                        </a:solidFill>
                        <a:uFill>
                          <a:solidFill>
                            <a:srgbClr val="FFFFFF"/>
                          </a:solidFill>
                        </a:uFill>
                        <a:latin typeface="+mj-lt"/>
                      </a:endParaRPr>
                    </a:p>
                  </a:txBody>
                  <a:tcPr marL="9360" marR="9360" anchor="ctr">
                    <a:lnL w="12240">
                      <a:solidFill>
                        <a:srgbClr val="000000"/>
                      </a:solidFill>
                    </a:lnL>
                    <a:lnR w="12240">
                      <a:solidFill>
                        <a:srgbClr val="000000"/>
                      </a:solidFill>
                    </a:lnR>
                    <a:lnT w="12240">
                      <a:solidFill>
                        <a:srgbClr val="000000"/>
                      </a:solidFill>
                    </a:lnT>
                    <a:lnB w="12240">
                      <a:solidFill>
                        <a:srgbClr val="000000"/>
                      </a:solidFill>
                    </a:lnB>
                    <a:solidFill>
                      <a:srgbClr val="D7E4BC"/>
                    </a:solidFill>
                  </a:tcPr>
                </a:tc>
                <a:tc>
                  <a:txBody>
                    <a:bodyPr/>
                    <a:lstStyle/>
                    <a:p>
                      <a:pPr algn="r">
                        <a:lnSpc>
                          <a:spcPct val="100000"/>
                        </a:lnSpc>
                      </a:pPr>
                      <a:r>
                        <a:rPr lang="pt-BR" sz="1400" b="0" strike="noStrike" spc="-1" dirty="0">
                          <a:solidFill>
                            <a:srgbClr val="000000"/>
                          </a:solidFill>
                          <a:uFill>
                            <a:solidFill>
                              <a:srgbClr val="FFFFFF"/>
                            </a:solidFill>
                          </a:uFill>
                          <a:latin typeface="+mj-lt"/>
                        </a:rPr>
                        <a:t>61.797</a:t>
                      </a:r>
                    </a:p>
                  </a:txBody>
                  <a:tcPr marL="9360" marR="9360" anchor="ctr">
                    <a:lnL w="12240">
                      <a:solidFill>
                        <a:srgbClr val="000000"/>
                      </a:solidFill>
                    </a:lnL>
                    <a:lnR w="12240">
                      <a:solidFill>
                        <a:srgbClr val="000000"/>
                      </a:solidFill>
                    </a:lnR>
                    <a:lnT w="12240">
                      <a:solidFill>
                        <a:srgbClr val="000000"/>
                      </a:solidFill>
                    </a:lnT>
                    <a:lnB w="12240">
                      <a:solidFill>
                        <a:srgbClr val="000000"/>
                      </a:solidFill>
                    </a:lnB>
                    <a:solidFill>
                      <a:srgbClr val="D7E4BC"/>
                    </a:solidFill>
                  </a:tcPr>
                </a:tc>
                <a:tc>
                  <a:txBody>
                    <a:bodyPr/>
                    <a:lstStyle/>
                    <a:p>
                      <a:pPr algn="r">
                        <a:lnSpc>
                          <a:spcPct val="100000"/>
                        </a:lnSpc>
                      </a:pPr>
                      <a:r>
                        <a:rPr lang="pt-BR" sz="1400" b="0" strike="noStrike" spc="-1" dirty="0" smtClean="0">
                          <a:solidFill>
                            <a:srgbClr val="000000"/>
                          </a:solidFill>
                          <a:uFill>
                            <a:solidFill>
                              <a:srgbClr val="FFFFFF"/>
                            </a:solidFill>
                          </a:uFill>
                          <a:latin typeface="+mj-lt"/>
                          <a:ea typeface="DejaVu Sans"/>
                        </a:rPr>
                        <a:t>69.293.295,51 </a:t>
                      </a:r>
                      <a:endParaRPr lang="pt-BR" sz="1400" b="0" strike="noStrike" spc="-1" dirty="0">
                        <a:solidFill>
                          <a:srgbClr val="000000"/>
                        </a:solidFill>
                        <a:uFill>
                          <a:solidFill>
                            <a:srgbClr val="FFFFFF"/>
                          </a:solidFill>
                        </a:uFill>
                        <a:latin typeface="+mj-lt"/>
                      </a:endParaRPr>
                    </a:p>
                  </a:txBody>
                  <a:tcPr marL="9360" marR="9360" anchor="ctr">
                    <a:lnL w="12240">
                      <a:solidFill>
                        <a:srgbClr val="000000"/>
                      </a:solidFill>
                    </a:lnL>
                    <a:lnR w="12240">
                      <a:solidFill>
                        <a:srgbClr val="000000"/>
                      </a:solidFill>
                    </a:lnR>
                    <a:lnT w="12240">
                      <a:solidFill>
                        <a:srgbClr val="000000"/>
                      </a:solidFill>
                    </a:lnT>
                    <a:lnB w="12240">
                      <a:solidFill>
                        <a:srgbClr val="000000"/>
                      </a:solidFill>
                    </a:lnB>
                    <a:solidFill>
                      <a:srgbClr val="D7E4BC"/>
                    </a:solidFill>
                  </a:tcPr>
                </a:tc>
                <a:tc>
                  <a:txBody>
                    <a:bodyPr/>
                    <a:lstStyle/>
                    <a:p>
                      <a:pPr algn="r">
                        <a:lnSpc>
                          <a:spcPct val="100000"/>
                        </a:lnSpc>
                      </a:pPr>
                      <a:endParaRPr lang="pt-BR" sz="1400" b="0" strike="noStrike" spc="-1" dirty="0">
                        <a:solidFill>
                          <a:srgbClr val="000000"/>
                        </a:solidFill>
                        <a:uFill>
                          <a:solidFill>
                            <a:srgbClr val="FFFFFF"/>
                          </a:solidFill>
                        </a:uFill>
                        <a:latin typeface="+mj-lt"/>
                      </a:endParaRPr>
                    </a:p>
                    <a:p>
                      <a:pPr algn="r">
                        <a:lnSpc>
                          <a:spcPct val="100000"/>
                        </a:lnSpc>
                      </a:pPr>
                      <a:r>
                        <a:rPr lang="pt-BR" sz="1400" b="0" strike="noStrike" spc="-1" dirty="0">
                          <a:solidFill>
                            <a:srgbClr val="000000"/>
                          </a:solidFill>
                          <a:uFill>
                            <a:solidFill>
                              <a:srgbClr val="FFFFFF"/>
                            </a:solidFill>
                          </a:uFill>
                          <a:latin typeface="+mj-lt"/>
                        </a:rPr>
                        <a:t>20.758.927</a:t>
                      </a:r>
                    </a:p>
                    <a:p>
                      <a:pPr algn="r">
                        <a:lnSpc>
                          <a:spcPct val="100000"/>
                        </a:lnSpc>
                      </a:pPr>
                      <a:endParaRPr lang="pt-BR" sz="1400" b="0" strike="noStrike" spc="-1" dirty="0">
                        <a:solidFill>
                          <a:srgbClr val="000000"/>
                        </a:solidFill>
                        <a:uFill>
                          <a:solidFill>
                            <a:srgbClr val="FFFFFF"/>
                          </a:solidFill>
                        </a:uFill>
                        <a:latin typeface="+mj-lt"/>
                      </a:endParaRPr>
                    </a:p>
                  </a:txBody>
                  <a:tcPr marL="9360" marR="9360" anchor="ctr">
                    <a:lnL w="12240">
                      <a:solidFill>
                        <a:srgbClr val="000000"/>
                      </a:solidFill>
                    </a:lnL>
                    <a:lnR w="12240">
                      <a:solidFill>
                        <a:srgbClr val="000000"/>
                      </a:solidFill>
                    </a:lnR>
                    <a:lnT w="12240">
                      <a:solidFill>
                        <a:srgbClr val="000000"/>
                      </a:solidFill>
                    </a:lnT>
                    <a:lnB w="12240">
                      <a:solidFill>
                        <a:srgbClr val="000000"/>
                      </a:solidFill>
                    </a:lnB>
                    <a:solidFill>
                      <a:srgbClr val="D7E4BC"/>
                    </a:solidFill>
                  </a:tcPr>
                </a:tc>
                <a:tc>
                  <a:txBody>
                    <a:bodyPr/>
                    <a:lstStyle/>
                    <a:p>
                      <a:pPr algn="r">
                        <a:lnSpc>
                          <a:spcPct val="100000"/>
                        </a:lnSpc>
                      </a:pPr>
                      <a:r>
                        <a:rPr lang="pt-BR" sz="1400" b="0" strike="noStrike" spc="-1" dirty="0" smtClean="0">
                          <a:solidFill>
                            <a:srgbClr val="000000"/>
                          </a:solidFill>
                          <a:uFill>
                            <a:solidFill>
                              <a:srgbClr val="FFFFFF"/>
                            </a:solidFill>
                          </a:uFill>
                          <a:latin typeface="+mj-lt"/>
                          <a:ea typeface="DejaVu Sans"/>
                        </a:rPr>
                        <a:t>134.970.514,88 </a:t>
                      </a:r>
                      <a:endParaRPr lang="pt-BR" sz="1400" b="0" strike="noStrike" spc="-1" dirty="0">
                        <a:solidFill>
                          <a:srgbClr val="000000"/>
                        </a:solidFill>
                        <a:uFill>
                          <a:solidFill>
                            <a:srgbClr val="FFFFFF"/>
                          </a:solidFill>
                        </a:uFill>
                        <a:latin typeface="+mj-lt"/>
                      </a:endParaRPr>
                    </a:p>
                  </a:txBody>
                  <a:tcPr marL="9360" marR="9360" anchor="ctr">
                    <a:lnL w="12240">
                      <a:solidFill>
                        <a:srgbClr val="000000"/>
                      </a:solidFill>
                    </a:lnL>
                    <a:lnR w="12240">
                      <a:solidFill>
                        <a:srgbClr val="000000"/>
                      </a:solidFill>
                    </a:lnR>
                    <a:lnT w="12240">
                      <a:solidFill>
                        <a:srgbClr val="000000"/>
                      </a:solidFill>
                    </a:lnT>
                    <a:lnB w="12240">
                      <a:solidFill>
                        <a:srgbClr val="000000"/>
                      </a:solidFill>
                    </a:lnB>
                    <a:solidFill>
                      <a:srgbClr val="D7E4BC"/>
                    </a:solidFill>
                  </a:tcPr>
                </a:tc>
              </a:tr>
            </a:tbl>
          </a:graphicData>
        </a:graphic>
      </p:graphicFrame>
      <p:sp>
        <p:nvSpPr>
          <p:cNvPr id="1054" name="CustomShape 1"/>
          <p:cNvSpPr/>
          <p:nvPr/>
        </p:nvSpPr>
        <p:spPr>
          <a:xfrm>
            <a:off x="2033752" y="333360"/>
            <a:ext cx="7105928" cy="1157400"/>
          </a:xfrm>
          <a:prstGeom prst="rect">
            <a:avLst/>
          </a:prstGeom>
          <a:noFill/>
          <a:ln w="9360">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pt-BR" sz="2400" b="1" strike="noStrike" spc="-1" dirty="0">
                <a:solidFill>
                  <a:srgbClr val="000000"/>
                </a:solidFill>
                <a:uFill>
                  <a:solidFill>
                    <a:srgbClr val="FFFFFF"/>
                  </a:solidFill>
                </a:uFill>
                <a:latin typeface="Arial"/>
                <a:ea typeface="Microsoft YaHei"/>
              </a:rPr>
              <a:t>PRODUÇÃO DA ATENÇÃO AMBULATORIAL E HOSPITALAR </a:t>
            </a:r>
            <a:r>
              <a:rPr lang="pt-BR" sz="2400" b="1" strike="noStrike" spc="-1" dirty="0" smtClean="0">
                <a:solidFill>
                  <a:srgbClr val="000000"/>
                </a:solidFill>
                <a:uFill>
                  <a:solidFill>
                    <a:srgbClr val="FFFFFF"/>
                  </a:solidFill>
                </a:uFill>
                <a:latin typeface="Arial"/>
                <a:ea typeface="Microsoft YaHei"/>
              </a:rPr>
              <a:t>ESPECIALIZADA</a:t>
            </a:r>
            <a:br>
              <a:rPr lang="pt-BR" sz="2400" b="1" strike="noStrike" spc="-1" dirty="0" smtClean="0">
                <a:solidFill>
                  <a:srgbClr val="000000"/>
                </a:solidFill>
                <a:uFill>
                  <a:solidFill>
                    <a:srgbClr val="FFFFFF"/>
                  </a:solidFill>
                </a:uFill>
                <a:latin typeface="Arial"/>
                <a:ea typeface="Microsoft YaHei"/>
              </a:rPr>
            </a:br>
            <a:r>
              <a:rPr lang="pt-BR" sz="1800" b="1" strike="noStrike" spc="-1" dirty="0" smtClean="0">
                <a:solidFill>
                  <a:srgbClr val="C00000"/>
                </a:solidFill>
                <a:uFill>
                  <a:solidFill>
                    <a:srgbClr val="FFFFFF"/>
                  </a:solidFill>
                </a:uFill>
                <a:latin typeface="Arial"/>
                <a:ea typeface="Microsoft YaHei"/>
              </a:rPr>
              <a:t>3º</a:t>
            </a:r>
            <a:r>
              <a:rPr lang="pt-BR" sz="1800" b="1" strike="noStrike" spc="-1" dirty="0">
                <a:solidFill>
                  <a:srgbClr val="C00000"/>
                </a:solidFill>
                <a:uFill>
                  <a:solidFill>
                    <a:srgbClr val="FFFFFF"/>
                  </a:solidFill>
                </a:uFill>
                <a:latin typeface="Arial"/>
                <a:ea typeface="Microsoft YaHei"/>
              </a:rPr>
              <a:t>. QUADRIMESTRE/2017</a:t>
            </a:r>
            <a:endParaRPr lang="pt-BR" sz="1800" b="0" strike="noStrike" spc="-1" dirty="0">
              <a:solidFill>
                <a:srgbClr val="000000"/>
              </a:solidFill>
              <a:uFill>
                <a:solidFill>
                  <a:srgbClr val="FFFFFF"/>
                </a:solidFill>
              </a:uFill>
              <a:latin typeface="Arial"/>
            </a:endParaRPr>
          </a:p>
          <a:p>
            <a:pPr algn="ctr">
              <a:lnSpc>
                <a:spcPct val="100000"/>
              </a:lnSpc>
            </a:pPr>
            <a:endParaRPr lang="pt-BR" sz="1800" b="0" strike="noStrike" spc="-1" dirty="0">
              <a:solidFill>
                <a:srgbClr val="000000"/>
              </a:solidFill>
              <a:uFill>
                <a:solidFill>
                  <a:srgbClr val="FFFFFF"/>
                </a:solidFill>
              </a:uFill>
              <a:latin typeface="Arial"/>
            </a:endParaRPr>
          </a:p>
          <a:p>
            <a:pPr algn="ctr">
              <a:lnSpc>
                <a:spcPct val="100000"/>
              </a:lnSpc>
            </a:pPr>
            <a:endParaRPr lang="pt-BR" sz="1800" b="0" strike="noStrike" spc="-1" dirty="0">
              <a:solidFill>
                <a:srgbClr val="000000"/>
              </a:solidFill>
              <a:uFill>
                <a:solidFill>
                  <a:srgbClr val="FFFFFF"/>
                </a:solidFill>
              </a:uFill>
              <a:latin typeface="Arial"/>
            </a:endParaRPr>
          </a:p>
        </p:txBody>
      </p:sp>
      <p:sp>
        <p:nvSpPr>
          <p:cNvPr id="1055" name="CustomShape 2"/>
          <p:cNvSpPr/>
          <p:nvPr/>
        </p:nvSpPr>
        <p:spPr>
          <a:xfrm>
            <a:off x="0" y="1183920"/>
            <a:ext cx="3699360" cy="2943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400" b="0" strike="noStrike" spc="-1" dirty="0">
                <a:solidFill>
                  <a:srgbClr val="000000"/>
                </a:solidFill>
                <a:uFill>
                  <a:solidFill>
                    <a:srgbClr val="FFFFFF"/>
                  </a:solidFill>
                </a:uFill>
                <a:latin typeface="Myriad CnSemibold"/>
                <a:ea typeface="Microsoft YaHei"/>
              </a:rPr>
              <a:t>FONTE:  SIA/SUS E SIH/SUS</a:t>
            </a:r>
            <a:r>
              <a:rPr lang="pt-BR" sz="1400" b="0" strike="noStrike" spc="-1" dirty="0" smtClean="0">
                <a:solidFill>
                  <a:srgbClr val="000000"/>
                </a:solidFill>
                <a:uFill>
                  <a:solidFill>
                    <a:srgbClr val="FFFFFF"/>
                  </a:solidFill>
                </a:uFill>
                <a:latin typeface="Myriad CnSemibold"/>
                <a:ea typeface="Microsoft YaHei"/>
              </a:rPr>
              <a:t>,</a:t>
            </a:r>
            <a:endParaRPr lang="pt-BR" sz="1800" b="0" strike="noStrike" spc="-1" dirty="0">
              <a:solidFill>
                <a:srgbClr val="000000"/>
              </a:solidFill>
              <a:uFill>
                <a:solidFill>
                  <a:srgbClr val="FFFFFF"/>
                </a:solidFill>
              </a:uFill>
              <a:latin typeface="Arial"/>
            </a:endParaRPr>
          </a:p>
        </p:txBody>
      </p:sp>
      <p:sp>
        <p:nvSpPr>
          <p:cNvPr id="1057" name="CustomShape 4"/>
          <p:cNvSpPr/>
          <p:nvPr/>
        </p:nvSpPr>
        <p:spPr>
          <a:xfrm>
            <a:off x="92880" y="6351480"/>
            <a:ext cx="5754240" cy="380520"/>
          </a:xfrm>
          <a:prstGeom prst="rect">
            <a:avLst/>
          </a:prstGeom>
          <a:noFill/>
          <a:ln w="936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CustomShape 1"/>
          <p:cNvSpPr/>
          <p:nvPr/>
        </p:nvSpPr>
        <p:spPr>
          <a:xfrm>
            <a:off x="2033752" y="79200"/>
            <a:ext cx="7107368" cy="1703520"/>
          </a:xfrm>
          <a:prstGeom prst="rect">
            <a:avLst/>
          </a:prstGeom>
          <a:noFill/>
          <a:ln w="9360">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pt-BR" sz="2000" b="1" strike="noStrike" spc="-1" dirty="0">
                <a:solidFill>
                  <a:srgbClr val="000000"/>
                </a:solidFill>
                <a:uFill>
                  <a:solidFill>
                    <a:srgbClr val="FFFFFF"/>
                  </a:solidFill>
                </a:uFill>
                <a:latin typeface="Arial"/>
                <a:ea typeface="Microsoft YaHei"/>
              </a:rPr>
              <a:t>PRODUÇÃO DA ATENÇÃO AMBULATORIAL E HOSPITALAR </a:t>
            </a:r>
            <a:r>
              <a:rPr lang="pt-BR" sz="2000" b="1" strike="noStrike" spc="-1" dirty="0" smtClean="0">
                <a:solidFill>
                  <a:srgbClr val="000000"/>
                </a:solidFill>
                <a:uFill>
                  <a:solidFill>
                    <a:srgbClr val="FFFFFF"/>
                  </a:solidFill>
                </a:uFill>
                <a:latin typeface="Arial"/>
                <a:ea typeface="Microsoft YaHei"/>
              </a:rPr>
              <a:t>ESPECIALIZADA</a:t>
            </a:r>
            <a:br>
              <a:rPr lang="pt-BR" sz="2000" b="1" strike="noStrike" spc="-1" dirty="0" smtClean="0">
                <a:solidFill>
                  <a:srgbClr val="000000"/>
                </a:solidFill>
                <a:uFill>
                  <a:solidFill>
                    <a:srgbClr val="FFFFFF"/>
                  </a:solidFill>
                </a:uFill>
                <a:latin typeface="Arial"/>
                <a:ea typeface="Microsoft YaHei"/>
              </a:rPr>
            </a:br>
            <a:r>
              <a:rPr lang="pt-BR" sz="2000" b="1" strike="noStrike" spc="-1" dirty="0" smtClean="0">
                <a:solidFill>
                  <a:srgbClr val="000000"/>
                </a:solidFill>
                <a:uFill>
                  <a:solidFill>
                    <a:srgbClr val="FFFFFF"/>
                  </a:solidFill>
                </a:uFill>
                <a:latin typeface="Arial"/>
                <a:ea typeface="Microsoft YaHei"/>
              </a:rPr>
              <a:t>COMPARAÇÃO </a:t>
            </a:r>
            <a:r>
              <a:rPr lang="pt-BR" sz="2000" b="1" strike="noStrike" spc="-1" dirty="0">
                <a:solidFill>
                  <a:srgbClr val="000000"/>
                </a:solidFill>
                <a:uFill>
                  <a:solidFill>
                    <a:srgbClr val="FFFFFF"/>
                  </a:solidFill>
                </a:uFill>
                <a:latin typeface="Arial"/>
                <a:ea typeface="Microsoft YaHei"/>
              </a:rPr>
              <a:t>ENTRE GESTÃO MUNICIPAL E </a:t>
            </a:r>
            <a:endParaRPr lang="pt-BR" sz="1800" b="0" strike="noStrike" spc="-1" dirty="0">
              <a:solidFill>
                <a:srgbClr val="000000"/>
              </a:solidFill>
              <a:uFill>
                <a:solidFill>
                  <a:srgbClr val="FFFFFF"/>
                </a:solidFill>
              </a:uFill>
              <a:latin typeface="Arial"/>
            </a:endParaRPr>
          </a:p>
          <a:p>
            <a:pPr algn="ctr">
              <a:lnSpc>
                <a:spcPct val="100000"/>
              </a:lnSpc>
            </a:pPr>
            <a:r>
              <a:rPr lang="pt-BR" sz="2000" b="1" strike="noStrike" spc="-1" dirty="0">
                <a:solidFill>
                  <a:srgbClr val="000000"/>
                </a:solidFill>
                <a:uFill>
                  <a:solidFill>
                    <a:srgbClr val="FFFFFF"/>
                  </a:solidFill>
                </a:uFill>
                <a:latin typeface="Arial"/>
                <a:ea typeface="Microsoft YaHei"/>
              </a:rPr>
              <a:t>GESTÃO ESTADUAL, 1º ao 3º QUAD/2017</a:t>
            </a:r>
            <a:endParaRPr lang="pt-BR" sz="1800" b="0" strike="noStrike" spc="-1" dirty="0">
              <a:solidFill>
                <a:srgbClr val="000000"/>
              </a:solidFill>
              <a:uFill>
                <a:solidFill>
                  <a:srgbClr val="FFFFFF"/>
                </a:solidFill>
              </a:uFill>
              <a:latin typeface="Arial"/>
            </a:endParaRPr>
          </a:p>
        </p:txBody>
      </p:sp>
      <p:sp>
        <p:nvSpPr>
          <p:cNvPr id="1059" name="CustomShape 2"/>
          <p:cNvSpPr/>
          <p:nvPr/>
        </p:nvSpPr>
        <p:spPr>
          <a:xfrm>
            <a:off x="901080" y="6098040"/>
            <a:ext cx="2822760" cy="2271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200" b="0" strike="noStrike" spc="-1">
                <a:solidFill>
                  <a:srgbClr val="000000"/>
                </a:solidFill>
                <a:uFill>
                  <a:solidFill>
                    <a:srgbClr val="FFFFFF"/>
                  </a:solidFill>
                </a:uFill>
                <a:latin typeface="Myriad CnSemibold"/>
                <a:ea typeface="Microsoft YaHei"/>
              </a:rPr>
              <a:t>FONTE:  SIA/SUS E SIH/SUS</a:t>
            </a:r>
            <a:r>
              <a:rPr lang="pt-BR" sz="1400" b="0" strike="noStrike" spc="-1">
                <a:solidFill>
                  <a:srgbClr val="000000"/>
                </a:solidFill>
                <a:uFill>
                  <a:solidFill>
                    <a:srgbClr val="FFFFFF"/>
                  </a:solidFill>
                </a:uFill>
                <a:latin typeface="Myriad CnSemibold"/>
                <a:ea typeface="Microsoft YaHei"/>
              </a:rPr>
              <a:t>.</a:t>
            </a:r>
            <a:endParaRPr lang="pt-BR" sz="1800" b="0" strike="noStrike" spc="-1">
              <a:solidFill>
                <a:srgbClr val="000000"/>
              </a:solidFill>
              <a:uFill>
                <a:solidFill>
                  <a:srgbClr val="FFFFFF"/>
                </a:solidFill>
              </a:uFill>
              <a:latin typeface="Arial"/>
            </a:endParaRPr>
          </a:p>
        </p:txBody>
      </p:sp>
      <p:grpSp>
        <p:nvGrpSpPr>
          <p:cNvPr id="2" name="Grupo 8"/>
          <p:cNvGrpSpPr/>
          <p:nvPr/>
        </p:nvGrpSpPr>
        <p:grpSpPr>
          <a:xfrm>
            <a:off x="1053360" y="2049120"/>
            <a:ext cx="8515800" cy="1816399"/>
            <a:chOff x="1053360" y="2049120"/>
            <a:chExt cx="8515800" cy="1816399"/>
          </a:xfrm>
        </p:grpSpPr>
        <p:graphicFrame>
          <p:nvGraphicFramePr>
            <p:cNvPr id="1061" name="Table 4"/>
            <p:cNvGraphicFramePr/>
            <p:nvPr>
              <p:extLst>
                <p:ext uri="{D42A27DB-BD31-4B8C-83A1-F6EECF244321}">
                  <p14:modId xmlns="" xmlns:p14="http://schemas.microsoft.com/office/powerpoint/2010/main" val="2973270372"/>
                </p:ext>
              </p:extLst>
            </p:nvPr>
          </p:nvGraphicFramePr>
          <p:xfrm>
            <a:off x="3395880" y="2065520"/>
            <a:ext cx="6173280" cy="1799999"/>
          </p:xfrm>
          <a:graphic>
            <a:graphicData uri="http://schemas.openxmlformats.org/drawingml/2006/table">
              <a:tbl>
                <a:tblPr/>
                <a:tblGrid>
                  <a:gridCol w="1028880"/>
                  <a:gridCol w="1028880"/>
                  <a:gridCol w="1028880"/>
                  <a:gridCol w="1028880"/>
                  <a:gridCol w="1028880"/>
                  <a:gridCol w="1028880"/>
                </a:tblGrid>
                <a:tr h="360299">
                  <a:tc gridSpan="2">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1º/2016</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BFBFBF"/>
                      </a:solidFill>
                    </a:tcPr>
                  </a:tc>
                  <a:tc hMerge="1">
                    <a:txBody>
                      <a:bodyPr/>
                      <a:lstStyle/>
                      <a:p>
                        <a:endParaRPr lang="pt-BR"/>
                      </a:p>
                    </a:txBody>
                    <a:tcPr>
                      <a:solidFill>
                        <a:srgbClr val="729FCF"/>
                      </a:solidFill>
                    </a:tcPr>
                  </a:tc>
                  <a:tc gridSpan="2">
                    <a:txBody>
                      <a:bodyPr/>
                      <a:lstStyle/>
                      <a:p>
                        <a:pPr algn="ctr">
                          <a:lnSpc>
                            <a:spcPct val="100000"/>
                          </a:lnSpc>
                        </a:pPr>
                        <a:r>
                          <a:rPr lang="pt-BR" sz="1400" b="1" strike="noStrike" spc="-1">
                            <a:solidFill>
                              <a:srgbClr val="000000"/>
                            </a:solidFill>
                            <a:uFill>
                              <a:solidFill>
                                <a:srgbClr val="FFFFFF"/>
                              </a:solidFill>
                            </a:uFill>
                            <a:latin typeface="Arial"/>
                            <a:ea typeface="Microsoft YaHei"/>
                          </a:rPr>
                          <a:t>2º/2016</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BFBFBF"/>
                      </a:solidFill>
                    </a:tcPr>
                  </a:tc>
                  <a:tc hMerge="1">
                    <a:txBody>
                      <a:bodyPr/>
                      <a:lstStyle/>
                      <a:p>
                        <a:endParaRPr lang="pt-BR"/>
                      </a:p>
                    </a:txBody>
                    <a:tcPr>
                      <a:solidFill>
                        <a:srgbClr val="729FCF"/>
                      </a:solidFill>
                    </a:tcPr>
                  </a:tc>
                  <a:tc gridSpan="2">
                    <a:txBody>
                      <a:bodyPr/>
                      <a:lstStyle/>
                      <a:p>
                        <a:pPr algn="ctr">
                          <a:lnSpc>
                            <a:spcPct val="100000"/>
                          </a:lnSpc>
                        </a:pPr>
                        <a:r>
                          <a:rPr lang="pt-BR" sz="1400" b="1" strike="noStrike" spc="-1">
                            <a:solidFill>
                              <a:srgbClr val="000000"/>
                            </a:solidFill>
                            <a:uFill>
                              <a:solidFill>
                                <a:srgbClr val="FFFFFF"/>
                              </a:solidFill>
                            </a:uFill>
                            <a:latin typeface="Arial"/>
                            <a:ea typeface="Microsoft YaHei"/>
                          </a:rPr>
                          <a:t>3º/2016</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BFBFBF"/>
                      </a:solidFill>
                    </a:tcPr>
                  </a:tc>
                  <a:tc hMerge="1">
                    <a:txBody>
                      <a:bodyPr/>
                      <a:lstStyle/>
                      <a:p>
                        <a:endParaRPr lang="pt-BR"/>
                      </a:p>
                    </a:txBody>
                    <a:tcPr>
                      <a:solidFill>
                        <a:srgbClr val="729FCF"/>
                      </a:solidFill>
                    </a:tcPr>
                  </a:tc>
                </a:tr>
                <a:tr h="360299">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Produção</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Percentual</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Produção</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Percentual</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Produção</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a:solidFill>
                          <a:srgbClr val="000000"/>
                        </a:solidFill>
                      </a:lnB>
                      <a:solidFill>
                        <a:srgbClr val="D9D9D9"/>
                      </a:solidFill>
                    </a:tcPr>
                  </a:tc>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Percentual</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12240">
                        <a:solidFill>
                          <a:srgbClr val="000000"/>
                        </a:solidFill>
                      </a:lnT>
                      <a:lnB w="6480">
                        <a:solidFill>
                          <a:srgbClr val="000000"/>
                        </a:solidFill>
                      </a:lnB>
                      <a:solidFill>
                        <a:srgbClr val="D9D9D9"/>
                      </a:solidFill>
                    </a:tcPr>
                  </a:tc>
                </a:tr>
                <a:tr h="360299">
                  <a:tc>
                    <a:txBody>
                      <a:bodyPr/>
                      <a:lstStyle/>
                      <a:p>
                        <a:pPr algn="r">
                          <a:lnSpc>
                            <a:spcPct val="100000"/>
                          </a:lnSpc>
                        </a:pPr>
                        <a:r>
                          <a:rPr lang="pt-BR" sz="1400" b="0" strike="noStrike" spc="-1">
                            <a:solidFill>
                              <a:srgbClr val="FF0000"/>
                            </a:solidFill>
                            <a:uFill>
                              <a:solidFill>
                                <a:srgbClr val="FFFFFF"/>
                              </a:solidFill>
                            </a:uFill>
                            <a:latin typeface="Arial"/>
                            <a:ea typeface="Microsoft YaHei"/>
                          </a:rPr>
                          <a:t>20.211.989</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FF0000"/>
                            </a:solidFill>
                            <a:uFill>
                              <a:solidFill>
                                <a:srgbClr val="FFFFFF"/>
                              </a:solidFill>
                            </a:uFill>
                            <a:latin typeface="Arial"/>
                            <a:ea typeface="Microsoft YaHei"/>
                          </a:rPr>
                          <a:t>62,70%</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dirty="0">
                            <a:solidFill>
                              <a:srgbClr val="FF0000"/>
                            </a:solidFill>
                            <a:uFill>
                              <a:solidFill>
                                <a:srgbClr val="FFFFFF"/>
                              </a:solidFill>
                            </a:uFill>
                            <a:latin typeface="Arial"/>
                            <a:ea typeface="Microsoft YaHei"/>
                          </a:rPr>
                          <a:t>18.845.812</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FF0000"/>
                            </a:solidFill>
                            <a:uFill>
                              <a:solidFill>
                                <a:srgbClr val="FFFFFF"/>
                              </a:solidFill>
                            </a:uFill>
                            <a:latin typeface="Arial"/>
                            <a:ea typeface="Microsoft YaHei"/>
                          </a:rPr>
                          <a:t>59,60%</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FF0000"/>
                            </a:solidFill>
                            <a:uFill>
                              <a:solidFill>
                                <a:srgbClr val="FFFFFF"/>
                              </a:solidFill>
                            </a:uFill>
                            <a:latin typeface="Arial"/>
                            <a:ea typeface="Microsoft YaHei"/>
                          </a:rPr>
                          <a:t>19.250.018</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a:lnSpc>
                            <a:spcPct val="100000"/>
                          </a:lnSpc>
                        </a:pPr>
                        <a:r>
                          <a:rPr lang="pt-BR" sz="1400" b="0" strike="noStrike" spc="-1">
                            <a:solidFill>
                              <a:srgbClr val="FF0000"/>
                            </a:solidFill>
                            <a:uFill>
                              <a:solidFill>
                                <a:srgbClr val="FFFFFF"/>
                              </a:solidFill>
                            </a:uFill>
                            <a:latin typeface="Arial"/>
                            <a:ea typeface="Microsoft YaHei"/>
                          </a:rPr>
                          <a:t>60,93%</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6480">
                        <a:solidFill>
                          <a:srgbClr val="000000"/>
                        </a:solidFill>
                      </a:lnB>
                      <a:noFill/>
                    </a:tcPr>
                  </a:tc>
                </a:tr>
                <a:tr h="360299">
                  <a:tc>
                    <a:txBody>
                      <a:bodyPr/>
                      <a:lstStyle/>
                      <a:p>
                        <a:pPr algn="r">
                          <a:lnSpc>
                            <a:spcPct val="100000"/>
                          </a:lnSpc>
                        </a:pPr>
                        <a:r>
                          <a:rPr lang="pt-BR" sz="1400" b="0" strike="noStrike" spc="-1">
                            <a:solidFill>
                              <a:srgbClr val="000000"/>
                            </a:solidFill>
                            <a:uFill>
                              <a:solidFill>
                                <a:srgbClr val="FFFFFF"/>
                              </a:solidFill>
                            </a:uFill>
                            <a:latin typeface="Arial"/>
                            <a:ea typeface="Microsoft YaHei"/>
                          </a:rPr>
                          <a:t>12.025.401</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Arial"/>
                            <a:ea typeface="Microsoft YaHei"/>
                          </a:rPr>
                          <a:t>37,30%</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dirty="0">
                            <a:solidFill>
                              <a:srgbClr val="000000"/>
                            </a:solidFill>
                            <a:uFill>
                              <a:solidFill>
                                <a:srgbClr val="FFFFFF"/>
                              </a:solidFill>
                            </a:uFill>
                            <a:latin typeface="Arial"/>
                            <a:ea typeface="Microsoft YaHei"/>
                          </a:rPr>
                          <a:t>12.773.243</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dirty="0">
                            <a:solidFill>
                              <a:srgbClr val="000000"/>
                            </a:solidFill>
                            <a:uFill>
                              <a:solidFill>
                                <a:srgbClr val="FFFFFF"/>
                              </a:solidFill>
                            </a:uFill>
                            <a:latin typeface="Arial"/>
                            <a:ea typeface="Microsoft YaHei"/>
                          </a:rPr>
                          <a:t>40,40%</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Arial"/>
                            <a:ea typeface="Microsoft YaHei"/>
                          </a:rPr>
                          <a:t>12.345.211</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a:lnSpc>
                            <a:spcPct val="100000"/>
                          </a:lnSpc>
                        </a:pPr>
                        <a:r>
                          <a:rPr lang="pt-BR" sz="1400" b="0" strike="noStrike" spc="-1">
                            <a:solidFill>
                              <a:srgbClr val="000000"/>
                            </a:solidFill>
                            <a:uFill>
                              <a:solidFill>
                                <a:srgbClr val="FFFFFF"/>
                              </a:solidFill>
                            </a:uFill>
                            <a:latin typeface="Arial"/>
                            <a:ea typeface="Microsoft YaHei"/>
                          </a:rPr>
                          <a:t>39,07%</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6480">
                        <a:solidFill>
                          <a:srgbClr val="000000"/>
                        </a:solidFill>
                      </a:lnT>
                      <a:lnB w="12240">
                        <a:solidFill>
                          <a:srgbClr val="000000"/>
                        </a:solidFill>
                      </a:lnB>
                      <a:noFill/>
                    </a:tcPr>
                  </a:tc>
                </a:tr>
                <a:tr h="358803">
                  <a:tc>
                    <a:txBody>
                      <a:bodyPr/>
                      <a:lstStyle/>
                      <a:p>
                        <a:pPr algn="r">
                          <a:lnSpc>
                            <a:spcPct val="100000"/>
                          </a:lnSpc>
                        </a:pPr>
                        <a:r>
                          <a:rPr lang="pt-BR" sz="1400" b="1" strike="noStrike" spc="-1" dirty="0">
                            <a:solidFill>
                              <a:srgbClr val="000000"/>
                            </a:solidFill>
                            <a:uFill>
                              <a:solidFill>
                                <a:srgbClr val="FFFFFF"/>
                              </a:solidFill>
                            </a:uFill>
                            <a:latin typeface="Arial"/>
                            <a:ea typeface="Microsoft YaHei"/>
                          </a:rPr>
                          <a:t>32.237.390</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100,00%</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a:solidFill>
                              <a:srgbClr val="000000"/>
                            </a:solidFill>
                            <a:uFill>
                              <a:solidFill>
                                <a:srgbClr val="FFFFFF"/>
                              </a:solidFill>
                            </a:uFill>
                            <a:latin typeface="Arial"/>
                            <a:ea typeface="Microsoft YaHei"/>
                          </a:rPr>
                          <a:t>31.619.055</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dirty="0">
                            <a:solidFill>
                              <a:srgbClr val="000000"/>
                            </a:solidFill>
                            <a:uFill>
                              <a:solidFill>
                                <a:srgbClr val="FFFFFF"/>
                              </a:solidFill>
                            </a:uFill>
                            <a:latin typeface="Arial"/>
                            <a:ea typeface="Microsoft YaHei"/>
                          </a:rPr>
                          <a:t>100,00%</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dirty="0">
                            <a:solidFill>
                              <a:srgbClr val="000000"/>
                            </a:solidFill>
                            <a:uFill>
                              <a:solidFill>
                                <a:srgbClr val="FFFFFF"/>
                              </a:solidFill>
                            </a:uFill>
                            <a:latin typeface="Arial"/>
                            <a:ea typeface="Microsoft YaHei"/>
                          </a:rPr>
                          <a:t>31.595.229</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a:lnSpc>
                            <a:spcPct val="100000"/>
                          </a:lnSpc>
                        </a:pPr>
                        <a:r>
                          <a:rPr lang="pt-BR" sz="1400" b="1" strike="noStrike" spc="-1" dirty="0">
                            <a:solidFill>
                              <a:srgbClr val="000000"/>
                            </a:solidFill>
                            <a:uFill>
                              <a:solidFill>
                                <a:srgbClr val="FFFFFF"/>
                              </a:solidFill>
                            </a:uFill>
                            <a:latin typeface="Arial"/>
                            <a:ea typeface="Microsoft YaHei"/>
                          </a:rPr>
                          <a:t>100,00%</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12240">
                        <a:solidFill>
                          <a:srgbClr val="000000"/>
                        </a:solidFill>
                      </a:lnT>
                      <a:lnB w="12240">
                        <a:solidFill>
                          <a:srgbClr val="000000"/>
                        </a:solidFill>
                      </a:lnB>
                      <a:solidFill>
                        <a:srgbClr val="D9D9D9"/>
                      </a:solidFill>
                    </a:tcPr>
                  </a:tc>
                </a:tr>
              </a:tbl>
            </a:graphicData>
          </a:graphic>
        </p:graphicFrame>
        <p:graphicFrame>
          <p:nvGraphicFramePr>
            <p:cNvPr id="1063" name="Table 6"/>
            <p:cNvGraphicFramePr/>
            <p:nvPr>
              <p:extLst>
                <p:ext uri="{D42A27DB-BD31-4B8C-83A1-F6EECF244321}">
                  <p14:modId xmlns="" xmlns:p14="http://schemas.microsoft.com/office/powerpoint/2010/main" val="1892197697"/>
                </p:ext>
              </p:extLst>
            </p:nvPr>
          </p:nvGraphicFramePr>
          <p:xfrm>
            <a:off x="1053360" y="2049120"/>
            <a:ext cx="2342160" cy="1800000"/>
          </p:xfrm>
          <a:graphic>
            <a:graphicData uri="http://schemas.openxmlformats.org/drawingml/2006/table">
              <a:tbl>
                <a:tblPr/>
                <a:tblGrid>
                  <a:gridCol w="2342160"/>
                </a:tblGrid>
                <a:tr h="384343">
                  <a:tc>
                    <a:txBody>
                      <a:bodyPr/>
                      <a:lstStyle/>
                      <a:p>
                        <a:endParaRPr lang="pt-BR" dirty="0"/>
                      </a:p>
                    </a:txBody>
                    <a:tcPr marL="6840" marR="6840" anchor="ctr">
                      <a:lnR w="6480">
                        <a:solidFill>
                          <a:srgbClr val="000000"/>
                        </a:solidFill>
                      </a:lnR>
                      <a:lnB w="12240">
                        <a:solidFill>
                          <a:srgbClr val="000000"/>
                        </a:solidFill>
                      </a:lnB>
                      <a:noFill/>
                    </a:tcPr>
                  </a:tc>
                </a:tr>
                <a:tr h="359141">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Tipo de Gestão</a:t>
                        </a:r>
                        <a:endParaRPr lang="pt-BR" sz="1800" b="0" strike="noStrike" spc="-1" dirty="0">
                          <a:solidFill>
                            <a:srgbClr val="000000"/>
                          </a:solidFill>
                          <a:uFill>
                            <a:solidFill>
                              <a:srgbClr val="FFFFFF"/>
                            </a:solidFill>
                          </a:uFill>
                          <a:latin typeface="Arial"/>
                        </a:endParaRPr>
                      </a:p>
                    </a:txBody>
                    <a:tcPr marL="6840" marR="6840" anchor="ctr">
                      <a:lnL w="12240">
                        <a:solidFill>
                          <a:srgbClr val="000000"/>
                        </a:solidFill>
                      </a:lnL>
                      <a:lnR w="6480">
                        <a:solidFill>
                          <a:srgbClr val="000000"/>
                        </a:solidFill>
                      </a:lnR>
                      <a:lnT w="12240">
                        <a:solidFill>
                          <a:srgbClr val="000000"/>
                        </a:solidFill>
                      </a:lnT>
                      <a:lnB w="6480">
                        <a:solidFill>
                          <a:srgbClr val="000000"/>
                        </a:solidFill>
                      </a:lnB>
                      <a:solidFill>
                        <a:srgbClr val="D9D9D9"/>
                      </a:solidFill>
                    </a:tcPr>
                  </a:tc>
                </a:tr>
                <a:tr h="359141">
                  <a:tc>
                    <a:txBody>
                      <a:bodyPr/>
                      <a:lstStyle/>
                      <a:p>
                        <a:pPr>
                          <a:lnSpc>
                            <a:spcPct val="100000"/>
                          </a:lnSpc>
                        </a:pPr>
                        <a:r>
                          <a:rPr lang="pt-BR" sz="1400" b="0" strike="noStrike" spc="-1" dirty="0">
                            <a:solidFill>
                              <a:srgbClr val="FF0000"/>
                            </a:solidFill>
                            <a:uFill>
                              <a:solidFill>
                                <a:srgbClr val="FFFFFF"/>
                              </a:solidFill>
                            </a:uFill>
                            <a:latin typeface="Arial"/>
                            <a:ea typeface="Microsoft YaHei"/>
                          </a:rPr>
                          <a:t>SARGSUS/ESTADO PLENO</a:t>
                        </a:r>
                        <a:endParaRPr lang="pt-BR" sz="1800" b="0" strike="noStrike" spc="-1" dirty="0">
                          <a:solidFill>
                            <a:srgbClr val="000000"/>
                          </a:solidFill>
                          <a:uFill>
                            <a:solidFill>
                              <a:srgbClr val="FFFFFF"/>
                            </a:solidFill>
                          </a:uFill>
                          <a:latin typeface="Arial"/>
                        </a:endParaRPr>
                      </a:p>
                    </a:txBody>
                    <a:tcPr marL="6840" marR="6840" anchor="ctr">
                      <a:lnL w="6480">
                        <a:solidFill>
                          <a:srgbClr val="000000"/>
                        </a:solidFill>
                      </a:lnL>
                      <a:lnR w="6480">
                        <a:solidFill>
                          <a:srgbClr val="000000"/>
                        </a:solidFill>
                      </a:lnR>
                      <a:lnT w="6480">
                        <a:solidFill>
                          <a:srgbClr val="000000"/>
                        </a:solidFill>
                      </a:lnT>
                      <a:lnB w="6480">
                        <a:solidFill>
                          <a:srgbClr val="000000"/>
                        </a:solidFill>
                      </a:lnB>
                      <a:noFill/>
                    </a:tcPr>
                  </a:tc>
                </a:tr>
                <a:tr h="359141">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MUNICÍPIOS PLENO</a:t>
                        </a:r>
                        <a:endParaRPr lang="pt-BR" sz="1800" b="0" strike="noStrike" spc="-1" dirty="0">
                          <a:solidFill>
                            <a:srgbClr val="000000"/>
                          </a:solidFill>
                          <a:uFill>
                            <a:solidFill>
                              <a:srgbClr val="FFFFFF"/>
                            </a:solidFill>
                          </a:uFill>
                          <a:latin typeface="Arial"/>
                        </a:endParaRPr>
                      </a:p>
                    </a:txBody>
                    <a:tcPr marL="6840" marR="6840" anchor="ctr">
                      <a:lnL w="6480">
                        <a:solidFill>
                          <a:srgbClr val="000000"/>
                        </a:solidFill>
                      </a:lnL>
                      <a:lnR w="6480">
                        <a:solidFill>
                          <a:srgbClr val="000000"/>
                        </a:solidFill>
                      </a:lnR>
                      <a:lnT w="6480">
                        <a:solidFill>
                          <a:srgbClr val="000000"/>
                        </a:solidFill>
                      </a:lnT>
                      <a:lnB w="12240">
                        <a:solidFill>
                          <a:srgbClr val="000000"/>
                        </a:solidFill>
                      </a:lnB>
                      <a:noFill/>
                    </a:tcPr>
                  </a:tc>
                </a:tr>
                <a:tr h="338234">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Total</a:t>
                        </a:r>
                        <a:endParaRPr lang="pt-BR" sz="1800" b="0" strike="noStrike" spc="-1" dirty="0">
                          <a:solidFill>
                            <a:srgbClr val="000000"/>
                          </a:solidFill>
                          <a:uFill>
                            <a:solidFill>
                              <a:srgbClr val="FFFFFF"/>
                            </a:solidFill>
                          </a:uFill>
                          <a:latin typeface="Arial"/>
                        </a:endParaRPr>
                      </a:p>
                    </a:txBody>
                    <a:tcPr marL="6840" marR="6840" anchor="ctr">
                      <a:lnL w="12240">
                        <a:solidFill>
                          <a:srgbClr val="000000"/>
                        </a:solidFill>
                      </a:lnL>
                      <a:lnR w="6480">
                        <a:solidFill>
                          <a:srgbClr val="000000"/>
                        </a:solidFill>
                      </a:lnR>
                      <a:lnT w="12240">
                        <a:solidFill>
                          <a:srgbClr val="000000"/>
                        </a:solidFill>
                      </a:lnT>
                      <a:lnB w="12240">
                        <a:solidFill>
                          <a:srgbClr val="000000"/>
                        </a:solidFill>
                      </a:lnB>
                      <a:solidFill>
                        <a:srgbClr val="D9D9D9"/>
                      </a:solidFill>
                    </a:tcPr>
                  </a:tc>
                </a:tr>
              </a:tbl>
            </a:graphicData>
          </a:graphic>
        </p:graphicFrame>
      </p:grpSp>
      <p:grpSp>
        <p:nvGrpSpPr>
          <p:cNvPr id="3" name="Grupo 9"/>
          <p:cNvGrpSpPr/>
          <p:nvPr/>
        </p:nvGrpSpPr>
        <p:grpSpPr>
          <a:xfrm>
            <a:off x="1053360" y="4095980"/>
            <a:ext cx="8547840" cy="1808740"/>
            <a:chOff x="1053360" y="4095980"/>
            <a:chExt cx="8547840" cy="1808740"/>
          </a:xfrm>
        </p:grpSpPr>
        <p:graphicFrame>
          <p:nvGraphicFramePr>
            <p:cNvPr id="1060" name="Table 3"/>
            <p:cNvGraphicFramePr/>
            <p:nvPr>
              <p:extLst>
                <p:ext uri="{D42A27DB-BD31-4B8C-83A1-F6EECF244321}">
                  <p14:modId xmlns="" xmlns:p14="http://schemas.microsoft.com/office/powerpoint/2010/main" val="3833529431"/>
                </p:ext>
              </p:extLst>
            </p:nvPr>
          </p:nvGraphicFramePr>
          <p:xfrm>
            <a:off x="3395880" y="4095980"/>
            <a:ext cx="6205320" cy="1799999"/>
          </p:xfrm>
          <a:graphic>
            <a:graphicData uri="http://schemas.openxmlformats.org/drawingml/2006/table">
              <a:tbl>
                <a:tblPr/>
                <a:tblGrid>
                  <a:gridCol w="1033863"/>
                  <a:gridCol w="1033863"/>
                  <a:gridCol w="1033863"/>
                  <a:gridCol w="1034577"/>
                  <a:gridCol w="1034577"/>
                  <a:gridCol w="1034577"/>
                </a:tblGrid>
                <a:tr h="360370">
                  <a:tc gridSpan="2">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1º/2017</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12240">
                        <a:solidFill>
                          <a:srgbClr val="000000"/>
                        </a:solidFill>
                      </a:lnB>
                      <a:solidFill>
                        <a:srgbClr val="BFBFBF"/>
                      </a:solidFill>
                    </a:tcPr>
                  </a:tc>
                  <a:tc hMerge="1">
                    <a:txBody>
                      <a:bodyPr/>
                      <a:lstStyle/>
                      <a:p>
                        <a:endParaRPr lang="pt-BR"/>
                      </a:p>
                    </a:txBody>
                    <a:tcPr>
                      <a:solidFill>
                        <a:srgbClr val="729FCF"/>
                      </a:solidFill>
                    </a:tcPr>
                  </a:tc>
                  <a:tc gridSpan="2">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2º/2017</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cap="flat" cmpd="sng" algn="ctr">
                        <a:solidFill>
                          <a:srgbClr val="000000"/>
                        </a:solidFill>
                        <a:prstDash val="solid"/>
                        <a:round/>
                        <a:headEnd type="none" w="med" len="med"/>
                        <a:tailEnd type="none" w="med" len="med"/>
                      </a:lnR>
                      <a:lnT w="12240">
                        <a:solidFill>
                          <a:srgbClr val="000000"/>
                        </a:solidFill>
                      </a:lnT>
                      <a:lnB w="12240">
                        <a:solidFill>
                          <a:srgbClr val="000000"/>
                        </a:solidFill>
                      </a:lnB>
                      <a:solidFill>
                        <a:srgbClr val="BFBFBF"/>
                      </a:solidFill>
                    </a:tcPr>
                  </a:tc>
                  <a:tc hMerge="1">
                    <a:txBody>
                      <a:bodyPr/>
                      <a:lstStyle/>
                      <a:p>
                        <a:endParaRPr lang="pt-BR"/>
                      </a:p>
                    </a:txBody>
                    <a:tcPr>
                      <a:solidFill>
                        <a:srgbClr val="729FCF"/>
                      </a:solidFill>
                    </a:tcPr>
                  </a:tc>
                  <a:tc gridSpan="2">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2º/2017</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cap="flat" cmpd="sng" algn="ctr">
                        <a:solidFill>
                          <a:srgbClr val="000000"/>
                        </a:solidFill>
                        <a:prstDash val="solid"/>
                        <a:round/>
                        <a:headEnd type="none" w="med" len="med"/>
                        <a:tailEnd type="none" w="med" len="med"/>
                      </a:lnR>
                      <a:lnT w="12240">
                        <a:solidFill>
                          <a:srgbClr val="000000"/>
                        </a:solidFill>
                      </a:lnT>
                      <a:lnB w="12240" cap="flat" cmpd="sng" algn="ctr">
                        <a:solidFill>
                          <a:srgbClr val="000000"/>
                        </a:solidFill>
                        <a:prstDash val="solid"/>
                        <a:round/>
                        <a:headEnd type="none" w="med" len="med"/>
                        <a:tailEnd type="none" w="med" len="med"/>
                      </a:lnB>
                      <a:solidFill>
                        <a:srgbClr val="BFBFBF"/>
                      </a:solidFill>
                    </a:tcPr>
                  </a:tc>
                  <a:tc hMerge="1">
                    <a:txBody>
                      <a:bodyPr/>
                      <a:lstStyle/>
                      <a:p>
                        <a:endParaRPr lang="pt-BR"/>
                      </a:p>
                    </a:txBody>
                    <a:tcPr>
                      <a:lnL w="6480">
                        <a:solidFill>
                          <a:srgbClr val="000000"/>
                        </a:solidFill>
                      </a:lnL>
                      <a:lnR w="6480">
                        <a:solidFill>
                          <a:srgbClr val="000000"/>
                        </a:solidFill>
                      </a:lnR>
                      <a:lnT w="12240">
                        <a:solidFill>
                          <a:srgbClr val="000000"/>
                        </a:solidFill>
                      </a:lnT>
                      <a:lnB w="12240" cap="flat" cmpd="sng" algn="ctr">
                        <a:solidFill>
                          <a:srgbClr val="000000"/>
                        </a:solidFill>
                        <a:prstDash val="solid"/>
                        <a:round/>
                        <a:headEnd type="none" w="med" len="med"/>
                        <a:tailEnd type="none" w="med" len="med"/>
                      </a:lnB>
                      <a:solidFill>
                        <a:srgbClr val="BFBFBF"/>
                      </a:solidFill>
                    </a:tcPr>
                  </a:tc>
                </a:tr>
                <a:tr h="360370">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Produção</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Percentual</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Produção</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a:solidFill>
                          <a:srgbClr val="000000"/>
                        </a:solidFill>
                      </a:lnR>
                      <a:lnT w="12240">
                        <a:solidFill>
                          <a:srgbClr val="000000"/>
                        </a:solidFill>
                      </a:lnT>
                      <a:lnB w="648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Percentual</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6480" cap="flat" cmpd="sng" algn="ctr">
                        <a:solidFill>
                          <a:srgbClr val="000000"/>
                        </a:solidFill>
                        <a:prstDash val="solid"/>
                        <a:round/>
                        <a:headEnd type="none" w="med" len="med"/>
                        <a:tailEnd type="none" w="med" len="med"/>
                      </a:lnR>
                      <a:lnT w="12240">
                        <a:solidFill>
                          <a:srgbClr val="000000"/>
                        </a:solidFill>
                      </a:lnT>
                      <a:lnB w="648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r>
                          <a:rPr lang="pt-BR" sz="1400" b="1" strike="noStrike" spc="-1">
                            <a:solidFill>
                              <a:srgbClr val="000000"/>
                            </a:solidFill>
                            <a:uFill>
                              <a:solidFill>
                                <a:srgbClr val="FFFFFF"/>
                              </a:solidFill>
                            </a:uFill>
                            <a:latin typeface="Arial"/>
                            <a:ea typeface="Microsoft YaHei"/>
                          </a:rPr>
                          <a:t>Produção</a:t>
                        </a:r>
                        <a:endParaRPr lang="pt-BR" sz="1800" b="0" strike="noStrike" spc="-1">
                          <a:solidFill>
                            <a:srgbClr val="000000"/>
                          </a:solidFill>
                          <a:uFill>
                            <a:solidFill>
                              <a:srgbClr val="FFFFFF"/>
                            </a:solidFill>
                          </a:uFill>
                          <a:latin typeface="Arial"/>
                        </a:endParaRPr>
                      </a:p>
                    </a:txBody>
                    <a:tcPr marL="9360" marR="9360" anchor="ctr">
                      <a:lnL w="6480">
                        <a:solidFill>
                          <a:srgbClr val="000000"/>
                        </a:solidFill>
                      </a:lnL>
                      <a:lnR w="648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pPr>
                        <a:r>
                          <a:rPr lang="pt-BR" sz="1400" b="1" strike="noStrike" spc="-1" dirty="0">
                            <a:solidFill>
                              <a:srgbClr val="000000"/>
                            </a:solidFill>
                            <a:uFill>
                              <a:solidFill>
                                <a:srgbClr val="FFFFFF"/>
                              </a:solidFill>
                            </a:uFill>
                            <a:latin typeface="Arial"/>
                            <a:ea typeface="Microsoft YaHei"/>
                          </a:rPr>
                          <a:t>Percentual</a:t>
                        </a:r>
                        <a:endParaRPr lang="pt-BR" sz="1800" b="0" strike="noStrike" spc="-1" dirty="0">
                          <a:solidFill>
                            <a:srgbClr val="000000"/>
                          </a:solidFill>
                          <a:uFill>
                            <a:solidFill>
                              <a:srgbClr val="FFFFFF"/>
                            </a:solidFill>
                          </a:uFill>
                          <a:latin typeface="Arial"/>
                        </a:endParaRPr>
                      </a:p>
                    </a:txBody>
                    <a:tcPr marL="9360" marR="9360" anchor="ctr">
                      <a:lnL w="6480">
                        <a:solidFill>
                          <a:srgbClr val="000000"/>
                        </a:solidFill>
                      </a:lnL>
                      <a:lnR w="12240">
                        <a:solidFill>
                          <a:srgbClr val="000000"/>
                        </a:solidFill>
                      </a:lnR>
                      <a:lnT w="1224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solidFill>
                        <a:srgbClr val="D9D9D9"/>
                      </a:solidFill>
                    </a:tcPr>
                  </a:tc>
                </a:tr>
                <a:tr h="360370">
                  <a:tc>
                    <a:txBody>
                      <a:bodyPr/>
                      <a:lstStyle/>
                      <a:p>
                        <a:pPr algn="r" fontAlgn="ctr"/>
                        <a:r>
                          <a:rPr lang="pt-BR" sz="1400" b="0" i="0" u="none" strike="noStrike" dirty="0">
                            <a:solidFill>
                              <a:srgbClr val="FF0000"/>
                            </a:solidFill>
                            <a:latin typeface="Arial"/>
                          </a:rPr>
                          <a:t>19.181.614</a:t>
                        </a:r>
                      </a:p>
                    </a:txBody>
                    <a:tcPr marL="9525" marR="9525" marT="9525" marB="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fontAlgn="ctr"/>
                        <a:r>
                          <a:rPr lang="pt-BR" sz="1400" b="0" i="0" u="none" strike="noStrike" dirty="0">
                            <a:solidFill>
                              <a:srgbClr val="FF0000"/>
                            </a:solidFill>
                            <a:latin typeface="Arial"/>
                          </a:rPr>
                          <a:t>61,01%</a:t>
                        </a:r>
                      </a:p>
                    </a:txBody>
                    <a:tcPr marL="9525" marR="9525" marT="9525" marB="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fontAlgn="ctr"/>
                        <a:r>
                          <a:rPr lang="pt-BR" sz="1400" b="0" i="0" u="none" strike="noStrike" dirty="0">
                            <a:solidFill>
                              <a:srgbClr val="FF0000"/>
                            </a:solidFill>
                            <a:latin typeface="Arial"/>
                          </a:rPr>
                          <a:t>19.889.670</a:t>
                        </a:r>
                      </a:p>
                    </a:txBody>
                    <a:tcPr marL="9525" marR="9525" marT="9525" marB="0" anchor="ct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r" fontAlgn="ctr"/>
                        <a:r>
                          <a:rPr lang="pt-BR" sz="1400" b="0" i="0" u="none" strike="noStrike" dirty="0">
                            <a:solidFill>
                              <a:srgbClr val="FF0000"/>
                            </a:solidFill>
                            <a:latin typeface="Arial"/>
                          </a:rPr>
                          <a:t>58,25%</a:t>
                        </a: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6480">
                        <a:solidFill>
                          <a:srgbClr val="000000"/>
                        </a:solidFill>
                      </a:lnT>
                      <a:lnB w="6480">
                        <a:solidFill>
                          <a:srgbClr val="000000"/>
                        </a:solidFill>
                      </a:lnB>
                      <a:noFill/>
                    </a:tcPr>
                  </a:tc>
                  <a:tc>
                    <a:txBody>
                      <a:bodyPr/>
                      <a:lstStyle/>
                      <a:p>
                        <a:pPr algn="r" fontAlgn="ctr"/>
                        <a:r>
                          <a:rPr lang="pt-BR" sz="1400" b="0" i="0" u="none" strike="noStrike" dirty="0">
                            <a:solidFill>
                              <a:srgbClr val="FF0000"/>
                            </a:solidFill>
                            <a:latin typeface="Arial"/>
                          </a:rPr>
                          <a:t>20.758.927</a:t>
                        </a: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noFill/>
                    </a:tcPr>
                  </a:tc>
                  <a:tc>
                    <a:txBody>
                      <a:bodyPr/>
                      <a:lstStyle/>
                      <a:p>
                        <a:pPr algn="r" fontAlgn="ctr"/>
                        <a:r>
                          <a:rPr lang="pt-BR" sz="1400" b="0" i="0" u="none" strike="noStrike" dirty="0">
                            <a:solidFill>
                              <a:srgbClr val="FF0000"/>
                            </a:solidFill>
                            <a:latin typeface="Arial"/>
                          </a:rPr>
                          <a:t>61,32%</a:t>
                        </a:r>
                      </a:p>
                    </a:txBody>
                    <a:tcPr marL="9525" marR="9525" marT="9525" marB="0" anchor="ctr">
                      <a:lnL w="6480">
                        <a:solidFill>
                          <a:srgbClr val="000000"/>
                        </a:solidFill>
                      </a:lnL>
                      <a:lnR w="12240">
                        <a:solidFill>
                          <a:srgbClr val="000000"/>
                        </a:solidFill>
                      </a:lnR>
                      <a:lnT w="64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noFill/>
                    </a:tcPr>
                  </a:tc>
                </a:tr>
                <a:tr h="360370">
                  <a:tc>
                    <a:txBody>
                      <a:bodyPr/>
                      <a:lstStyle/>
                      <a:p>
                        <a:pPr algn="r" fontAlgn="ctr"/>
                        <a:r>
                          <a:rPr lang="pt-BR" sz="1400" b="0" i="0" u="none" strike="noStrike">
                            <a:solidFill>
                              <a:srgbClr val="000000"/>
                            </a:solidFill>
                            <a:latin typeface="Arial"/>
                          </a:rPr>
                          <a:t>12.258.073</a:t>
                        </a:r>
                      </a:p>
                    </a:txBody>
                    <a:tcPr marL="9525" marR="9525" marT="9525" marB="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fontAlgn="ctr"/>
                        <a:r>
                          <a:rPr lang="pt-BR" sz="1400" b="0" i="0" u="none" strike="noStrike">
                            <a:solidFill>
                              <a:srgbClr val="000000"/>
                            </a:solidFill>
                            <a:latin typeface="Arial"/>
                          </a:rPr>
                          <a:t>38,99%</a:t>
                        </a:r>
                      </a:p>
                    </a:txBody>
                    <a:tcPr marL="9525" marR="9525" marT="9525" marB="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fontAlgn="ctr"/>
                        <a:r>
                          <a:rPr lang="pt-BR" sz="1400" b="0" i="0" u="none" strike="noStrike">
                            <a:solidFill>
                              <a:srgbClr val="000000"/>
                            </a:solidFill>
                            <a:latin typeface="Arial"/>
                          </a:rPr>
                          <a:t>14.254.254</a:t>
                        </a:r>
                      </a:p>
                    </a:txBody>
                    <a:tcPr marL="9525" marR="9525" marT="9525" marB="0" anchor="ctr">
                      <a:lnL w="648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r" fontAlgn="ctr"/>
                        <a:r>
                          <a:rPr lang="pt-BR" sz="1400" b="0" i="0" u="none" strike="noStrike">
                            <a:solidFill>
                              <a:srgbClr val="000000"/>
                            </a:solidFill>
                            <a:latin typeface="Arial"/>
                          </a:rPr>
                          <a:t>41,75%</a:t>
                        </a: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6480">
                        <a:solidFill>
                          <a:srgbClr val="000000"/>
                        </a:solidFill>
                      </a:lnT>
                      <a:lnB w="12240">
                        <a:solidFill>
                          <a:srgbClr val="000000"/>
                        </a:solidFill>
                      </a:lnB>
                      <a:noFill/>
                    </a:tcPr>
                  </a:tc>
                  <a:tc>
                    <a:txBody>
                      <a:bodyPr/>
                      <a:lstStyle/>
                      <a:p>
                        <a:pPr algn="r" fontAlgn="ctr"/>
                        <a:r>
                          <a:rPr lang="pt-BR" sz="1400" b="0" i="0" u="none" strike="noStrike">
                            <a:solidFill>
                              <a:srgbClr val="000000"/>
                            </a:solidFill>
                            <a:latin typeface="Arial"/>
                          </a:rPr>
                          <a:t>13.096.893</a:t>
                        </a: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fontAlgn="ctr"/>
                        <a:r>
                          <a:rPr lang="pt-BR" sz="1400" b="0" i="0" u="none" strike="noStrike">
                            <a:solidFill>
                              <a:srgbClr val="000000"/>
                            </a:solidFill>
                            <a:latin typeface="Arial"/>
                          </a:rPr>
                          <a:t>38,68%</a:t>
                        </a:r>
                      </a:p>
                    </a:txBody>
                    <a:tcPr marL="9525" marR="9525" marT="9525" marB="0" anchor="ctr">
                      <a:lnL w="6480">
                        <a:solidFill>
                          <a:srgbClr val="000000"/>
                        </a:solidFill>
                      </a:lnL>
                      <a:lnR w="12240">
                        <a:solidFill>
                          <a:srgbClr val="000000"/>
                        </a:solidFill>
                      </a:lnR>
                      <a:lnT w="648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r>
                <a:tr h="358519">
                  <a:tc>
                    <a:txBody>
                      <a:bodyPr/>
                      <a:lstStyle/>
                      <a:p>
                        <a:pPr algn="r" fontAlgn="ctr"/>
                        <a:r>
                          <a:rPr lang="pt-BR" sz="1400" b="1" i="0" u="none" strike="noStrike" dirty="0">
                            <a:solidFill>
                              <a:srgbClr val="000000"/>
                            </a:solidFill>
                            <a:latin typeface="Arial"/>
                          </a:rPr>
                          <a:t>31.439.687</a:t>
                        </a:r>
                      </a:p>
                    </a:txBody>
                    <a:tcPr marL="9525" marR="9525" marT="9525" marB="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fontAlgn="ctr"/>
                        <a:r>
                          <a:rPr lang="pt-BR" sz="1400" b="1" i="0" u="none" strike="noStrike">
                            <a:solidFill>
                              <a:srgbClr val="000000"/>
                            </a:solidFill>
                            <a:latin typeface="Arial"/>
                          </a:rPr>
                          <a:t>100,00%</a:t>
                        </a:r>
                      </a:p>
                    </a:txBody>
                    <a:tcPr marL="9525" marR="9525" marT="9525" marB="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fontAlgn="ctr"/>
                        <a:r>
                          <a:rPr lang="pt-BR" sz="1400" b="1" i="0" u="none" strike="noStrike">
                            <a:solidFill>
                              <a:srgbClr val="000000"/>
                            </a:solidFill>
                            <a:latin typeface="Arial"/>
                          </a:rPr>
                          <a:t>34.143.924</a:t>
                        </a:r>
                      </a:p>
                    </a:txBody>
                    <a:tcPr marL="9525" marR="9525" marT="9525" marB="0" anchor="ctr">
                      <a:lnL w="648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r" fontAlgn="ctr"/>
                        <a:r>
                          <a:rPr lang="pt-BR" sz="1400" b="1" i="0" u="none" strike="noStrike">
                            <a:solidFill>
                              <a:srgbClr val="000000"/>
                            </a:solidFill>
                            <a:latin typeface="Arial"/>
                          </a:rPr>
                          <a:t>100,00%</a:t>
                        </a: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12240">
                        <a:solidFill>
                          <a:srgbClr val="000000"/>
                        </a:solidFill>
                      </a:lnT>
                      <a:lnB w="12240">
                        <a:solidFill>
                          <a:srgbClr val="000000"/>
                        </a:solidFill>
                      </a:lnB>
                      <a:solidFill>
                        <a:srgbClr val="D9D9D9"/>
                      </a:solidFill>
                    </a:tcPr>
                  </a:tc>
                  <a:tc>
                    <a:txBody>
                      <a:bodyPr/>
                      <a:lstStyle/>
                      <a:p>
                        <a:pPr algn="r" fontAlgn="ctr"/>
                        <a:r>
                          <a:rPr lang="pt-BR" sz="1400" b="1" i="0" u="none" strike="noStrike">
                            <a:solidFill>
                              <a:srgbClr val="000000"/>
                            </a:solidFill>
                            <a:latin typeface="Arial"/>
                          </a:rPr>
                          <a:t>33.855.820</a:t>
                        </a:r>
                      </a:p>
                    </a:txBody>
                    <a:tcPr marL="9525" marR="9525" marT="9525" marB="0" anchor="ctr">
                      <a:lnL w="6480">
                        <a:solidFill>
                          <a:srgbClr val="000000"/>
                        </a:solidFill>
                      </a:lnL>
                      <a:lnR w="648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solidFill>
                        <a:srgbClr val="D9D9D9"/>
                      </a:solidFill>
                    </a:tcPr>
                  </a:tc>
                  <a:tc>
                    <a:txBody>
                      <a:bodyPr/>
                      <a:lstStyle/>
                      <a:p>
                        <a:pPr algn="r" fontAlgn="ctr"/>
                        <a:r>
                          <a:rPr lang="pt-BR" sz="1400" b="1" i="0" u="none" strike="noStrike" dirty="0">
                            <a:solidFill>
                              <a:srgbClr val="000000"/>
                            </a:solidFill>
                            <a:latin typeface="Arial"/>
                          </a:rPr>
                          <a:t>100,00%</a:t>
                        </a:r>
                      </a:p>
                    </a:txBody>
                    <a:tcPr marL="9525" marR="9525" marT="9525" marB="0" anchor="ctr">
                      <a:lnL w="6480">
                        <a:solidFill>
                          <a:srgbClr val="000000"/>
                        </a:solidFill>
                      </a:lnL>
                      <a:lnR w="12240">
                        <a:solidFill>
                          <a:srgbClr val="000000"/>
                        </a:solidFill>
                      </a:lnR>
                      <a:lnT w="12240" cap="flat" cmpd="sng" algn="ctr">
                        <a:solidFill>
                          <a:srgbClr val="000000"/>
                        </a:solidFill>
                        <a:prstDash val="solid"/>
                        <a:round/>
                        <a:headEnd type="none" w="med" len="med"/>
                        <a:tailEnd type="none" w="med" len="med"/>
                      </a:lnT>
                      <a:lnB w="12240">
                        <a:solidFill>
                          <a:srgbClr val="000000"/>
                        </a:solidFill>
                      </a:lnB>
                      <a:solidFill>
                        <a:srgbClr val="D9D9D9"/>
                      </a:solidFill>
                    </a:tcPr>
                  </a:tc>
                </a:tr>
              </a:tbl>
            </a:graphicData>
          </a:graphic>
        </p:graphicFrame>
        <p:graphicFrame>
          <p:nvGraphicFramePr>
            <p:cNvPr id="1064" name="Table 7"/>
            <p:cNvGraphicFramePr/>
            <p:nvPr>
              <p:extLst>
                <p:ext uri="{D42A27DB-BD31-4B8C-83A1-F6EECF244321}">
                  <p14:modId xmlns="" xmlns:p14="http://schemas.microsoft.com/office/powerpoint/2010/main" val="3102273948"/>
                </p:ext>
              </p:extLst>
            </p:nvPr>
          </p:nvGraphicFramePr>
          <p:xfrm>
            <a:off x="1053360" y="4104720"/>
            <a:ext cx="2342160" cy="1800000"/>
          </p:xfrm>
          <a:graphic>
            <a:graphicData uri="http://schemas.openxmlformats.org/drawingml/2006/table">
              <a:tbl>
                <a:tblPr/>
                <a:tblGrid>
                  <a:gridCol w="2342160"/>
                </a:tblGrid>
                <a:tr h="372348">
                  <a:tc>
                    <a:txBody>
                      <a:bodyPr/>
                      <a:lstStyle/>
                      <a:p>
                        <a:endParaRPr lang="pt-BR" dirty="0"/>
                      </a:p>
                    </a:txBody>
                    <a:tcPr marL="6840" marR="6840" anchor="ctr">
                      <a:lnR w="6480">
                        <a:solidFill>
                          <a:srgbClr val="000000"/>
                        </a:solidFill>
                      </a:lnR>
                      <a:lnB w="12240">
                        <a:solidFill>
                          <a:srgbClr val="000000"/>
                        </a:solidFill>
                      </a:lnB>
                      <a:noFill/>
                    </a:tcPr>
                  </a:tc>
                </a:tr>
                <a:tr h="333662">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Tipo de Gestão</a:t>
                        </a:r>
                        <a:endParaRPr lang="pt-BR" sz="1800" b="0" strike="noStrike" spc="-1" dirty="0">
                          <a:solidFill>
                            <a:srgbClr val="000000"/>
                          </a:solidFill>
                          <a:uFill>
                            <a:solidFill>
                              <a:srgbClr val="FFFFFF"/>
                            </a:solidFill>
                          </a:uFill>
                          <a:latin typeface="Arial"/>
                        </a:endParaRPr>
                      </a:p>
                    </a:txBody>
                    <a:tcPr marL="6840" marR="6840" anchor="ctr">
                      <a:lnL w="12240">
                        <a:solidFill>
                          <a:srgbClr val="000000"/>
                        </a:solidFill>
                      </a:lnL>
                      <a:lnR w="6480">
                        <a:solidFill>
                          <a:srgbClr val="000000"/>
                        </a:solidFill>
                      </a:lnR>
                      <a:lnT w="12240">
                        <a:solidFill>
                          <a:srgbClr val="000000"/>
                        </a:solidFill>
                      </a:lnT>
                      <a:lnB w="6480">
                        <a:solidFill>
                          <a:srgbClr val="000000"/>
                        </a:solidFill>
                      </a:lnB>
                      <a:solidFill>
                        <a:srgbClr val="D9D9D9"/>
                      </a:solidFill>
                    </a:tcPr>
                  </a:tc>
                </a:tr>
                <a:tr h="372100">
                  <a:tc>
                    <a:txBody>
                      <a:bodyPr/>
                      <a:lstStyle/>
                      <a:p>
                        <a:pPr>
                          <a:lnSpc>
                            <a:spcPct val="100000"/>
                          </a:lnSpc>
                        </a:pPr>
                        <a:r>
                          <a:rPr lang="pt-BR" sz="1400" b="0" strike="noStrike" spc="-1" dirty="0">
                            <a:solidFill>
                              <a:srgbClr val="FF0000"/>
                            </a:solidFill>
                            <a:uFill>
                              <a:solidFill>
                                <a:srgbClr val="FFFFFF"/>
                              </a:solidFill>
                            </a:uFill>
                            <a:latin typeface="Arial"/>
                            <a:ea typeface="Microsoft YaHei"/>
                          </a:rPr>
                          <a:t>SARGSUS/ESTADO PLENO</a:t>
                        </a:r>
                        <a:endParaRPr lang="pt-BR" sz="1800" b="0" strike="noStrike" spc="-1" dirty="0">
                          <a:solidFill>
                            <a:srgbClr val="000000"/>
                          </a:solidFill>
                          <a:uFill>
                            <a:solidFill>
                              <a:srgbClr val="FFFFFF"/>
                            </a:solidFill>
                          </a:uFill>
                          <a:latin typeface="Arial"/>
                        </a:endParaRPr>
                      </a:p>
                    </a:txBody>
                    <a:tcPr marL="6840" marR="6840" anchor="ctr">
                      <a:lnL w="6480">
                        <a:solidFill>
                          <a:srgbClr val="000000"/>
                        </a:solidFill>
                      </a:lnL>
                      <a:lnR w="6480">
                        <a:solidFill>
                          <a:srgbClr val="000000"/>
                        </a:solidFill>
                      </a:lnR>
                      <a:lnT w="6480">
                        <a:solidFill>
                          <a:srgbClr val="000000"/>
                        </a:solidFill>
                      </a:lnT>
                      <a:lnB w="6480">
                        <a:solidFill>
                          <a:srgbClr val="000000"/>
                        </a:solidFill>
                      </a:lnB>
                      <a:noFill/>
                    </a:tcPr>
                  </a:tc>
                </a:tr>
                <a:tr h="372100">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MUNICÍPIOS PLENO</a:t>
                        </a:r>
                        <a:endParaRPr lang="pt-BR" sz="1800" b="0" strike="noStrike" spc="-1" dirty="0">
                          <a:solidFill>
                            <a:srgbClr val="000000"/>
                          </a:solidFill>
                          <a:uFill>
                            <a:solidFill>
                              <a:srgbClr val="FFFFFF"/>
                            </a:solidFill>
                          </a:uFill>
                          <a:latin typeface="Arial"/>
                        </a:endParaRPr>
                      </a:p>
                    </a:txBody>
                    <a:tcPr marL="6840" marR="6840" anchor="ctr">
                      <a:lnL w="6480">
                        <a:solidFill>
                          <a:srgbClr val="000000"/>
                        </a:solidFill>
                      </a:lnL>
                      <a:lnR w="6480">
                        <a:solidFill>
                          <a:srgbClr val="000000"/>
                        </a:solidFill>
                      </a:lnR>
                      <a:lnT w="6480">
                        <a:solidFill>
                          <a:srgbClr val="000000"/>
                        </a:solidFill>
                      </a:lnT>
                      <a:lnB w="12240">
                        <a:solidFill>
                          <a:srgbClr val="000000"/>
                        </a:solidFill>
                      </a:lnB>
                      <a:noFill/>
                    </a:tcPr>
                  </a:tc>
                </a:tr>
                <a:tr h="349790">
                  <a:tc>
                    <a:txBody>
                      <a:bodyPr/>
                      <a:lstStyle/>
                      <a:p>
                        <a:pPr>
                          <a:lnSpc>
                            <a:spcPct val="100000"/>
                          </a:lnSpc>
                        </a:pPr>
                        <a:r>
                          <a:rPr lang="pt-BR" sz="1400" b="0" strike="noStrike" spc="-1" dirty="0">
                            <a:solidFill>
                              <a:srgbClr val="000000"/>
                            </a:solidFill>
                            <a:uFill>
                              <a:solidFill>
                                <a:srgbClr val="FFFFFF"/>
                              </a:solidFill>
                            </a:uFill>
                            <a:latin typeface="Arial"/>
                            <a:ea typeface="Microsoft YaHei"/>
                          </a:rPr>
                          <a:t>Total</a:t>
                        </a:r>
                        <a:endParaRPr lang="pt-BR" sz="1800" b="0" strike="noStrike" spc="-1" dirty="0">
                          <a:solidFill>
                            <a:srgbClr val="000000"/>
                          </a:solidFill>
                          <a:uFill>
                            <a:solidFill>
                              <a:srgbClr val="FFFFFF"/>
                            </a:solidFill>
                          </a:uFill>
                          <a:latin typeface="Arial"/>
                        </a:endParaRPr>
                      </a:p>
                    </a:txBody>
                    <a:tcPr marL="6840" marR="6840" anchor="ctr">
                      <a:lnL w="12240">
                        <a:solidFill>
                          <a:srgbClr val="000000"/>
                        </a:solidFill>
                      </a:lnL>
                      <a:lnR w="6480">
                        <a:solidFill>
                          <a:srgbClr val="000000"/>
                        </a:solidFill>
                      </a:lnR>
                      <a:lnT w="12240">
                        <a:solidFill>
                          <a:srgbClr val="000000"/>
                        </a:solidFill>
                      </a:lnT>
                      <a:lnB w="12240">
                        <a:solidFill>
                          <a:srgbClr val="000000"/>
                        </a:solidFill>
                      </a:lnB>
                      <a:solidFill>
                        <a:srgbClr val="D9D9D9"/>
                      </a:solidFill>
                    </a:tcPr>
                  </a:tc>
                </a:tr>
              </a:tbl>
            </a:graphicData>
          </a:graphic>
        </p:graphicFrame>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CustomShape 2"/>
          <p:cNvSpPr/>
          <p:nvPr/>
        </p:nvSpPr>
        <p:spPr>
          <a:xfrm>
            <a:off x="754920" y="2349000"/>
            <a:ext cx="9254520" cy="3928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p:txBody>
      </p:sp>
      <p:sp>
        <p:nvSpPr>
          <p:cNvPr id="5" name="CustomShape 2"/>
          <p:cNvSpPr/>
          <p:nvPr/>
        </p:nvSpPr>
        <p:spPr>
          <a:xfrm>
            <a:off x="1622188" y="2166867"/>
            <a:ext cx="7790400" cy="2633760"/>
          </a:xfrm>
          <a:prstGeom prst="roundRect">
            <a:avLst>
              <a:gd name="adj" fmla="val 10000"/>
            </a:avLst>
          </a:prstGeom>
          <a:solidFill>
            <a:schemeClr val="accent5">
              <a:lumMod val="90000"/>
            </a:schemeClr>
          </a:solidFill>
          <a:ln>
            <a:noFill/>
          </a:ln>
          <a:effectLst>
            <a:outerShdw blurRad="40000" dist="23000" dir="5400000" rotWithShape="0">
              <a:srgbClr val="000000">
                <a:alpha val="35000"/>
              </a:srgbClr>
            </a:outerShdw>
          </a:effectLst>
        </p:spPr>
        <p:style>
          <a:lnRef idx="0">
            <a:schemeClr val="lt1">
              <a:hueOff val="0"/>
              <a:satOff val="0"/>
              <a:lumOff val="0"/>
              <a:alphaOff val="0"/>
            </a:schemeClr>
          </a:lnRef>
          <a:fillRef idx="3">
            <a:schemeClr val="accent1">
              <a:shade val="50000"/>
              <a:hueOff val="0"/>
              <a:satOff val="0"/>
              <a:lumOff val="0"/>
              <a:alphaOff val="0"/>
            </a:schemeClr>
          </a:fillRef>
          <a:effectRef idx="3">
            <a:schemeClr val="accent1">
              <a:shade val="50000"/>
              <a:hueOff val="0"/>
              <a:satOff val="0"/>
              <a:lumOff val="0"/>
              <a:alphaOff val="0"/>
            </a:schemeClr>
          </a:effectRef>
          <a:fontRef idx="minor"/>
        </p:style>
      </p:sp>
      <p:sp>
        <p:nvSpPr>
          <p:cNvPr id="6" name="CustomShape 3"/>
          <p:cNvSpPr/>
          <p:nvPr/>
        </p:nvSpPr>
        <p:spPr>
          <a:xfrm>
            <a:off x="1278056" y="1969200"/>
            <a:ext cx="7537680" cy="24793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30000"/>
              </a:lnSpc>
            </a:pPr>
            <a:endParaRPr lang="pt-BR" sz="1800" b="0" strike="noStrike" spc="-1" dirty="0">
              <a:solidFill>
                <a:srgbClr val="000000"/>
              </a:solidFill>
              <a:uFill>
                <a:solidFill>
                  <a:srgbClr val="FFFFFF"/>
                </a:solidFill>
              </a:uFill>
              <a:latin typeface="Arial"/>
            </a:endParaRPr>
          </a:p>
        </p:txBody>
      </p:sp>
      <p:sp>
        <p:nvSpPr>
          <p:cNvPr id="2" name="CaixaDeTexto 1"/>
          <p:cNvSpPr txBox="1"/>
          <p:nvPr/>
        </p:nvSpPr>
        <p:spPr>
          <a:xfrm>
            <a:off x="2418708" y="2822027"/>
            <a:ext cx="6255239" cy="1323439"/>
          </a:xfrm>
          <a:prstGeom prst="rect">
            <a:avLst/>
          </a:prstGeom>
          <a:noFill/>
        </p:spPr>
        <p:txBody>
          <a:bodyPr wrap="none" rtlCol="0">
            <a:spAutoFit/>
          </a:bodyPr>
          <a:lstStyle/>
          <a:p>
            <a:r>
              <a:rPr lang="pt-BR" sz="4000" dirty="0" smtClean="0"/>
              <a:t>Plano Estadual de Saúde </a:t>
            </a:r>
          </a:p>
          <a:p>
            <a:pPr algn="ctr"/>
            <a:r>
              <a:rPr lang="pt-BR" sz="4000" dirty="0" smtClean="0">
                <a:solidFill>
                  <a:schemeClr val="bg1"/>
                </a:solidFill>
              </a:rPr>
              <a:t>   Indicadores de Saúde</a:t>
            </a:r>
            <a:endParaRPr lang="pt-BR" sz="4000" dirty="0">
              <a:solidFill>
                <a:schemeClr val="bg1"/>
              </a:solidFill>
            </a:endParaRPr>
          </a:p>
        </p:txBody>
      </p:sp>
    </p:spTree>
    <p:extLst>
      <p:ext uri="{BB962C8B-B14F-4D97-AF65-F5344CB8AC3E}">
        <p14:creationId xmlns="" xmlns:p14="http://schemas.microsoft.com/office/powerpoint/2010/main" val="154158841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CustomShape 1"/>
          <p:cNvSpPr/>
          <p:nvPr/>
        </p:nvSpPr>
        <p:spPr>
          <a:xfrm>
            <a:off x="700200" y="1795320"/>
            <a:ext cx="9210960" cy="4982040"/>
          </a:xfrm>
          <a:prstGeom prst="rect">
            <a:avLst/>
          </a:prstGeom>
          <a:noFill/>
          <a:ln w="9360">
            <a:noFill/>
          </a:ln>
        </p:spPr>
        <p:style>
          <a:lnRef idx="0">
            <a:scrgbClr r="0" g="0" b="0"/>
          </a:lnRef>
          <a:fillRef idx="0">
            <a:scrgbClr r="0" g="0" b="0"/>
          </a:fillRef>
          <a:effectRef idx="0">
            <a:scrgbClr r="0" g="0" b="0"/>
          </a:effectRef>
          <a:fontRef idx="minor"/>
        </p:style>
        <p:txBody>
          <a:bodyPr lIns="100800" tIns="50400" rIns="100800" bIns="50400"/>
          <a:lstStyle/>
          <a:p>
            <a:pPr marL="343080" indent="-340200" algn="just">
              <a:lnSpc>
                <a:spcPct val="80000"/>
              </a:lnSpc>
              <a:spcBef>
                <a:spcPts val="887"/>
              </a:spcBef>
            </a:pPr>
            <a:r>
              <a:rPr lang="pt-BR" sz="2650" b="0" strike="noStrike" spc="-1">
                <a:solidFill>
                  <a:srgbClr val="000000"/>
                </a:solidFill>
                <a:uFill>
                  <a:solidFill>
                    <a:srgbClr val="FFFFFF"/>
                  </a:solidFill>
                </a:uFill>
                <a:latin typeface="Arial"/>
                <a:ea typeface="Microsoft YaHei"/>
              </a:rPr>
              <a:t>No artigo 36 da </a:t>
            </a:r>
            <a:r>
              <a:rPr lang="pt-BR" sz="2650" b="1" strike="noStrike" spc="-1">
                <a:solidFill>
                  <a:srgbClr val="000000"/>
                </a:solidFill>
                <a:uFill>
                  <a:solidFill>
                    <a:srgbClr val="FFFFFF"/>
                  </a:solidFill>
                </a:uFill>
                <a:latin typeface="Arial"/>
                <a:ea typeface="Microsoft YaHei"/>
              </a:rPr>
              <a:t>Lei Complementar nº 141/2012</a:t>
            </a:r>
            <a:r>
              <a:rPr lang="pt-BR" sz="2650" b="0" strike="noStrike" spc="-1">
                <a:solidFill>
                  <a:srgbClr val="000000"/>
                </a:solidFill>
                <a:uFill>
                  <a:solidFill>
                    <a:srgbClr val="FFFFFF"/>
                  </a:solidFill>
                </a:uFill>
                <a:latin typeface="Arial"/>
                <a:ea typeface="Microsoft YaHei"/>
              </a:rPr>
              <a:t>, descreve que o RDQ deverá conter, no mínimo, as seguintes informações:</a:t>
            </a:r>
            <a:endParaRPr lang="pt-BR" sz="1800" b="0" strike="noStrike" spc="-1">
              <a:solidFill>
                <a:srgbClr val="000000"/>
              </a:solidFill>
              <a:uFill>
                <a:solidFill>
                  <a:srgbClr val="FFFFFF"/>
                </a:solidFill>
              </a:uFill>
              <a:latin typeface="Arial"/>
            </a:endParaRPr>
          </a:p>
          <a:p>
            <a:pPr marL="343080" indent="-340200" algn="ctr">
              <a:lnSpc>
                <a:spcPct val="80000"/>
              </a:lnSpc>
              <a:spcBef>
                <a:spcPts val="887"/>
              </a:spcBef>
            </a:pPr>
            <a:endParaRPr lang="pt-BR" sz="1800" b="0" strike="noStrike" spc="-1">
              <a:solidFill>
                <a:srgbClr val="000000"/>
              </a:solidFill>
              <a:uFill>
                <a:solidFill>
                  <a:srgbClr val="FFFFFF"/>
                </a:solidFill>
              </a:uFill>
              <a:latin typeface="Arial"/>
            </a:endParaRPr>
          </a:p>
          <a:p>
            <a:pPr marL="504000" indent="-501120" algn="just">
              <a:lnSpc>
                <a:spcPct val="80000"/>
              </a:lnSpc>
              <a:spcBef>
                <a:spcPts val="887"/>
              </a:spcBef>
              <a:buClr>
                <a:srgbClr val="000000"/>
              </a:buClr>
              <a:buFont typeface="Myriad CnSemibold"/>
              <a:buAutoNum type="arabicPeriod"/>
            </a:pPr>
            <a:r>
              <a:rPr lang="pt-BR" sz="2650" b="0" strike="noStrike" spc="-1">
                <a:solidFill>
                  <a:srgbClr val="000000"/>
                </a:solidFill>
                <a:uFill>
                  <a:solidFill>
                    <a:srgbClr val="FFFFFF"/>
                  </a:solidFill>
                </a:uFill>
                <a:latin typeface="Arial"/>
                <a:ea typeface="Microsoft YaHei"/>
              </a:rPr>
              <a:t>Montante e fonte dos recursos aplicados no período;</a:t>
            </a:r>
            <a:endParaRPr lang="pt-BR" sz="1800" b="0" strike="noStrike" spc="-1">
              <a:solidFill>
                <a:srgbClr val="000000"/>
              </a:solidFill>
              <a:uFill>
                <a:solidFill>
                  <a:srgbClr val="FFFFFF"/>
                </a:solidFill>
              </a:uFill>
              <a:latin typeface="Arial"/>
            </a:endParaRPr>
          </a:p>
          <a:p>
            <a:pPr algn="just">
              <a:lnSpc>
                <a:spcPct val="80000"/>
              </a:lnSpc>
              <a:spcBef>
                <a:spcPts val="887"/>
              </a:spcBef>
            </a:pPr>
            <a:endParaRPr lang="pt-BR" sz="1800" b="0" strike="noStrike" spc="-1">
              <a:solidFill>
                <a:srgbClr val="000000"/>
              </a:solidFill>
              <a:uFill>
                <a:solidFill>
                  <a:srgbClr val="FFFFFF"/>
                </a:solidFill>
              </a:uFill>
              <a:latin typeface="Arial"/>
            </a:endParaRPr>
          </a:p>
          <a:p>
            <a:pPr marL="504000" indent="-501120" algn="just">
              <a:lnSpc>
                <a:spcPct val="80000"/>
              </a:lnSpc>
              <a:spcBef>
                <a:spcPts val="887"/>
              </a:spcBef>
              <a:buClr>
                <a:srgbClr val="000000"/>
              </a:buClr>
              <a:buFont typeface="Myriad CnSemibold"/>
              <a:buAutoNum type="arabicPeriod"/>
            </a:pPr>
            <a:r>
              <a:rPr lang="pt-BR" sz="2650" b="0" strike="noStrike" spc="-1">
                <a:solidFill>
                  <a:srgbClr val="000000"/>
                </a:solidFill>
                <a:uFill>
                  <a:solidFill>
                    <a:srgbClr val="FFFFFF"/>
                  </a:solidFill>
                </a:uFill>
                <a:latin typeface="Arial"/>
                <a:ea typeface="Microsoft YaHei"/>
              </a:rPr>
              <a:t>Auditorias realizadas ou em fase de execução no período e suas recomendações e determinações;</a:t>
            </a:r>
            <a:endParaRPr lang="pt-BR" sz="1800" b="0" strike="noStrike" spc="-1">
              <a:solidFill>
                <a:srgbClr val="000000"/>
              </a:solidFill>
              <a:uFill>
                <a:solidFill>
                  <a:srgbClr val="FFFFFF"/>
                </a:solidFill>
              </a:uFill>
              <a:latin typeface="Arial"/>
            </a:endParaRPr>
          </a:p>
          <a:p>
            <a:pPr algn="just">
              <a:lnSpc>
                <a:spcPct val="80000"/>
              </a:lnSpc>
              <a:spcBef>
                <a:spcPts val="887"/>
              </a:spcBef>
            </a:pPr>
            <a:endParaRPr lang="pt-BR" sz="1800" b="0" strike="noStrike" spc="-1">
              <a:solidFill>
                <a:srgbClr val="000000"/>
              </a:solidFill>
              <a:uFill>
                <a:solidFill>
                  <a:srgbClr val="FFFFFF"/>
                </a:solidFill>
              </a:uFill>
              <a:latin typeface="Arial"/>
            </a:endParaRPr>
          </a:p>
          <a:p>
            <a:pPr marL="504000" indent="-501120" algn="just">
              <a:lnSpc>
                <a:spcPct val="80000"/>
              </a:lnSpc>
              <a:spcBef>
                <a:spcPts val="887"/>
              </a:spcBef>
              <a:buClr>
                <a:srgbClr val="000000"/>
              </a:buClr>
              <a:buFont typeface="Myriad CnSemibold"/>
              <a:buAutoNum type="arabicPeriod"/>
            </a:pPr>
            <a:r>
              <a:rPr lang="pt-BR" sz="2650" b="0" strike="noStrike" spc="-1">
                <a:solidFill>
                  <a:srgbClr val="000000"/>
                </a:solidFill>
                <a:uFill>
                  <a:solidFill>
                    <a:srgbClr val="FFFFFF"/>
                  </a:solidFill>
                </a:uFill>
                <a:latin typeface="Arial"/>
                <a:ea typeface="Microsoft YaHei"/>
              </a:rPr>
              <a:t>Oferta e produção de serviços públicos na rede assistencial própria, contratada e conveniada, cotejando esses dados com os indicadores de saúde da população em seu âmbito de atuação.</a:t>
            </a:r>
            <a:endParaRPr lang="pt-BR" sz="1800" b="0" strike="noStrike" spc="-1">
              <a:solidFill>
                <a:srgbClr val="000000"/>
              </a:solidFill>
              <a:uFill>
                <a:solidFill>
                  <a:srgbClr val="FFFFFF"/>
                </a:solidFill>
              </a:uFill>
              <a:latin typeface="Arial"/>
            </a:endParaRPr>
          </a:p>
        </p:txBody>
      </p:sp>
      <p:sp>
        <p:nvSpPr>
          <p:cNvPr id="942" name="CustomShape 2"/>
          <p:cNvSpPr/>
          <p:nvPr/>
        </p:nvSpPr>
        <p:spPr>
          <a:xfrm>
            <a:off x="2007093" y="362648"/>
            <a:ext cx="7320240" cy="1175040"/>
          </a:xfrm>
          <a:prstGeom prst="rect">
            <a:avLst/>
          </a:prstGeom>
          <a:solidFill>
            <a:schemeClr val="accent1">
              <a:lumMod val="40000"/>
              <a:lumOff val="60000"/>
            </a:schemeClr>
          </a:solidFill>
          <a:ln w="38160">
            <a:noFill/>
          </a:ln>
        </p:spPr>
        <p:style>
          <a:lnRef idx="0">
            <a:scrgbClr r="0" g="0" b="0"/>
          </a:lnRef>
          <a:fillRef idx="0">
            <a:scrgbClr r="0" g="0" b="0"/>
          </a:fillRef>
          <a:effectRef idx="0">
            <a:scrgbClr r="0" g="0" b="0"/>
          </a:effectRef>
          <a:fontRef idx="minor"/>
        </p:style>
        <p:txBody>
          <a:bodyPr lIns="99360" tIns="51480" rIns="99360" bIns="51480"/>
          <a:lstStyle/>
          <a:p>
            <a:pPr algn="ctr">
              <a:lnSpc>
                <a:spcPct val="100000"/>
              </a:lnSpc>
              <a:spcBef>
                <a:spcPts val="1763"/>
              </a:spcBef>
            </a:pPr>
            <a:r>
              <a:rPr lang="pt-BR" sz="3529" b="1" i="1" strike="noStrike" spc="-1">
                <a:solidFill>
                  <a:srgbClr val="333399"/>
                </a:solidFill>
                <a:uFill>
                  <a:solidFill>
                    <a:srgbClr val="FFFFFF"/>
                  </a:solidFill>
                </a:uFill>
                <a:latin typeface="Verdana"/>
                <a:ea typeface="Microsoft YaHei"/>
              </a:rPr>
              <a:t>Relatório Detalhado Quadrimestral- RDQ</a:t>
            </a:r>
            <a:endParaRPr lang="pt-B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28125" y="1703988"/>
            <a:ext cx="9506228" cy="2035685"/>
          </a:xfrm>
          <a:prstGeom prst="rect">
            <a:avLst/>
          </a:prstGeom>
        </p:spPr>
        <p:txBody>
          <a:bodyPr wrap="square">
            <a:spAutoFit/>
          </a:bodyPr>
          <a:lstStyle/>
          <a:p>
            <a:pPr algn="just"/>
            <a:r>
              <a:rPr lang="pt-BR" sz="3157" dirty="0">
                <a:ea typeface="Calibri" panose="020F0502020204030204" pitchFamily="34" charset="0"/>
                <a:cs typeface="Calibri Light" panose="020F0302020204030204" pitchFamily="34" charset="0"/>
              </a:rPr>
              <a:t>Santa Catarina é um Estado com bons indicadores de saúde comparativamente a outros Estados do Brasil e busca aproximar-se de países de médio grau de desenvolvimento e porte semelhante.</a:t>
            </a:r>
            <a:endParaRPr lang="pt-BR" sz="3157" dirty="0"/>
          </a:p>
        </p:txBody>
      </p:sp>
      <p:sp>
        <p:nvSpPr>
          <p:cNvPr id="3" name="Retângulo 2"/>
          <p:cNvSpPr/>
          <p:nvPr/>
        </p:nvSpPr>
        <p:spPr>
          <a:xfrm>
            <a:off x="1043315" y="4273145"/>
            <a:ext cx="8475848" cy="1478866"/>
          </a:xfrm>
          <a:prstGeom prst="rect">
            <a:avLst/>
          </a:prstGeom>
        </p:spPr>
        <p:txBody>
          <a:bodyPr wrap="square">
            <a:spAutoFit/>
          </a:bodyPr>
          <a:lstStyle/>
          <a:p>
            <a:pPr algn="just">
              <a:lnSpc>
                <a:spcPct val="107000"/>
              </a:lnSpc>
              <a:spcBef>
                <a:spcPts val="526"/>
              </a:spcBef>
            </a:pPr>
            <a:r>
              <a:rPr lang="pt-BR" sz="2105" b="1" dirty="0">
                <a:solidFill>
                  <a:srgbClr val="C00000"/>
                </a:solidFill>
                <a:ea typeface="Calibri" panose="020F0502020204030204" pitchFamily="34" charset="0"/>
                <a:cs typeface="Calibri Light" panose="020F0302020204030204" pitchFamily="34" charset="0"/>
              </a:rPr>
              <a:t>SC tem a maior longevidade do Brasil: 79,1 anos</a:t>
            </a:r>
            <a:r>
              <a:rPr lang="pt-BR" sz="2105" b="1" dirty="0">
                <a:solidFill>
                  <a:schemeClr val="accent6">
                    <a:lumMod val="75000"/>
                  </a:schemeClr>
                </a:solidFill>
                <a:ea typeface="Calibri" panose="020F0502020204030204" pitchFamily="34" charset="0"/>
                <a:cs typeface="Calibri Light" panose="020F0302020204030204" pitchFamily="34" charset="0"/>
              </a:rPr>
              <a:t>  -  próxima a do Chile (81,2 anos) e Portugal (81,3 anos). A longevidade está associada diretamente às condições de vida e às taxas de mortalidade da população. </a:t>
            </a:r>
            <a:endParaRPr lang="pt-BR" sz="2105" b="1" dirty="0">
              <a:solidFill>
                <a:schemeClr val="accent6">
                  <a:lumMod val="75000"/>
                </a:schemeClr>
              </a:solidFill>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4148042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CustomShape 1"/>
          <p:cNvSpPr/>
          <p:nvPr/>
        </p:nvSpPr>
        <p:spPr>
          <a:xfrm>
            <a:off x="2334240" y="808560"/>
            <a:ext cx="6014880" cy="1398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3859" b="1" strike="noStrike" spc="-1" dirty="0">
                <a:solidFill>
                  <a:srgbClr val="C00000"/>
                </a:solidFill>
                <a:uFill>
                  <a:solidFill>
                    <a:srgbClr val="FFFFFF"/>
                  </a:solidFill>
                </a:uFill>
                <a:latin typeface="Arial"/>
                <a:ea typeface="DejaVu Sans"/>
              </a:rPr>
              <a:t>Plano Estadual de Saúde</a:t>
            </a:r>
            <a:endParaRPr lang="pt-BR" sz="1800" b="0" strike="noStrike" spc="-1" dirty="0">
              <a:solidFill>
                <a:srgbClr val="C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p:txBody>
      </p:sp>
      <p:sp>
        <p:nvSpPr>
          <p:cNvPr id="1092" name="CustomShape 2"/>
          <p:cNvSpPr/>
          <p:nvPr/>
        </p:nvSpPr>
        <p:spPr>
          <a:xfrm>
            <a:off x="1724040" y="2223720"/>
            <a:ext cx="7826760" cy="457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2460" b="1" strike="noStrike" spc="-1" dirty="0">
                <a:solidFill>
                  <a:srgbClr val="000000"/>
                </a:solidFill>
                <a:uFill>
                  <a:solidFill>
                    <a:srgbClr val="FFFFFF"/>
                  </a:solidFill>
                </a:uFill>
                <a:latin typeface="Arial"/>
                <a:ea typeface="DejaVu Sans"/>
              </a:rPr>
              <a:t>Objetivo: </a:t>
            </a:r>
            <a:r>
              <a:rPr lang="pt-BR" sz="2460" b="0" strike="noStrike" spc="-1" dirty="0">
                <a:solidFill>
                  <a:srgbClr val="000000"/>
                </a:solidFill>
                <a:uFill>
                  <a:solidFill>
                    <a:srgbClr val="FFFFFF"/>
                  </a:solidFill>
                </a:uFill>
                <a:latin typeface="Arial"/>
                <a:ea typeface="DejaVu Sans"/>
              </a:rPr>
              <a:t>Utilizar mecanismos que propiciem a ampliação do </a:t>
            </a:r>
            <a:r>
              <a:rPr lang="pt-BR" sz="2460" b="0" strike="noStrike" spc="-1" dirty="0" smtClean="0">
                <a:solidFill>
                  <a:srgbClr val="000000"/>
                </a:solidFill>
                <a:uFill>
                  <a:solidFill>
                    <a:srgbClr val="FFFFFF"/>
                  </a:solidFill>
                </a:uFill>
                <a:latin typeface="Arial"/>
                <a:ea typeface="DejaVu Sans"/>
              </a:rPr>
              <a:t>acesso a </a:t>
            </a:r>
            <a:r>
              <a:rPr lang="pt-BR" sz="2460" b="0" strike="noStrike" spc="-1" dirty="0">
                <a:solidFill>
                  <a:srgbClr val="000000"/>
                </a:solidFill>
                <a:uFill>
                  <a:solidFill>
                    <a:srgbClr val="FFFFFF"/>
                  </a:solidFill>
                </a:uFill>
                <a:latin typeface="Arial"/>
                <a:ea typeface="DejaVu Sans"/>
              </a:rPr>
              <a:t>Atenção Básica</a:t>
            </a: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r>
              <a:rPr lang="pt-BR" sz="2460" b="1" strike="noStrike" spc="-1" dirty="0">
                <a:solidFill>
                  <a:srgbClr val="002060"/>
                </a:solidFill>
                <a:uFill>
                  <a:solidFill>
                    <a:srgbClr val="FFFFFF"/>
                  </a:solidFill>
                </a:uFill>
                <a:latin typeface="Arial"/>
                <a:ea typeface="DejaVu Sans"/>
              </a:rPr>
              <a:t>Metas:</a:t>
            </a:r>
            <a:endParaRPr lang="pt-BR" sz="1800" b="0" strike="noStrike" spc="-1" dirty="0">
              <a:solidFill>
                <a:srgbClr val="002060"/>
              </a:solidFill>
              <a:uFill>
                <a:solidFill>
                  <a:srgbClr val="FFFFFF"/>
                </a:solidFill>
              </a:uFill>
              <a:latin typeface="Arial"/>
            </a:endParaRPr>
          </a:p>
          <a:p>
            <a:pPr marL="343080" indent="-341280">
              <a:lnSpc>
                <a:spcPct val="100000"/>
              </a:lnSpc>
              <a:buClr>
                <a:srgbClr val="000000"/>
              </a:buClr>
              <a:buFont typeface="Arial"/>
              <a:buChar char="•"/>
            </a:pPr>
            <a:r>
              <a:rPr lang="pt-BR" sz="2460" b="0" strike="noStrike" spc="-1" dirty="0">
                <a:solidFill>
                  <a:srgbClr val="002060"/>
                </a:solidFill>
                <a:uFill>
                  <a:solidFill>
                    <a:srgbClr val="FFFFFF"/>
                  </a:solidFill>
                </a:uFill>
                <a:latin typeface="Arial"/>
                <a:ea typeface="DejaVu Sans"/>
              </a:rPr>
              <a:t>Aumentar a cobertura populacional estimada pela Política de Atenção Básica</a:t>
            </a:r>
            <a:endParaRPr lang="pt-BR" sz="1800" b="0" strike="noStrike" spc="-1" dirty="0">
              <a:solidFill>
                <a:srgbClr val="002060"/>
              </a:solidFill>
              <a:uFill>
                <a:solidFill>
                  <a:srgbClr val="FFFFFF"/>
                </a:solidFill>
              </a:uFill>
              <a:latin typeface="Arial"/>
            </a:endParaRPr>
          </a:p>
          <a:p>
            <a:pPr marL="343080" indent="-341280">
              <a:buClr>
                <a:srgbClr val="000000"/>
              </a:buClr>
              <a:buFont typeface="Arial"/>
              <a:buChar char="•"/>
            </a:pPr>
            <a:r>
              <a:rPr lang="pt-BR" sz="2460" spc="-1" dirty="0">
                <a:solidFill>
                  <a:srgbClr val="002060"/>
                </a:solidFill>
                <a:uFill>
                  <a:solidFill>
                    <a:srgbClr val="FFFFFF"/>
                  </a:solidFill>
                </a:uFill>
                <a:latin typeface="Arial"/>
                <a:ea typeface="DejaVu Sans"/>
              </a:rPr>
              <a:t>Reduzir internações por causas sensíveis à atenção básica</a:t>
            </a:r>
          </a:p>
          <a:p>
            <a:pPr marL="343080" indent="-341280">
              <a:lnSpc>
                <a:spcPct val="100000"/>
              </a:lnSpc>
              <a:buClr>
                <a:srgbClr val="000000"/>
              </a:buClr>
              <a:buFont typeface="Arial"/>
              <a:buChar char="•"/>
            </a:pPr>
            <a:r>
              <a:rPr lang="pt-BR" sz="2460" b="0" strike="noStrike" spc="-1" dirty="0">
                <a:solidFill>
                  <a:srgbClr val="002060"/>
                </a:solidFill>
                <a:uFill>
                  <a:solidFill>
                    <a:srgbClr val="FFFFFF"/>
                  </a:solidFill>
                </a:uFill>
                <a:latin typeface="Arial"/>
                <a:ea typeface="DejaVu Sans"/>
              </a:rPr>
              <a:t>Reduzir o número de óbitos maternos</a:t>
            </a:r>
            <a:endParaRPr lang="pt-BR" sz="1800" b="0" strike="noStrike" spc="-1" dirty="0">
              <a:solidFill>
                <a:srgbClr val="002060"/>
              </a:solidFill>
              <a:uFill>
                <a:solidFill>
                  <a:srgbClr val="FFFFFF"/>
                </a:solidFill>
              </a:uFill>
              <a:latin typeface="Arial"/>
            </a:endParaRPr>
          </a:p>
          <a:p>
            <a:pPr marL="343080" indent="-341280">
              <a:lnSpc>
                <a:spcPct val="100000"/>
              </a:lnSpc>
              <a:buClr>
                <a:srgbClr val="C00000"/>
              </a:buClr>
              <a:buFont typeface="Arial"/>
              <a:buChar char="•"/>
            </a:pPr>
            <a:r>
              <a:rPr lang="pt-BR" sz="2460" b="0" strike="noStrike" spc="-1" dirty="0">
                <a:solidFill>
                  <a:srgbClr val="002060"/>
                </a:solidFill>
                <a:uFill>
                  <a:solidFill>
                    <a:srgbClr val="FFFFFF"/>
                  </a:solidFill>
                </a:uFill>
                <a:latin typeface="Arial"/>
                <a:ea typeface="DejaVu Sans"/>
              </a:rPr>
              <a:t>Reduzir o percentual de crianças de 0 a 10 anos com sobrepeso e obesidade no estado</a:t>
            </a:r>
            <a:endParaRPr lang="pt-BR" sz="1800" b="0" strike="noStrike" spc="-1" dirty="0">
              <a:solidFill>
                <a:srgbClr val="00206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p:txBody>
      </p:sp>
    </p:spTree>
    <p:extLst>
      <p:ext uri="{BB962C8B-B14F-4D97-AF65-F5344CB8AC3E}">
        <p14:creationId xmlns="" xmlns:p14="http://schemas.microsoft.com/office/powerpoint/2010/main" val="109194776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2065283" y="383648"/>
            <a:ext cx="7173310" cy="835200"/>
            <a:chOff x="1396080" y="588600"/>
            <a:chExt cx="7452000" cy="835200"/>
          </a:xfrm>
        </p:grpSpPr>
        <p:sp>
          <p:nvSpPr>
            <p:cNvPr id="1093" name="CustomShape 1"/>
            <p:cNvSpPr/>
            <p:nvPr/>
          </p:nvSpPr>
          <p:spPr>
            <a:xfrm>
              <a:off x="1396080" y="588600"/>
              <a:ext cx="7452000" cy="835200"/>
            </a:xfrm>
            <a:prstGeom prst="roundRect">
              <a:avLst>
                <a:gd name="adj" fmla="val 16667"/>
              </a:avLst>
            </a:prstGeom>
            <a:ln>
              <a:round/>
            </a:ln>
          </p:spPr>
          <p:style>
            <a:lnRef idx="2">
              <a:schemeClr val="accent1">
                <a:shade val="50000"/>
              </a:schemeClr>
            </a:lnRef>
            <a:fillRef idx="1">
              <a:schemeClr val="accent1"/>
            </a:fillRef>
            <a:effectRef idx="0">
              <a:schemeClr val="accent1"/>
            </a:effectRef>
            <a:fontRef idx="minor"/>
          </p:style>
        </p:sp>
        <p:sp>
          <p:nvSpPr>
            <p:cNvPr id="1094" name="CustomShape 2"/>
            <p:cNvSpPr/>
            <p:nvPr/>
          </p:nvSpPr>
          <p:spPr>
            <a:xfrm>
              <a:off x="1396080" y="588600"/>
              <a:ext cx="7452000" cy="835200"/>
            </a:xfrm>
            <a:prstGeom prst="rect">
              <a:avLst/>
            </a:prstGeom>
            <a:noFill/>
            <a:ln w="9360">
              <a:noFill/>
            </a:ln>
          </p:spPr>
          <p:style>
            <a:lnRef idx="0">
              <a:scrgbClr r="0" g="0" b="0"/>
            </a:lnRef>
            <a:fillRef idx="0">
              <a:scrgbClr r="0" g="0" b="0"/>
            </a:fillRef>
            <a:effectRef idx="0">
              <a:scrgbClr r="0" g="0" b="0"/>
            </a:effectRef>
            <a:fontRef idx="minor"/>
          </p:style>
          <p:txBody>
            <a:bodyPr lIns="78840" tIns="41040" rIns="78840" bIns="41040" anchor="ctr"/>
            <a:lstStyle/>
            <a:p>
              <a:pPr algn="ctr">
                <a:lnSpc>
                  <a:spcPct val="100000"/>
                </a:lnSpc>
              </a:pPr>
              <a:r>
                <a:rPr lang="pt-BR" sz="2400" b="1" strike="noStrike" spc="-1" dirty="0">
                  <a:solidFill>
                    <a:srgbClr val="C00000"/>
                  </a:solidFill>
                  <a:uFill>
                    <a:solidFill>
                      <a:srgbClr val="FFFFFF"/>
                    </a:solidFill>
                  </a:uFill>
                  <a:latin typeface="Verdana"/>
                  <a:ea typeface="DejaVu Sans"/>
                </a:rPr>
                <a:t>Capacidade Instalada Atenção </a:t>
              </a:r>
              <a:r>
                <a:rPr lang="pt-BR" sz="2400" b="1" strike="noStrike" spc="-1" dirty="0" smtClean="0">
                  <a:solidFill>
                    <a:srgbClr val="C00000"/>
                  </a:solidFill>
                  <a:uFill>
                    <a:solidFill>
                      <a:srgbClr val="FFFFFF"/>
                    </a:solidFill>
                  </a:uFill>
                  <a:latin typeface="Verdana"/>
                  <a:ea typeface="DejaVu Sans"/>
                </a:rPr>
                <a:t>Básica/SC</a:t>
              </a:r>
              <a:endParaRPr lang="pt-BR" sz="1600" b="0" strike="noStrike" spc="-1" dirty="0">
                <a:solidFill>
                  <a:srgbClr val="000000"/>
                </a:solidFill>
                <a:uFill>
                  <a:solidFill>
                    <a:srgbClr val="FFFFFF"/>
                  </a:solidFill>
                </a:uFill>
                <a:latin typeface="Arial"/>
              </a:endParaRPr>
            </a:p>
          </p:txBody>
        </p:sp>
      </p:grpSp>
      <p:graphicFrame>
        <p:nvGraphicFramePr>
          <p:cNvPr id="1095" name="Table 3"/>
          <p:cNvGraphicFramePr/>
          <p:nvPr>
            <p:extLst>
              <p:ext uri="{D42A27DB-BD31-4B8C-83A1-F6EECF244321}">
                <p14:modId xmlns="" xmlns:p14="http://schemas.microsoft.com/office/powerpoint/2010/main" val="3296535877"/>
              </p:ext>
            </p:extLst>
          </p:nvPr>
        </p:nvGraphicFramePr>
        <p:xfrm>
          <a:off x="329970" y="1623846"/>
          <a:ext cx="10169863" cy="4975470"/>
        </p:xfrm>
        <a:graphic>
          <a:graphicData uri="http://schemas.openxmlformats.org/drawingml/2006/table">
            <a:tbl>
              <a:tblPr/>
              <a:tblGrid>
                <a:gridCol w="4979914"/>
                <a:gridCol w="1701055"/>
                <a:gridCol w="1664126"/>
                <a:gridCol w="1824768"/>
              </a:tblGrid>
              <a:tr h="364077">
                <a:tc>
                  <a:txBody>
                    <a:bodyPr/>
                    <a:lstStyle/>
                    <a:p>
                      <a:pPr>
                        <a:lnSpc>
                          <a:spcPct val="100000"/>
                        </a:lnSpc>
                      </a:pPr>
                      <a:r>
                        <a:rPr lang="pt-BR" sz="1800" b="0" strike="noStrike" spc="-1" dirty="0">
                          <a:solidFill>
                            <a:srgbClr val="000000"/>
                          </a:solidFill>
                          <a:uFill>
                            <a:solidFill>
                              <a:srgbClr val="FFFFFF"/>
                            </a:solidFill>
                          </a:uFill>
                          <a:latin typeface="Arial"/>
                        </a:rPr>
                        <a:t> </a:t>
                      </a:r>
                    </a:p>
                  </a:txBody>
                  <a:tcPr marL="8280" marR="8280">
                    <a:lnL w="12240">
                      <a:solidFill>
                        <a:srgbClr val="000000"/>
                      </a:solidFill>
                    </a:lnL>
                    <a:lnR w="12240">
                      <a:solidFill>
                        <a:srgbClr val="000000"/>
                      </a:solidFill>
                    </a:lnR>
                    <a:lnT w="12240">
                      <a:solidFill>
                        <a:srgbClr val="000000"/>
                      </a:solidFill>
                    </a:lnT>
                    <a:lnB w="12240">
                      <a:solidFill>
                        <a:srgbClr val="000000"/>
                      </a:solidFill>
                    </a:lnB>
                    <a:solidFill>
                      <a:srgbClr val="D9D9D9"/>
                    </a:solidFill>
                  </a:tcPr>
                </a:tc>
                <a:tc>
                  <a:txBody>
                    <a:bodyPr/>
                    <a:lstStyle/>
                    <a:p>
                      <a:pPr algn="ctr">
                        <a:lnSpc>
                          <a:spcPct val="100000"/>
                        </a:lnSpc>
                      </a:pPr>
                      <a:r>
                        <a:rPr lang="pt-BR" sz="1800" b="1" strike="noStrike" spc="-1">
                          <a:solidFill>
                            <a:srgbClr val="000000"/>
                          </a:solidFill>
                          <a:uFill>
                            <a:solidFill>
                              <a:srgbClr val="FFFFFF"/>
                            </a:solidFill>
                          </a:uFill>
                          <a:latin typeface="Arial"/>
                        </a:rPr>
                        <a:t>2015</a:t>
                      </a:r>
                      <a:endParaRPr lang="pt-BR" sz="1800" b="0" strike="noStrike" spc="-1">
                        <a:solidFill>
                          <a:srgbClr val="000000"/>
                        </a:solidFill>
                        <a:uFill>
                          <a:solidFill>
                            <a:srgbClr val="FFFFFF"/>
                          </a:solidFill>
                        </a:uFill>
                        <a:latin typeface="Arial"/>
                      </a:endParaRPr>
                    </a:p>
                  </a:txBody>
                  <a:tcPr marL="8280" marR="8280">
                    <a:lnL w="12240">
                      <a:solidFill>
                        <a:srgbClr val="000000"/>
                      </a:solidFill>
                    </a:lnL>
                    <a:lnR w="12240">
                      <a:solidFill>
                        <a:srgbClr val="000000"/>
                      </a:solidFill>
                    </a:lnR>
                    <a:lnT w="12240">
                      <a:solidFill>
                        <a:srgbClr val="000000"/>
                      </a:solidFill>
                    </a:lnT>
                    <a:lnB w="12240">
                      <a:solidFill>
                        <a:srgbClr val="000000"/>
                      </a:solidFill>
                    </a:lnB>
                    <a:solidFill>
                      <a:srgbClr val="D9D9D9"/>
                    </a:solidFill>
                  </a:tcPr>
                </a:tc>
                <a:tc>
                  <a:txBody>
                    <a:bodyPr/>
                    <a:lstStyle/>
                    <a:p>
                      <a:pPr algn="ctr">
                        <a:lnSpc>
                          <a:spcPct val="100000"/>
                        </a:lnSpc>
                      </a:pPr>
                      <a:r>
                        <a:rPr lang="pt-BR" sz="1800" b="1" strike="noStrike" spc="-1">
                          <a:solidFill>
                            <a:srgbClr val="000000"/>
                          </a:solidFill>
                          <a:uFill>
                            <a:solidFill>
                              <a:srgbClr val="FFFFFF"/>
                            </a:solidFill>
                          </a:uFill>
                          <a:latin typeface="Arial"/>
                        </a:rPr>
                        <a:t>2016</a:t>
                      </a:r>
                      <a:endParaRPr lang="pt-BR" sz="1800" b="0" strike="noStrike" spc="-1">
                        <a:solidFill>
                          <a:srgbClr val="000000"/>
                        </a:solidFill>
                        <a:uFill>
                          <a:solidFill>
                            <a:srgbClr val="FFFFFF"/>
                          </a:solidFill>
                        </a:uFill>
                        <a:latin typeface="Arial"/>
                      </a:endParaRPr>
                    </a:p>
                  </a:txBody>
                  <a:tcPr marL="8280" marR="8280">
                    <a:lnL w="12240">
                      <a:solidFill>
                        <a:srgbClr val="000000"/>
                      </a:solidFill>
                    </a:lnL>
                    <a:lnR w="12240">
                      <a:solidFill>
                        <a:srgbClr val="000000"/>
                      </a:solidFill>
                    </a:lnR>
                    <a:lnT w="12240">
                      <a:solidFill>
                        <a:srgbClr val="000000"/>
                      </a:solidFill>
                    </a:lnT>
                    <a:lnB w="12240">
                      <a:solidFill>
                        <a:srgbClr val="000000"/>
                      </a:solidFill>
                    </a:lnB>
                    <a:solidFill>
                      <a:srgbClr val="D9D9D9"/>
                    </a:solidFill>
                  </a:tcPr>
                </a:tc>
                <a:tc>
                  <a:txBody>
                    <a:bodyPr/>
                    <a:lstStyle/>
                    <a:p>
                      <a:pPr algn="ctr">
                        <a:lnSpc>
                          <a:spcPct val="100000"/>
                        </a:lnSpc>
                      </a:pPr>
                      <a:r>
                        <a:rPr lang="pt-BR" sz="1800" b="1" strike="noStrike" spc="-1" dirty="0">
                          <a:solidFill>
                            <a:srgbClr val="000000"/>
                          </a:solidFill>
                          <a:uFill>
                            <a:solidFill>
                              <a:srgbClr val="FFFFFF"/>
                            </a:solidFill>
                          </a:uFill>
                          <a:latin typeface="Arial"/>
                        </a:rPr>
                        <a:t>2017</a:t>
                      </a:r>
                      <a:endParaRPr lang="pt-BR" sz="1800" b="0" strike="noStrike" spc="-1" dirty="0">
                        <a:solidFill>
                          <a:srgbClr val="000000"/>
                        </a:solidFill>
                        <a:uFill>
                          <a:solidFill>
                            <a:srgbClr val="FFFFFF"/>
                          </a:solidFill>
                        </a:uFill>
                        <a:latin typeface="Arial"/>
                      </a:endParaRPr>
                    </a:p>
                  </a:txBody>
                  <a:tcPr marL="8280" marR="8280">
                    <a:lnL w="12240">
                      <a:solidFill>
                        <a:srgbClr val="000000"/>
                      </a:solidFill>
                    </a:lnL>
                    <a:lnR w="12240">
                      <a:solidFill>
                        <a:srgbClr val="000000"/>
                      </a:solidFill>
                    </a:lnR>
                    <a:lnT w="12240">
                      <a:solidFill>
                        <a:srgbClr val="000000"/>
                      </a:solidFill>
                    </a:lnT>
                    <a:lnB w="12240">
                      <a:solidFill>
                        <a:srgbClr val="000000"/>
                      </a:solidFill>
                    </a:lnB>
                    <a:solidFill>
                      <a:srgbClr val="D9D9D9"/>
                    </a:solidFill>
                  </a:tcPr>
                </a:tc>
              </a:tr>
              <a:tr h="637134">
                <a:tc>
                  <a:txBody>
                    <a:bodyPr/>
                    <a:lstStyle/>
                    <a:p>
                      <a:pPr algn="ctr">
                        <a:lnSpc>
                          <a:spcPct val="100000"/>
                        </a:lnSpc>
                      </a:pPr>
                      <a:r>
                        <a:rPr lang="pt-BR" sz="1800" b="0" strike="noStrike" spc="-1">
                          <a:solidFill>
                            <a:srgbClr val="000000"/>
                          </a:solidFill>
                          <a:uFill>
                            <a:solidFill>
                              <a:srgbClr val="FFFFFF"/>
                            </a:solidFill>
                          </a:uFill>
                          <a:latin typeface="Arial"/>
                        </a:rPr>
                        <a:t>Equipes de Saúde da Família</a:t>
                      </a:r>
                    </a:p>
                    <a:p>
                      <a:pPr algn="ctr">
                        <a:lnSpc>
                          <a:spcPct val="100000"/>
                        </a:lnSpc>
                      </a:pPr>
                      <a:endParaRPr lang="pt-BR" sz="1800" b="0" strike="noStrike" spc="-1">
                        <a:solidFill>
                          <a:srgbClr val="000000"/>
                        </a:solidFill>
                        <a:uFill>
                          <a:solidFill>
                            <a:srgbClr val="FFFFFF"/>
                          </a:solidFill>
                        </a:uFill>
                        <a:latin typeface="Arial"/>
                      </a:endParaRP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pt-BR" sz="1800" b="0" strike="noStrike" spc="-1">
                          <a:solidFill>
                            <a:srgbClr val="000000"/>
                          </a:solidFill>
                          <a:uFill>
                            <a:solidFill>
                              <a:srgbClr val="FFFFFF"/>
                            </a:solidFill>
                          </a:uFill>
                          <a:latin typeface="Arial"/>
                        </a:rPr>
                        <a:t>1687</a:t>
                      </a: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pt-BR" sz="1800" b="0" strike="noStrike" spc="-1">
                          <a:solidFill>
                            <a:srgbClr val="000000"/>
                          </a:solidFill>
                          <a:uFill>
                            <a:solidFill>
                              <a:srgbClr val="FFFFFF"/>
                            </a:solidFill>
                          </a:uFill>
                          <a:latin typeface="Arial"/>
                        </a:rPr>
                        <a:t>1710</a:t>
                      </a: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pt-BR" sz="1800" b="0" strike="noStrike" spc="-1">
                          <a:solidFill>
                            <a:srgbClr val="000000"/>
                          </a:solidFill>
                          <a:uFill>
                            <a:solidFill>
                              <a:srgbClr val="FFFFFF"/>
                            </a:solidFill>
                          </a:uFill>
                          <a:latin typeface="Arial"/>
                        </a:rPr>
                        <a:t>1777</a:t>
                      </a: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r>
              <a:tr h="637134">
                <a:tc>
                  <a:txBody>
                    <a:bodyPr/>
                    <a:lstStyle/>
                    <a:p>
                      <a:pPr algn="ctr">
                        <a:lnSpc>
                          <a:spcPct val="100000"/>
                        </a:lnSpc>
                      </a:pPr>
                      <a:r>
                        <a:rPr lang="pt-BR" sz="1800" b="0" strike="noStrike" spc="-1">
                          <a:solidFill>
                            <a:srgbClr val="000000"/>
                          </a:solidFill>
                          <a:uFill>
                            <a:solidFill>
                              <a:srgbClr val="FFFFFF"/>
                            </a:solidFill>
                          </a:uFill>
                          <a:latin typeface="Arial"/>
                        </a:rPr>
                        <a:t>Equipes de Saúde Bucal</a:t>
                      </a:r>
                    </a:p>
                    <a:p>
                      <a:pPr algn="ctr">
                        <a:lnSpc>
                          <a:spcPct val="100000"/>
                        </a:lnSpc>
                      </a:pPr>
                      <a:endParaRPr lang="pt-BR" sz="1800" b="0" strike="noStrike" spc="-1">
                        <a:solidFill>
                          <a:srgbClr val="000000"/>
                        </a:solidFill>
                        <a:uFill>
                          <a:solidFill>
                            <a:srgbClr val="FFFFFF"/>
                          </a:solidFill>
                        </a:uFill>
                        <a:latin typeface="Arial"/>
                      </a:endParaRP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pt-BR" sz="1800" b="0" strike="noStrike" spc="-1">
                          <a:solidFill>
                            <a:srgbClr val="000000"/>
                          </a:solidFill>
                          <a:uFill>
                            <a:solidFill>
                              <a:srgbClr val="FFFFFF"/>
                            </a:solidFill>
                          </a:uFill>
                          <a:latin typeface="Arial"/>
                        </a:rPr>
                        <a:t>1001</a:t>
                      </a: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pt-BR" sz="1800" b="0" strike="noStrike" spc="-1">
                          <a:solidFill>
                            <a:srgbClr val="000000"/>
                          </a:solidFill>
                          <a:uFill>
                            <a:solidFill>
                              <a:srgbClr val="FFFFFF"/>
                            </a:solidFill>
                          </a:uFill>
                          <a:latin typeface="Arial"/>
                        </a:rPr>
                        <a:t>982</a:t>
                      </a: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pt-BR" sz="1800" b="0" strike="noStrike" spc="-1">
                          <a:solidFill>
                            <a:srgbClr val="000000"/>
                          </a:solidFill>
                          <a:uFill>
                            <a:solidFill>
                              <a:srgbClr val="FFFFFF"/>
                            </a:solidFill>
                          </a:uFill>
                          <a:latin typeface="Arial"/>
                        </a:rPr>
                        <a:t>1033</a:t>
                      </a: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r>
              <a:tr h="637134">
                <a:tc>
                  <a:txBody>
                    <a:bodyPr/>
                    <a:lstStyle/>
                    <a:p>
                      <a:pPr algn="ctr">
                        <a:lnSpc>
                          <a:spcPct val="100000"/>
                        </a:lnSpc>
                      </a:pPr>
                      <a:r>
                        <a:rPr lang="pt-BR" sz="1800" b="0" strike="noStrike" spc="-1">
                          <a:solidFill>
                            <a:srgbClr val="000000"/>
                          </a:solidFill>
                          <a:uFill>
                            <a:solidFill>
                              <a:srgbClr val="FFFFFF"/>
                            </a:solidFill>
                          </a:uFill>
                          <a:latin typeface="Arial"/>
                        </a:rPr>
                        <a:t>NASF – Núcleo de Apoio</a:t>
                      </a:r>
                    </a:p>
                    <a:p>
                      <a:pPr algn="ctr">
                        <a:lnSpc>
                          <a:spcPct val="100000"/>
                        </a:lnSpc>
                      </a:pPr>
                      <a:endParaRPr lang="pt-BR" sz="1800" b="0" strike="noStrike" spc="-1">
                        <a:solidFill>
                          <a:srgbClr val="000000"/>
                        </a:solidFill>
                        <a:uFill>
                          <a:solidFill>
                            <a:srgbClr val="FFFFFF"/>
                          </a:solidFill>
                        </a:uFill>
                        <a:latin typeface="Arial"/>
                      </a:endParaRP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pt-BR" sz="1800" b="0" strike="noStrike" spc="-1">
                          <a:solidFill>
                            <a:srgbClr val="000000"/>
                          </a:solidFill>
                          <a:uFill>
                            <a:solidFill>
                              <a:srgbClr val="FFFFFF"/>
                            </a:solidFill>
                          </a:uFill>
                          <a:latin typeface="Arial"/>
                        </a:rPr>
                        <a:t>275</a:t>
                      </a: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pt-BR" sz="1800" b="0" strike="noStrike" spc="-1">
                          <a:solidFill>
                            <a:srgbClr val="000000"/>
                          </a:solidFill>
                          <a:uFill>
                            <a:solidFill>
                              <a:srgbClr val="FFFFFF"/>
                            </a:solidFill>
                          </a:uFill>
                          <a:latin typeface="Arial"/>
                        </a:rPr>
                        <a:t>282</a:t>
                      </a: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pt-BR" sz="1800" b="0" strike="noStrike" spc="-1">
                          <a:solidFill>
                            <a:srgbClr val="000000"/>
                          </a:solidFill>
                          <a:uFill>
                            <a:solidFill>
                              <a:srgbClr val="FFFFFF"/>
                            </a:solidFill>
                          </a:uFill>
                          <a:latin typeface="Arial"/>
                        </a:rPr>
                        <a:t>293</a:t>
                      </a: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r>
              <a:tr h="364077">
                <a:tc>
                  <a:txBody>
                    <a:bodyPr/>
                    <a:lstStyle/>
                    <a:p>
                      <a:pPr algn="ctr">
                        <a:lnSpc>
                          <a:spcPct val="100000"/>
                        </a:lnSpc>
                      </a:pPr>
                      <a:r>
                        <a:rPr lang="pt-BR" sz="1800" b="0" strike="noStrike" spc="-1">
                          <a:solidFill>
                            <a:srgbClr val="000000"/>
                          </a:solidFill>
                          <a:uFill>
                            <a:solidFill>
                              <a:srgbClr val="FFFFFF"/>
                            </a:solidFill>
                          </a:uFill>
                          <a:latin typeface="Arial"/>
                        </a:rPr>
                        <a:t>Centro de Atenção Psicossocial</a:t>
                      </a: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pt-BR" sz="1800" b="0" strike="noStrike" spc="-1">
                          <a:solidFill>
                            <a:srgbClr val="000000"/>
                          </a:solidFill>
                          <a:uFill>
                            <a:solidFill>
                              <a:srgbClr val="FFFFFF"/>
                            </a:solidFill>
                          </a:uFill>
                          <a:latin typeface="Arial"/>
                        </a:rPr>
                        <a:t>89</a:t>
                      </a: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pt-BR" sz="1800" b="0" strike="noStrike" spc="-1">
                          <a:solidFill>
                            <a:srgbClr val="000000"/>
                          </a:solidFill>
                          <a:uFill>
                            <a:solidFill>
                              <a:srgbClr val="FFFFFF"/>
                            </a:solidFill>
                          </a:uFill>
                          <a:latin typeface="Arial"/>
                        </a:rPr>
                        <a:t>99</a:t>
                      </a: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pt-BR" sz="1800" b="0" strike="noStrike" spc="-1">
                          <a:solidFill>
                            <a:srgbClr val="000000"/>
                          </a:solidFill>
                          <a:uFill>
                            <a:solidFill>
                              <a:srgbClr val="FFFFFF"/>
                            </a:solidFill>
                          </a:uFill>
                          <a:latin typeface="Arial"/>
                        </a:rPr>
                        <a:t>100</a:t>
                      </a: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r>
              <a:tr h="476055">
                <a:tc>
                  <a:txBody>
                    <a:bodyPr/>
                    <a:lstStyle/>
                    <a:p>
                      <a:pPr algn="ctr">
                        <a:lnSpc>
                          <a:spcPct val="100000"/>
                        </a:lnSpc>
                      </a:pPr>
                      <a:r>
                        <a:rPr lang="pt-BR" sz="1800" b="0" strike="noStrike" spc="-1">
                          <a:solidFill>
                            <a:srgbClr val="000000"/>
                          </a:solidFill>
                          <a:uFill>
                            <a:solidFill>
                              <a:srgbClr val="FFFFFF"/>
                            </a:solidFill>
                          </a:uFill>
                          <a:latin typeface="Arial"/>
                        </a:rPr>
                        <a:t>Laboratório Regional de Prótese Dentária</a:t>
                      </a: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pt-BR" sz="1800" b="0" strike="noStrike" spc="-1">
                          <a:solidFill>
                            <a:srgbClr val="000000"/>
                          </a:solidFill>
                          <a:uFill>
                            <a:solidFill>
                              <a:srgbClr val="FFFFFF"/>
                            </a:solidFill>
                          </a:uFill>
                          <a:latin typeface="Arial"/>
                        </a:rPr>
                        <a:t>88</a:t>
                      </a: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pt-BR" sz="1800" b="0" strike="noStrike" spc="-1">
                          <a:solidFill>
                            <a:srgbClr val="000000"/>
                          </a:solidFill>
                          <a:uFill>
                            <a:solidFill>
                              <a:srgbClr val="FFFFFF"/>
                            </a:solidFill>
                          </a:uFill>
                          <a:latin typeface="Arial"/>
                        </a:rPr>
                        <a:t>104</a:t>
                      </a: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pt-BR" sz="1800" b="0" strike="noStrike" spc="-1">
                          <a:solidFill>
                            <a:srgbClr val="000000"/>
                          </a:solidFill>
                          <a:uFill>
                            <a:solidFill>
                              <a:srgbClr val="FFFFFF"/>
                            </a:solidFill>
                          </a:uFill>
                          <a:latin typeface="Arial"/>
                        </a:rPr>
                        <a:t>135</a:t>
                      </a: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r>
              <a:tr h="476055">
                <a:tc>
                  <a:txBody>
                    <a:bodyPr/>
                    <a:lstStyle/>
                    <a:p>
                      <a:pPr algn="ctr">
                        <a:lnSpc>
                          <a:spcPct val="100000"/>
                        </a:lnSpc>
                      </a:pPr>
                      <a:r>
                        <a:rPr lang="pt-BR" sz="1800" b="0" strike="noStrike" spc="-1">
                          <a:solidFill>
                            <a:srgbClr val="000000"/>
                          </a:solidFill>
                          <a:uFill>
                            <a:solidFill>
                              <a:srgbClr val="FFFFFF"/>
                            </a:solidFill>
                          </a:uFill>
                          <a:latin typeface="Arial"/>
                        </a:rPr>
                        <a:t>Centro de Especialidades Odontológicas</a:t>
                      </a: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pt-BR" sz="1800" b="0" strike="noStrike" spc="-1">
                          <a:solidFill>
                            <a:srgbClr val="000000"/>
                          </a:solidFill>
                          <a:uFill>
                            <a:solidFill>
                              <a:srgbClr val="FFFFFF"/>
                            </a:solidFill>
                          </a:uFill>
                          <a:latin typeface="Arial"/>
                        </a:rPr>
                        <a:t>44</a:t>
                      </a: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pt-BR" sz="1800" b="0" strike="noStrike" spc="-1">
                          <a:solidFill>
                            <a:srgbClr val="000000"/>
                          </a:solidFill>
                          <a:uFill>
                            <a:solidFill>
                              <a:srgbClr val="FFFFFF"/>
                            </a:solidFill>
                          </a:uFill>
                          <a:latin typeface="Arial"/>
                        </a:rPr>
                        <a:t>46</a:t>
                      </a: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pt-BR" sz="1800" b="0" strike="noStrike" spc="-1">
                          <a:solidFill>
                            <a:srgbClr val="000000"/>
                          </a:solidFill>
                          <a:uFill>
                            <a:solidFill>
                              <a:srgbClr val="FFFFFF"/>
                            </a:solidFill>
                          </a:uFill>
                          <a:latin typeface="Arial"/>
                        </a:rPr>
                        <a:t>49</a:t>
                      </a: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r>
              <a:tr h="364077">
                <a:tc>
                  <a:txBody>
                    <a:bodyPr/>
                    <a:lstStyle/>
                    <a:p>
                      <a:pPr algn="ctr">
                        <a:lnSpc>
                          <a:spcPct val="100000"/>
                        </a:lnSpc>
                      </a:pPr>
                      <a:r>
                        <a:rPr lang="pt-BR" sz="1800" b="0" strike="noStrike" spc="-1">
                          <a:solidFill>
                            <a:srgbClr val="000000"/>
                          </a:solidFill>
                          <a:uFill>
                            <a:solidFill>
                              <a:srgbClr val="FFFFFF"/>
                            </a:solidFill>
                          </a:uFill>
                          <a:latin typeface="Arial"/>
                        </a:rPr>
                        <a:t>Equipes AB no Sistema Prisional</a:t>
                      </a: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pt-BR" sz="1800" b="0" strike="noStrike" spc="-1">
                          <a:solidFill>
                            <a:srgbClr val="000000"/>
                          </a:solidFill>
                          <a:uFill>
                            <a:solidFill>
                              <a:srgbClr val="FFFFFF"/>
                            </a:solidFill>
                          </a:uFill>
                          <a:latin typeface="Calibri"/>
                        </a:rPr>
                        <a:t>15</a:t>
                      </a:r>
                      <a:endParaRPr lang="pt-BR" sz="1800" b="0" strike="noStrike" spc="-1">
                        <a:solidFill>
                          <a:srgbClr val="000000"/>
                        </a:solidFill>
                        <a:uFill>
                          <a:solidFill>
                            <a:srgbClr val="FFFFFF"/>
                          </a:solidFill>
                        </a:uFill>
                        <a:latin typeface="Arial"/>
                      </a:endParaRP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pt-BR" sz="1800" b="0" strike="noStrike" spc="-1">
                          <a:solidFill>
                            <a:srgbClr val="000000"/>
                          </a:solidFill>
                          <a:uFill>
                            <a:solidFill>
                              <a:srgbClr val="FFFFFF"/>
                            </a:solidFill>
                          </a:uFill>
                          <a:latin typeface="Calibri"/>
                        </a:rPr>
                        <a:t>15</a:t>
                      </a:r>
                      <a:endParaRPr lang="pt-BR" sz="1800" b="0" strike="noStrike" spc="-1">
                        <a:solidFill>
                          <a:srgbClr val="000000"/>
                        </a:solidFill>
                        <a:uFill>
                          <a:solidFill>
                            <a:srgbClr val="FFFFFF"/>
                          </a:solidFill>
                        </a:uFill>
                        <a:latin typeface="Arial"/>
                      </a:endParaRP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pt-BR" sz="1800" b="0" strike="noStrike" spc="-1">
                          <a:solidFill>
                            <a:srgbClr val="000000"/>
                          </a:solidFill>
                          <a:uFill>
                            <a:solidFill>
                              <a:srgbClr val="FFFFFF"/>
                            </a:solidFill>
                          </a:uFill>
                          <a:latin typeface="Calibri"/>
                        </a:rPr>
                        <a:t>15</a:t>
                      </a:r>
                      <a:endParaRPr lang="pt-BR" sz="1800" b="0" strike="noStrike" spc="-1">
                        <a:solidFill>
                          <a:srgbClr val="000000"/>
                        </a:solidFill>
                        <a:uFill>
                          <a:solidFill>
                            <a:srgbClr val="FFFFFF"/>
                          </a:solidFill>
                        </a:uFill>
                        <a:latin typeface="Arial"/>
                      </a:endParaRP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r>
              <a:tr h="364077">
                <a:tc gridSpan="4">
                  <a:txBody>
                    <a:bodyPr/>
                    <a:lstStyle/>
                    <a:p>
                      <a:pPr algn="ctr">
                        <a:lnSpc>
                          <a:spcPct val="100000"/>
                        </a:lnSpc>
                      </a:pPr>
                      <a:r>
                        <a:rPr lang="pt-BR" sz="1800" b="0" strike="noStrike" spc="-1">
                          <a:solidFill>
                            <a:srgbClr val="000000"/>
                          </a:solidFill>
                          <a:uFill>
                            <a:solidFill>
                              <a:srgbClr val="FFFFFF"/>
                            </a:solidFill>
                          </a:uFill>
                          <a:latin typeface="Arial"/>
                        </a:rPr>
                        <a:t> </a:t>
                      </a:r>
                    </a:p>
                  </a:txBody>
                  <a:tcPr marL="8280" marR="8280">
                    <a:lnL w="12240">
                      <a:solidFill>
                        <a:srgbClr val="000000"/>
                      </a:solidFill>
                    </a:lnL>
                    <a:lnR w="12240">
                      <a:solidFill>
                        <a:srgbClr val="000000"/>
                      </a:solidFill>
                    </a:lnR>
                    <a:lnT w="12240">
                      <a:solidFill>
                        <a:srgbClr val="000000"/>
                      </a:solidFill>
                    </a:lnT>
                    <a:lnB w="12240">
                      <a:solidFill>
                        <a:srgbClr val="000000"/>
                      </a:solidFill>
                    </a:lnB>
                    <a:noFill/>
                  </a:tcPr>
                </a:tc>
                <a:tc hMerge="1">
                  <a:txBody>
                    <a:bodyPr/>
                    <a:lstStyle/>
                    <a:p>
                      <a:endParaRPr lang="pt-BR"/>
                    </a:p>
                  </a:txBody>
                  <a:tcPr>
                    <a:solidFill>
                      <a:srgbClr val="729FCF"/>
                    </a:solidFill>
                  </a:tcPr>
                </a:tc>
                <a:tc hMerge="1">
                  <a:txBody>
                    <a:bodyPr/>
                    <a:lstStyle/>
                    <a:p>
                      <a:endParaRPr lang="pt-BR"/>
                    </a:p>
                  </a:txBody>
                  <a:tcPr>
                    <a:solidFill>
                      <a:srgbClr val="729FCF"/>
                    </a:solidFill>
                  </a:tcPr>
                </a:tc>
                <a:tc hMerge="1">
                  <a:txBody>
                    <a:bodyPr/>
                    <a:lstStyle/>
                    <a:p>
                      <a:endParaRPr lang="pt-BR"/>
                    </a:p>
                  </a:txBody>
                  <a:tcPr>
                    <a:solidFill>
                      <a:srgbClr val="729FCF"/>
                    </a:solidFill>
                  </a:tcPr>
                </a:tc>
              </a:tr>
              <a:tr h="637134">
                <a:tc>
                  <a:txBody>
                    <a:bodyPr/>
                    <a:lstStyle/>
                    <a:p>
                      <a:pPr algn="ctr">
                        <a:lnSpc>
                          <a:spcPct val="100000"/>
                        </a:lnSpc>
                      </a:pPr>
                      <a:r>
                        <a:rPr lang="pt-BR" sz="1800" b="1" strike="noStrike" spc="-1">
                          <a:solidFill>
                            <a:srgbClr val="002060"/>
                          </a:solidFill>
                          <a:uFill>
                            <a:solidFill>
                              <a:srgbClr val="FFFFFF"/>
                            </a:solidFill>
                          </a:uFill>
                          <a:latin typeface="Arial"/>
                        </a:rPr>
                        <a:t>Cobertura Populacional da Estratégia Saúde da Família (%)</a:t>
                      </a:r>
                      <a:endParaRPr lang="pt-BR" sz="1800" b="0" strike="noStrike" spc="-1">
                        <a:solidFill>
                          <a:srgbClr val="000000"/>
                        </a:solidFill>
                        <a:uFill>
                          <a:solidFill>
                            <a:srgbClr val="FFFFFF"/>
                          </a:solidFill>
                        </a:uFill>
                        <a:latin typeface="Arial"/>
                      </a:endParaRPr>
                    </a:p>
                  </a:txBody>
                  <a:tcPr marL="8280" marR="8280">
                    <a:lnL w="12240">
                      <a:solidFill>
                        <a:srgbClr val="000000"/>
                      </a:solidFill>
                    </a:lnL>
                    <a:lnR w="12240">
                      <a:solidFill>
                        <a:srgbClr val="000000"/>
                      </a:solidFill>
                    </a:lnR>
                    <a:lnT w="12240">
                      <a:solidFill>
                        <a:srgbClr val="000000"/>
                      </a:solidFill>
                    </a:lnT>
                    <a:lnB w="12240">
                      <a:solidFill>
                        <a:srgbClr val="000000"/>
                      </a:solidFill>
                    </a:lnB>
                    <a:solidFill>
                      <a:srgbClr val="D9D9D9"/>
                    </a:solidFill>
                  </a:tcPr>
                </a:tc>
                <a:tc>
                  <a:txBody>
                    <a:bodyPr/>
                    <a:lstStyle/>
                    <a:p>
                      <a:pPr algn="ctr">
                        <a:lnSpc>
                          <a:spcPct val="100000"/>
                        </a:lnSpc>
                      </a:pPr>
                      <a:r>
                        <a:rPr lang="pt-BR" sz="1800" b="1" strike="noStrike" spc="-1" dirty="0">
                          <a:solidFill>
                            <a:srgbClr val="002060"/>
                          </a:solidFill>
                          <a:uFill>
                            <a:solidFill>
                              <a:srgbClr val="FFFFFF"/>
                            </a:solidFill>
                          </a:uFill>
                          <a:latin typeface="Arial"/>
                        </a:rPr>
                        <a:t>80,77%</a:t>
                      </a:r>
                      <a:endParaRPr lang="pt-BR" sz="1800" b="0" strike="noStrike" spc="-1" dirty="0">
                        <a:solidFill>
                          <a:srgbClr val="000000"/>
                        </a:solidFill>
                        <a:uFill>
                          <a:solidFill>
                            <a:srgbClr val="FFFFFF"/>
                          </a:solidFill>
                        </a:uFill>
                        <a:latin typeface="Arial"/>
                      </a:endParaRPr>
                    </a:p>
                  </a:txBody>
                  <a:tcPr marL="8280" marR="8280">
                    <a:lnL w="12240">
                      <a:solidFill>
                        <a:srgbClr val="000000"/>
                      </a:solidFill>
                    </a:lnL>
                    <a:lnR w="12240">
                      <a:solidFill>
                        <a:srgbClr val="000000"/>
                      </a:solidFill>
                    </a:lnR>
                    <a:lnT w="12240">
                      <a:solidFill>
                        <a:srgbClr val="000000"/>
                      </a:solidFill>
                    </a:lnT>
                    <a:lnB w="12240">
                      <a:solidFill>
                        <a:srgbClr val="000000"/>
                      </a:solidFill>
                    </a:lnB>
                    <a:solidFill>
                      <a:srgbClr val="D9D9D9"/>
                    </a:solidFill>
                  </a:tcPr>
                </a:tc>
                <a:tc>
                  <a:txBody>
                    <a:bodyPr/>
                    <a:lstStyle/>
                    <a:p>
                      <a:pPr algn="ctr">
                        <a:lnSpc>
                          <a:spcPct val="100000"/>
                        </a:lnSpc>
                      </a:pPr>
                      <a:r>
                        <a:rPr lang="pt-BR" sz="1800" b="1" strike="noStrike" spc="-1">
                          <a:solidFill>
                            <a:srgbClr val="002060"/>
                          </a:solidFill>
                          <a:uFill>
                            <a:solidFill>
                              <a:srgbClr val="FFFFFF"/>
                            </a:solidFill>
                          </a:uFill>
                          <a:latin typeface="Arial"/>
                        </a:rPr>
                        <a:t>81,28%</a:t>
                      </a:r>
                      <a:endParaRPr lang="pt-BR" sz="1800" b="0" strike="noStrike" spc="-1">
                        <a:solidFill>
                          <a:srgbClr val="000000"/>
                        </a:solidFill>
                        <a:uFill>
                          <a:solidFill>
                            <a:srgbClr val="FFFFFF"/>
                          </a:solidFill>
                        </a:uFill>
                        <a:latin typeface="Arial"/>
                      </a:endParaRPr>
                    </a:p>
                  </a:txBody>
                  <a:tcPr marL="8280" marR="8280">
                    <a:lnL w="12240">
                      <a:solidFill>
                        <a:srgbClr val="000000"/>
                      </a:solidFill>
                    </a:lnL>
                    <a:lnR w="12240">
                      <a:solidFill>
                        <a:srgbClr val="000000"/>
                      </a:solidFill>
                    </a:lnR>
                    <a:lnT w="12240">
                      <a:solidFill>
                        <a:srgbClr val="000000"/>
                      </a:solidFill>
                    </a:lnT>
                    <a:lnB w="12240">
                      <a:solidFill>
                        <a:srgbClr val="000000"/>
                      </a:solidFill>
                    </a:lnB>
                    <a:solidFill>
                      <a:srgbClr val="D9D9D9"/>
                    </a:solidFill>
                  </a:tcPr>
                </a:tc>
                <a:tc>
                  <a:txBody>
                    <a:bodyPr/>
                    <a:lstStyle/>
                    <a:p>
                      <a:pPr algn="ctr">
                        <a:lnSpc>
                          <a:spcPct val="100000"/>
                        </a:lnSpc>
                      </a:pPr>
                      <a:r>
                        <a:rPr lang="pt-BR" sz="1800" b="1" strike="noStrike" spc="-1" dirty="0">
                          <a:solidFill>
                            <a:srgbClr val="002060"/>
                          </a:solidFill>
                          <a:uFill>
                            <a:solidFill>
                              <a:srgbClr val="FFFFFF"/>
                            </a:solidFill>
                          </a:uFill>
                          <a:latin typeface="Arial"/>
                        </a:rPr>
                        <a:t>84,09%</a:t>
                      </a:r>
                      <a:endParaRPr lang="pt-BR" sz="1800" b="0" strike="noStrike" spc="-1" dirty="0">
                        <a:solidFill>
                          <a:srgbClr val="000000"/>
                        </a:solidFill>
                        <a:uFill>
                          <a:solidFill>
                            <a:srgbClr val="FFFFFF"/>
                          </a:solidFill>
                        </a:uFill>
                        <a:latin typeface="Arial"/>
                      </a:endParaRPr>
                    </a:p>
                  </a:txBody>
                  <a:tcPr marL="8280" marR="8280">
                    <a:lnL w="12240">
                      <a:solidFill>
                        <a:srgbClr val="000000"/>
                      </a:solidFill>
                    </a:lnL>
                    <a:lnR w="12240">
                      <a:solidFill>
                        <a:srgbClr val="000000"/>
                      </a:solidFill>
                    </a:lnR>
                    <a:lnT w="12240">
                      <a:solidFill>
                        <a:srgbClr val="000000"/>
                      </a:solidFill>
                    </a:lnT>
                    <a:lnB w="12240">
                      <a:solidFill>
                        <a:srgbClr val="000000"/>
                      </a:solidFill>
                    </a:lnB>
                    <a:solidFill>
                      <a:srgbClr val="D9D9D9"/>
                    </a:solidFill>
                  </a:tcPr>
                </a:tc>
              </a:tr>
            </a:tbl>
          </a:graphicData>
        </a:graphic>
      </p:graphicFrame>
      <p:sp>
        <p:nvSpPr>
          <p:cNvPr id="1096" name="CustomShape 4"/>
          <p:cNvSpPr/>
          <p:nvPr/>
        </p:nvSpPr>
        <p:spPr>
          <a:xfrm>
            <a:off x="329970" y="6774993"/>
            <a:ext cx="2886196" cy="38255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dirty="0">
                <a:solidFill>
                  <a:srgbClr val="000000"/>
                </a:solidFill>
                <a:uFill>
                  <a:solidFill>
                    <a:srgbClr val="FFFFFF"/>
                  </a:solidFill>
                </a:uFill>
                <a:latin typeface="Calibri"/>
                <a:ea typeface="Microsoft YaHei"/>
              </a:rPr>
              <a:t>Fonte: DAB/MS e GEABS/SES-SC</a:t>
            </a:r>
            <a:endParaRPr lang="pt-BR" sz="12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 name="CustomShape 1"/>
          <p:cNvSpPr/>
          <p:nvPr/>
        </p:nvSpPr>
        <p:spPr>
          <a:xfrm>
            <a:off x="2065282" y="189186"/>
            <a:ext cx="7126015" cy="1327854"/>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pt-BR" sz="2400" b="1" strike="noStrike" spc="-1" dirty="0">
                <a:solidFill>
                  <a:srgbClr val="C00000"/>
                </a:solidFill>
                <a:uFill>
                  <a:solidFill>
                    <a:srgbClr val="FFFFFF"/>
                  </a:solidFill>
                </a:uFill>
                <a:latin typeface="Verdana"/>
                <a:ea typeface="DejaVu Sans"/>
              </a:rPr>
              <a:t>Cobertura populacional </a:t>
            </a:r>
            <a:r>
              <a:rPr lang="pt-BR" sz="2400" b="1" strike="noStrike" spc="-1" dirty="0" smtClean="0">
                <a:solidFill>
                  <a:srgbClr val="C00000"/>
                </a:solidFill>
                <a:uFill>
                  <a:solidFill>
                    <a:srgbClr val="FFFFFF"/>
                  </a:solidFill>
                </a:uFill>
                <a:latin typeface="Verdana"/>
                <a:ea typeface="DejaVu Sans"/>
              </a:rPr>
              <a:t/>
            </a:r>
            <a:br>
              <a:rPr lang="pt-BR" sz="2400" b="1" strike="noStrike" spc="-1" dirty="0" smtClean="0">
                <a:solidFill>
                  <a:srgbClr val="C00000"/>
                </a:solidFill>
                <a:uFill>
                  <a:solidFill>
                    <a:srgbClr val="FFFFFF"/>
                  </a:solidFill>
                </a:uFill>
                <a:latin typeface="Verdana"/>
                <a:ea typeface="DejaVu Sans"/>
              </a:rPr>
            </a:br>
            <a:r>
              <a:rPr lang="pt-BR" sz="2400" b="1" strike="noStrike" spc="-1" dirty="0" smtClean="0">
                <a:solidFill>
                  <a:srgbClr val="C00000"/>
                </a:solidFill>
                <a:uFill>
                  <a:solidFill>
                    <a:srgbClr val="FFFFFF"/>
                  </a:solidFill>
                </a:uFill>
                <a:latin typeface="Verdana"/>
                <a:ea typeface="DejaVu Sans"/>
              </a:rPr>
              <a:t>da </a:t>
            </a:r>
            <a:r>
              <a:rPr lang="pt-BR" sz="2400" b="1" strike="noStrike" spc="-1" dirty="0">
                <a:solidFill>
                  <a:srgbClr val="C00000"/>
                </a:solidFill>
                <a:uFill>
                  <a:solidFill>
                    <a:srgbClr val="FFFFFF"/>
                  </a:solidFill>
                </a:uFill>
                <a:latin typeface="Verdana"/>
                <a:ea typeface="DejaVu Sans"/>
              </a:rPr>
              <a:t>Estratégia Saúde Família</a:t>
            </a:r>
            <a:endParaRPr lang="pt-BR" sz="1800" b="0" strike="noStrike" spc="-1" dirty="0">
              <a:solidFill>
                <a:srgbClr val="000000"/>
              </a:solidFill>
              <a:uFill>
                <a:solidFill>
                  <a:srgbClr val="FFFFFF"/>
                </a:solidFill>
              </a:uFill>
              <a:latin typeface="Arial"/>
            </a:endParaRPr>
          </a:p>
        </p:txBody>
      </p:sp>
      <p:pic>
        <p:nvPicPr>
          <p:cNvPr id="1098" name="Imagem 4"/>
          <p:cNvPicPr/>
          <p:nvPr/>
        </p:nvPicPr>
        <p:blipFill>
          <a:blip r:embed="rId2" cstate="print"/>
          <a:srcRect t="14406"/>
          <a:stretch/>
        </p:blipFill>
        <p:spPr>
          <a:xfrm>
            <a:off x="3835440" y="1719720"/>
            <a:ext cx="6639120" cy="4136400"/>
          </a:xfrm>
          <a:prstGeom prst="rect">
            <a:avLst/>
          </a:prstGeom>
          <a:ln>
            <a:noFill/>
          </a:ln>
        </p:spPr>
      </p:pic>
      <p:pic>
        <p:nvPicPr>
          <p:cNvPr id="1099" name="Imagem 5"/>
          <p:cNvPicPr/>
          <p:nvPr/>
        </p:nvPicPr>
        <p:blipFill>
          <a:blip r:embed="rId3" cstate="print"/>
          <a:stretch/>
        </p:blipFill>
        <p:spPr>
          <a:xfrm>
            <a:off x="346680" y="1893960"/>
            <a:ext cx="2867760" cy="1780560"/>
          </a:xfrm>
          <a:prstGeom prst="rect">
            <a:avLst/>
          </a:prstGeom>
          <a:ln>
            <a:noFill/>
          </a:ln>
        </p:spPr>
      </p:pic>
      <p:sp>
        <p:nvSpPr>
          <p:cNvPr id="1100" name="CustomShape 2"/>
          <p:cNvSpPr/>
          <p:nvPr/>
        </p:nvSpPr>
        <p:spPr>
          <a:xfrm>
            <a:off x="6095160" y="1719720"/>
            <a:ext cx="890640" cy="409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2110" b="1" strike="noStrike" spc="-1">
                <a:solidFill>
                  <a:srgbClr val="222267"/>
                </a:solidFill>
                <a:uFill>
                  <a:solidFill>
                    <a:srgbClr val="FFFFFF"/>
                  </a:solidFill>
                </a:uFill>
                <a:latin typeface="Arial"/>
                <a:ea typeface="DejaVu Sans"/>
              </a:rPr>
              <a:t>2017</a:t>
            </a:r>
            <a:endParaRPr lang="pt-BR" sz="1800" b="0" strike="noStrike" spc="-1">
              <a:solidFill>
                <a:srgbClr val="000000"/>
              </a:solidFill>
              <a:uFill>
                <a:solidFill>
                  <a:srgbClr val="FFFFFF"/>
                </a:solidFill>
              </a:uFill>
              <a:latin typeface="Arial"/>
            </a:endParaRPr>
          </a:p>
        </p:txBody>
      </p:sp>
      <p:sp>
        <p:nvSpPr>
          <p:cNvPr id="1101" name="CustomShape 3"/>
          <p:cNvSpPr/>
          <p:nvPr/>
        </p:nvSpPr>
        <p:spPr>
          <a:xfrm>
            <a:off x="693360" y="1517040"/>
            <a:ext cx="890640" cy="409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2110" b="1" strike="noStrike" spc="-1">
                <a:solidFill>
                  <a:srgbClr val="222267"/>
                </a:solidFill>
                <a:uFill>
                  <a:solidFill>
                    <a:srgbClr val="FFFFFF"/>
                  </a:solidFill>
                </a:uFill>
                <a:latin typeface="Arial"/>
                <a:ea typeface="DejaVu Sans"/>
              </a:rPr>
              <a:t>2015</a:t>
            </a:r>
            <a:endParaRPr lang="pt-BR" sz="1800" b="0" strike="noStrike" spc="-1">
              <a:solidFill>
                <a:srgbClr val="000000"/>
              </a:solidFill>
              <a:uFill>
                <a:solidFill>
                  <a:srgbClr val="FFFFFF"/>
                </a:solidFill>
              </a:uFill>
              <a:latin typeface="Arial"/>
            </a:endParaRPr>
          </a:p>
        </p:txBody>
      </p:sp>
      <p:pic>
        <p:nvPicPr>
          <p:cNvPr id="1102" name="Imagem 8"/>
          <p:cNvPicPr/>
          <p:nvPr/>
        </p:nvPicPr>
        <p:blipFill>
          <a:blip r:embed="rId4" cstate="print"/>
          <a:stretch/>
        </p:blipFill>
        <p:spPr>
          <a:xfrm>
            <a:off x="403920" y="4202640"/>
            <a:ext cx="2664360" cy="1653480"/>
          </a:xfrm>
          <a:prstGeom prst="rect">
            <a:avLst/>
          </a:prstGeom>
          <a:ln>
            <a:noFill/>
          </a:ln>
        </p:spPr>
      </p:pic>
      <p:sp>
        <p:nvSpPr>
          <p:cNvPr id="1103" name="CustomShape 4"/>
          <p:cNvSpPr/>
          <p:nvPr/>
        </p:nvSpPr>
        <p:spPr>
          <a:xfrm>
            <a:off x="889200" y="3850560"/>
            <a:ext cx="890640" cy="409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2110" b="1" strike="noStrike" spc="-1">
                <a:solidFill>
                  <a:srgbClr val="222267"/>
                </a:solidFill>
                <a:uFill>
                  <a:solidFill>
                    <a:srgbClr val="FFFFFF"/>
                  </a:solidFill>
                </a:uFill>
                <a:latin typeface="Arial"/>
                <a:ea typeface="DejaVu Sans"/>
              </a:rPr>
              <a:t>2016</a:t>
            </a:r>
            <a:endParaRPr lang="pt-B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nvGraphicFramePr>
        <p:xfrm>
          <a:off x="862409" y="1697036"/>
          <a:ext cx="8966994" cy="4678363"/>
        </p:xfrm>
        <a:graphic>
          <a:graphicData uri="http://schemas.openxmlformats.org/drawingml/2006/chart">
            <c:chart xmlns:c="http://schemas.openxmlformats.org/drawingml/2006/chart" xmlns:r="http://schemas.openxmlformats.org/officeDocument/2006/relationships" r:id="rId2"/>
          </a:graphicData>
        </a:graphic>
      </p:graphicFrame>
      <p:sp>
        <p:nvSpPr>
          <p:cNvPr id="6" name="CustomShape 1"/>
          <p:cNvSpPr/>
          <p:nvPr/>
        </p:nvSpPr>
        <p:spPr>
          <a:xfrm>
            <a:off x="2065282" y="189186"/>
            <a:ext cx="7126015" cy="1327854"/>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pt-BR" sz="2400" b="1" spc="-1" dirty="0" smtClean="0">
                <a:solidFill>
                  <a:srgbClr val="C00000"/>
                </a:solidFill>
                <a:uFill>
                  <a:solidFill>
                    <a:srgbClr val="FFFFFF"/>
                  </a:solidFill>
                </a:uFill>
                <a:latin typeface="Verdana"/>
                <a:ea typeface="DejaVu Sans"/>
              </a:rPr>
              <a:t>Internações</a:t>
            </a:r>
            <a:br>
              <a:rPr lang="pt-BR" sz="2400" b="1" spc="-1" dirty="0" smtClean="0">
                <a:solidFill>
                  <a:srgbClr val="C00000"/>
                </a:solidFill>
                <a:uFill>
                  <a:solidFill>
                    <a:srgbClr val="FFFFFF"/>
                  </a:solidFill>
                </a:uFill>
                <a:latin typeface="Verdana"/>
                <a:ea typeface="DejaVu Sans"/>
              </a:rPr>
            </a:br>
            <a:r>
              <a:rPr lang="pt-BR" sz="2400" b="1" spc="-1" dirty="0" smtClean="0">
                <a:solidFill>
                  <a:srgbClr val="C00000"/>
                </a:solidFill>
                <a:uFill>
                  <a:solidFill>
                    <a:srgbClr val="FFFFFF"/>
                  </a:solidFill>
                </a:uFill>
                <a:latin typeface="Verdana"/>
                <a:ea typeface="DejaVu Sans"/>
              </a:rPr>
              <a:t>por</a:t>
            </a:r>
            <a:br>
              <a:rPr lang="pt-BR" sz="2400" b="1" spc="-1" dirty="0" smtClean="0">
                <a:solidFill>
                  <a:srgbClr val="C00000"/>
                </a:solidFill>
                <a:uFill>
                  <a:solidFill>
                    <a:srgbClr val="FFFFFF"/>
                  </a:solidFill>
                </a:uFill>
                <a:latin typeface="Verdana"/>
                <a:ea typeface="DejaVu Sans"/>
              </a:rPr>
            </a:br>
            <a:r>
              <a:rPr lang="pt-BR" sz="2400" b="1" strike="noStrike" spc="-1" dirty="0" smtClean="0">
                <a:solidFill>
                  <a:srgbClr val="C00000"/>
                </a:solidFill>
                <a:uFill>
                  <a:solidFill>
                    <a:srgbClr val="FFFFFF"/>
                  </a:solidFill>
                </a:uFill>
                <a:latin typeface="Verdana"/>
                <a:ea typeface="DejaVu Sans"/>
              </a:rPr>
              <a:t>Causas Sensíveis à Atenção Básica</a:t>
            </a:r>
            <a:endParaRPr lang="pt-BR" sz="1800" b="0" strike="noStrike" spc="-1" dirty="0">
              <a:solidFill>
                <a:srgbClr val="000000"/>
              </a:solidFill>
              <a:uFill>
                <a:solidFill>
                  <a:srgbClr val="FFFFFF"/>
                </a:solidFill>
              </a:uFill>
              <a:latin typeface="Arial"/>
            </a:endParaRPr>
          </a:p>
        </p:txBody>
      </p:sp>
      <p:sp>
        <p:nvSpPr>
          <p:cNvPr id="2" name="CaixaDeTexto 1"/>
          <p:cNvSpPr txBox="1"/>
          <p:nvPr/>
        </p:nvSpPr>
        <p:spPr>
          <a:xfrm>
            <a:off x="862409" y="6555395"/>
            <a:ext cx="1226618" cy="276999"/>
          </a:xfrm>
          <a:prstGeom prst="rect">
            <a:avLst/>
          </a:prstGeom>
          <a:noFill/>
        </p:spPr>
        <p:txBody>
          <a:bodyPr wrap="none" rtlCol="0">
            <a:spAutoFit/>
          </a:bodyPr>
          <a:lstStyle/>
          <a:p>
            <a:r>
              <a:rPr lang="pt-BR" sz="1200" dirty="0" smtClean="0"/>
              <a:t>Fonte: </a:t>
            </a:r>
            <a:r>
              <a:rPr lang="pt-BR" sz="1200" dirty="0" err="1" smtClean="0"/>
              <a:t>Datasus</a:t>
            </a:r>
            <a:endParaRPr lang="pt-BR" sz="1200"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10691813" cy="6717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05" name="CustomShape 1"/>
          <p:cNvSpPr/>
          <p:nvPr/>
        </p:nvSpPr>
        <p:spPr>
          <a:xfrm>
            <a:off x="822600" y="5671080"/>
            <a:ext cx="9004320" cy="1046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7000"/>
              </a:lnSpc>
              <a:spcBef>
                <a:spcPts val="527"/>
              </a:spcBef>
            </a:pPr>
            <a:r>
              <a:rPr lang="pt-BR" sz="2000" b="0" strike="noStrike" spc="-1">
                <a:solidFill>
                  <a:srgbClr val="000000"/>
                </a:solidFill>
                <a:uFill>
                  <a:solidFill>
                    <a:srgbClr val="FFFFFF"/>
                  </a:solidFill>
                </a:uFill>
                <a:latin typeface="Calibri Light"/>
                <a:ea typeface="Calibri"/>
              </a:rPr>
              <a:t>A redução da mortalidade materna e infantil está condicionada à implementação de uma política estadual que garanta acesso, acolhimento e resolutividade e que qualifique a atenção ao grupo materno-infantil</a:t>
            </a:r>
            <a:r>
              <a:rPr lang="pt-BR" sz="1580" b="0" strike="noStrike" spc="-1">
                <a:solidFill>
                  <a:srgbClr val="000000"/>
                </a:solidFill>
                <a:uFill>
                  <a:solidFill>
                    <a:srgbClr val="FFFFFF"/>
                  </a:solidFill>
                </a:uFill>
                <a:latin typeface="Calibri Light"/>
                <a:ea typeface="Calibri"/>
              </a:rPr>
              <a:t>.</a:t>
            </a:r>
            <a:endParaRPr lang="pt-BR" sz="1800" b="0" strike="noStrike" spc="-1">
              <a:solidFill>
                <a:srgbClr val="000000"/>
              </a:solidFill>
              <a:uFill>
                <a:solidFill>
                  <a:srgbClr val="FFFFFF"/>
                </a:solidFill>
              </a:uFill>
              <a:latin typeface="Arial"/>
            </a:endParaRPr>
          </a:p>
        </p:txBody>
      </p:sp>
      <p:pic>
        <p:nvPicPr>
          <p:cNvPr id="1106" name="Imagem 2"/>
          <p:cNvPicPr/>
          <p:nvPr/>
        </p:nvPicPr>
        <p:blipFill>
          <a:blip r:embed="rId2" cstate="print"/>
          <a:stretch/>
        </p:blipFill>
        <p:spPr>
          <a:xfrm>
            <a:off x="268013" y="126124"/>
            <a:ext cx="10137227" cy="5161196"/>
          </a:xfrm>
          <a:prstGeom prst="rect">
            <a:avLst/>
          </a:prstGeom>
          <a:ln>
            <a:noFill/>
          </a:ln>
        </p:spPr>
      </p:pic>
      <p:sp>
        <p:nvSpPr>
          <p:cNvPr id="1107" name="CustomShape 2"/>
          <p:cNvSpPr/>
          <p:nvPr/>
        </p:nvSpPr>
        <p:spPr>
          <a:xfrm>
            <a:off x="822600" y="5260680"/>
            <a:ext cx="5344200" cy="419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7000"/>
              </a:lnSpc>
            </a:pPr>
            <a:r>
              <a:rPr lang="pt-BR" sz="1050" b="0" strike="noStrike" spc="-1">
                <a:solidFill>
                  <a:srgbClr val="000000"/>
                </a:solidFill>
                <a:uFill>
                  <a:solidFill>
                    <a:srgbClr val="FFFFFF"/>
                  </a:solidFill>
                </a:uFill>
                <a:latin typeface="Calibri Light"/>
                <a:ea typeface="Calibri"/>
              </a:rPr>
              <a:t>*Projeção</a:t>
            </a:r>
            <a:endParaRPr lang="pt-BR" sz="1800" b="0" strike="noStrike" spc="-1">
              <a:solidFill>
                <a:srgbClr val="000000"/>
              </a:solidFill>
              <a:uFill>
                <a:solidFill>
                  <a:srgbClr val="FFFFFF"/>
                </a:solidFill>
              </a:uFill>
              <a:latin typeface="Arial"/>
            </a:endParaRPr>
          </a:p>
          <a:p>
            <a:pPr algn="just">
              <a:lnSpc>
                <a:spcPct val="107000"/>
              </a:lnSpc>
            </a:pPr>
            <a:r>
              <a:rPr lang="pt-BR" sz="1050" b="0" strike="noStrike" spc="-1">
                <a:solidFill>
                  <a:srgbClr val="000000"/>
                </a:solidFill>
                <a:uFill>
                  <a:solidFill>
                    <a:srgbClr val="FFFFFF"/>
                  </a:solidFill>
                </a:uFill>
                <a:latin typeface="Calibri"/>
                <a:ea typeface="Calibri"/>
              </a:rPr>
              <a:t>Fonte: Ministério da Saúde - Datasus</a:t>
            </a:r>
            <a:endParaRPr lang="pt-BR" sz="1800" b="0" strike="noStrike" spc="-1">
              <a:solidFill>
                <a:srgbClr val="000000"/>
              </a:solidFill>
              <a:uFill>
                <a:solidFill>
                  <a:srgbClr val="FFFFFF"/>
                </a:solidFill>
              </a:uFill>
              <a:latin typeface="Arial"/>
            </a:endParaRPr>
          </a:p>
        </p:txBody>
      </p:sp>
      <p:sp>
        <p:nvSpPr>
          <p:cNvPr id="1108" name="CustomShape 3"/>
          <p:cNvSpPr/>
          <p:nvPr/>
        </p:nvSpPr>
        <p:spPr>
          <a:xfrm>
            <a:off x="7614753" y="5287320"/>
            <a:ext cx="2774731" cy="39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1800" b="0" strike="noStrike" spc="-1" dirty="0">
                <a:solidFill>
                  <a:srgbClr val="C00000"/>
                </a:solidFill>
                <a:uFill>
                  <a:solidFill>
                    <a:srgbClr val="FFFFFF"/>
                  </a:solidFill>
                </a:uFill>
                <a:latin typeface="Arial"/>
                <a:ea typeface="DejaVu Sans"/>
              </a:rPr>
              <a:t>Brasil 2015 </a:t>
            </a:r>
            <a:r>
              <a:rPr lang="pt-BR" sz="1800" b="0" strike="noStrike" spc="-1" dirty="0" smtClean="0">
                <a:solidFill>
                  <a:srgbClr val="C00000"/>
                </a:solidFill>
                <a:uFill>
                  <a:solidFill>
                    <a:srgbClr val="FFFFFF"/>
                  </a:solidFill>
                </a:uFill>
                <a:latin typeface="Arial"/>
                <a:ea typeface="DejaVu Sans"/>
              </a:rPr>
              <a:t>= </a:t>
            </a:r>
            <a:r>
              <a:rPr lang="pt-BR" sz="1800" b="0" strike="noStrike" spc="-1" dirty="0">
                <a:solidFill>
                  <a:srgbClr val="C00000"/>
                </a:solidFill>
                <a:uFill>
                  <a:solidFill>
                    <a:srgbClr val="FFFFFF"/>
                  </a:solidFill>
                </a:uFill>
                <a:latin typeface="Arial"/>
                <a:ea typeface="DejaVu Sans"/>
              </a:rPr>
              <a:t>60,9</a:t>
            </a:r>
            <a:endParaRPr lang="pt-B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9" name="CustomShape 1"/>
          <p:cNvSpPr/>
          <p:nvPr/>
        </p:nvSpPr>
        <p:spPr>
          <a:xfrm>
            <a:off x="2572797" y="282632"/>
            <a:ext cx="6404947" cy="3441469"/>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marL="1800" lvl="0">
              <a:buClr>
                <a:srgbClr val="C00000"/>
              </a:buClr>
            </a:pPr>
            <a:r>
              <a:rPr lang="pt-BR" sz="2460" b="1" spc="-1" dirty="0">
                <a:solidFill>
                  <a:srgbClr val="002060"/>
                </a:solidFill>
                <a:uFill>
                  <a:solidFill>
                    <a:srgbClr val="FFFFFF"/>
                  </a:solidFill>
                </a:uFill>
              </a:rPr>
              <a:t>P</a:t>
            </a:r>
            <a:r>
              <a:rPr lang="pt-BR" sz="2460" b="1" spc="-1" dirty="0" smtClean="0">
                <a:solidFill>
                  <a:srgbClr val="002060"/>
                </a:solidFill>
                <a:uFill>
                  <a:solidFill>
                    <a:srgbClr val="FFFFFF"/>
                  </a:solidFill>
                </a:uFill>
              </a:rPr>
              <a:t>ercentual </a:t>
            </a:r>
            <a:r>
              <a:rPr lang="pt-BR" sz="2460" b="1" spc="-1" dirty="0">
                <a:solidFill>
                  <a:srgbClr val="002060"/>
                </a:solidFill>
                <a:uFill>
                  <a:solidFill>
                    <a:srgbClr val="FFFFFF"/>
                  </a:solidFill>
                </a:uFill>
              </a:rPr>
              <a:t>de </a:t>
            </a:r>
            <a:r>
              <a:rPr lang="pt-BR" sz="2460" b="1" spc="-1" dirty="0" smtClean="0">
                <a:solidFill>
                  <a:srgbClr val="002060"/>
                </a:solidFill>
                <a:uFill>
                  <a:solidFill>
                    <a:srgbClr val="FFFFFF"/>
                  </a:solidFill>
                </a:uFill>
              </a:rPr>
              <a:t>CRIANÇAS </a:t>
            </a:r>
            <a:r>
              <a:rPr lang="pt-BR" sz="2460" b="1" spc="-1" dirty="0">
                <a:solidFill>
                  <a:srgbClr val="002060"/>
                </a:solidFill>
                <a:uFill>
                  <a:solidFill>
                    <a:srgbClr val="FFFFFF"/>
                  </a:solidFill>
                </a:uFill>
              </a:rPr>
              <a:t>de 0 a 10 anos </a:t>
            </a:r>
            <a:endParaRPr lang="pt-BR" sz="2460" b="1" spc="-1" dirty="0" smtClean="0">
              <a:solidFill>
                <a:srgbClr val="002060"/>
              </a:solidFill>
              <a:uFill>
                <a:solidFill>
                  <a:srgbClr val="FFFFFF"/>
                </a:solidFill>
              </a:uFill>
            </a:endParaRPr>
          </a:p>
          <a:p>
            <a:pPr marL="1800" lvl="0">
              <a:buClr>
                <a:srgbClr val="C00000"/>
              </a:buClr>
            </a:pPr>
            <a:r>
              <a:rPr lang="pt-BR" sz="2460" b="1" spc="-1" dirty="0" smtClean="0">
                <a:solidFill>
                  <a:srgbClr val="002060"/>
                </a:solidFill>
                <a:uFill>
                  <a:solidFill>
                    <a:srgbClr val="FFFFFF"/>
                  </a:solidFill>
                </a:uFill>
              </a:rPr>
              <a:t>com </a:t>
            </a:r>
            <a:r>
              <a:rPr lang="pt-BR" sz="2460" b="1" spc="-1" dirty="0">
                <a:solidFill>
                  <a:srgbClr val="002060"/>
                </a:solidFill>
                <a:uFill>
                  <a:solidFill>
                    <a:srgbClr val="FFFFFF"/>
                  </a:solidFill>
                </a:uFill>
              </a:rPr>
              <a:t>sobrepeso e obesidade no estado</a:t>
            </a:r>
            <a:endParaRPr lang="pt-BR" b="1" spc="-1" dirty="0">
              <a:solidFill>
                <a:srgbClr val="002060"/>
              </a:solidFill>
              <a:uFill>
                <a:solidFill>
                  <a:srgbClr val="FFFFFF"/>
                </a:solidFill>
              </a:uFill>
            </a:endParaRPr>
          </a:p>
          <a:p>
            <a:pPr>
              <a:lnSpc>
                <a:spcPct val="100000"/>
              </a:lnSpc>
            </a:pPr>
            <a:endParaRPr lang="pt-BR" sz="1800" b="1" strike="noStrike" spc="-1" dirty="0">
              <a:solidFill>
                <a:srgbClr val="000000"/>
              </a:solidFill>
              <a:uFill>
                <a:solidFill>
                  <a:srgbClr val="FFFFFF"/>
                </a:solidFill>
              </a:uFill>
              <a:latin typeface="Arial"/>
            </a:endParaRPr>
          </a:p>
        </p:txBody>
      </p:sp>
      <p:graphicFrame>
        <p:nvGraphicFramePr>
          <p:cNvPr id="2" name="Tabela 1"/>
          <p:cNvGraphicFramePr>
            <a:graphicFrameLocks noGrp="1"/>
          </p:cNvGraphicFramePr>
          <p:nvPr/>
        </p:nvGraphicFramePr>
        <p:xfrm>
          <a:off x="1216928" y="1322583"/>
          <a:ext cx="7760816" cy="5277729"/>
        </p:xfrm>
        <a:graphic>
          <a:graphicData uri="http://schemas.openxmlformats.org/drawingml/2006/table">
            <a:tbl>
              <a:tblPr/>
              <a:tblGrid>
                <a:gridCol w="1068971"/>
                <a:gridCol w="1738548"/>
                <a:gridCol w="2333728"/>
                <a:gridCol w="2619569"/>
              </a:tblGrid>
              <a:tr h="190052">
                <a:tc gridSpan="4">
                  <a:txBody>
                    <a:bodyPr/>
                    <a:lstStyle/>
                    <a:p>
                      <a:pPr algn="ctr" fontAlgn="ctr"/>
                      <a:r>
                        <a:rPr lang="pt-BR" sz="1200" b="1" i="0" u="none" strike="noStrike" dirty="0">
                          <a:solidFill>
                            <a:srgbClr val="000000"/>
                          </a:solidFill>
                          <a:effectLst/>
                          <a:latin typeface="Calibri" panose="020F0502020204030204" pitchFamily="34" charset="0"/>
                        </a:rPr>
                        <a:t>CRIANÇAS DE SEIS MESES A MENORES DE DOIS ANOS</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CFB7"/>
                    </a:solidFill>
                  </a:tcPr>
                </a:tc>
                <a:tc hMerge="1">
                  <a:txBody>
                    <a:bodyPr/>
                    <a:lstStyle/>
                    <a:p>
                      <a:endParaRPr lang="pt-BR"/>
                    </a:p>
                  </a:txBody>
                  <a:tcPr/>
                </a:tc>
                <a:tc hMerge="1">
                  <a:txBody>
                    <a:bodyPr/>
                    <a:lstStyle/>
                    <a:p>
                      <a:endParaRPr lang="pt-BR"/>
                    </a:p>
                  </a:txBody>
                  <a:tcPr/>
                </a:tc>
                <a:tc hMerge="1">
                  <a:txBody>
                    <a:bodyPr/>
                    <a:lstStyle/>
                    <a:p>
                      <a:endParaRPr lang="pt-BR"/>
                    </a:p>
                  </a:txBody>
                  <a:tcPr/>
                </a:tc>
              </a:tr>
              <a:tr h="401983">
                <a:tc>
                  <a:txBody>
                    <a:bodyPr/>
                    <a:lstStyle/>
                    <a:p>
                      <a:pPr algn="ctr" fontAlgn="ctr"/>
                      <a:r>
                        <a:rPr lang="pt-BR" sz="1200" b="1" i="0" u="none" strike="noStrike">
                          <a:solidFill>
                            <a:srgbClr val="000000"/>
                          </a:solidFill>
                          <a:effectLst/>
                          <a:latin typeface="Calibri" panose="020F0502020204030204" pitchFamily="34" charset="0"/>
                        </a:rPr>
                        <a:t>ANO</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685"/>
                    </a:solidFill>
                  </a:tcPr>
                </a:tc>
                <a:tc>
                  <a:txBody>
                    <a:bodyPr/>
                    <a:lstStyle/>
                    <a:p>
                      <a:pPr algn="ctr" fontAlgn="ctr"/>
                      <a:r>
                        <a:rPr lang="pt-BR" sz="1200" b="1" i="0" u="none" strike="noStrike">
                          <a:solidFill>
                            <a:srgbClr val="000000"/>
                          </a:solidFill>
                          <a:effectLst/>
                          <a:latin typeface="Calibri" panose="020F0502020204030204" pitchFamily="34" charset="0"/>
                        </a:rPr>
                        <a:t>TOTAL AVALIADO</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685"/>
                    </a:solidFill>
                  </a:tcPr>
                </a:tc>
                <a:tc>
                  <a:txBody>
                    <a:bodyPr/>
                    <a:lstStyle/>
                    <a:p>
                      <a:pPr algn="ctr" fontAlgn="ctr"/>
                      <a:r>
                        <a:rPr lang="pt-BR" sz="1200" b="1" i="0" u="none" strike="noStrike" dirty="0">
                          <a:solidFill>
                            <a:srgbClr val="000000"/>
                          </a:solidFill>
                          <a:effectLst/>
                          <a:latin typeface="Calibri" panose="020F0502020204030204" pitchFamily="34" charset="0"/>
                        </a:rPr>
                        <a:t>TOTAL COM PESO ELEVADO</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685"/>
                    </a:solidFill>
                  </a:tcPr>
                </a:tc>
                <a:tc>
                  <a:txBody>
                    <a:bodyPr/>
                    <a:lstStyle/>
                    <a:p>
                      <a:pPr algn="ctr" fontAlgn="b"/>
                      <a:r>
                        <a:rPr lang="pt-BR" sz="1200" b="1" i="0" u="none" strike="noStrike">
                          <a:solidFill>
                            <a:srgbClr val="000000"/>
                          </a:solidFill>
                          <a:effectLst/>
                          <a:latin typeface="Calibri" panose="020F0502020204030204" pitchFamily="34" charset="0"/>
                        </a:rPr>
                        <a:t>PERCENTUAL DE PESO ELEVADO</a:t>
                      </a:r>
                    </a:p>
                  </a:txBody>
                  <a:tcPr marL="6819" marR="6819" marT="68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685"/>
                    </a:solidFill>
                  </a:tcPr>
                </a:tc>
              </a:tr>
              <a:tr h="200992">
                <a:tc>
                  <a:txBody>
                    <a:bodyPr/>
                    <a:lstStyle/>
                    <a:p>
                      <a:pPr algn="ctr" fontAlgn="ctr"/>
                      <a:r>
                        <a:rPr lang="pt-BR" sz="1200" b="1" i="0" u="none" strike="noStrike">
                          <a:solidFill>
                            <a:srgbClr val="000000"/>
                          </a:solidFill>
                          <a:effectLst/>
                          <a:latin typeface="Calibri" panose="020F0502020204030204" pitchFamily="34" charset="0"/>
                        </a:rPr>
                        <a:t>2013</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34.962</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dirty="0">
                          <a:solidFill>
                            <a:srgbClr val="000000"/>
                          </a:solidFill>
                          <a:effectLst/>
                          <a:latin typeface="Calibri" panose="020F0502020204030204" pitchFamily="34" charset="0"/>
                        </a:rPr>
                        <a:t>3.510</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10,05%</a:t>
                      </a:r>
                    </a:p>
                  </a:txBody>
                  <a:tcPr marL="6819" marR="6819" marT="681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r>
              <a:tr h="190052">
                <a:tc>
                  <a:txBody>
                    <a:bodyPr/>
                    <a:lstStyle/>
                    <a:p>
                      <a:pPr algn="ctr" fontAlgn="ctr"/>
                      <a:r>
                        <a:rPr lang="pt-BR" sz="1200" b="1" i="0" u="none" strike="noStrike">
                          <a:solidFill>
                            <a:srgbClr val="000000"/>
                          </a:solidFill>
                          <a:effectLst/>
                          <a:latin typeface="Calibri" panose="020F0502020204030204" pitchFamily="34" charset="0"/>
                        </a:rPr>
                        <a:t>2014</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32.219</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dirty="0">
                          <a:solidFill>
                            <a:srgbClr val="000000"/>
                          </a:solidFill>
                          <a:effectLst/>
                          <a:latin typeface="Calibri" panose="020F0502020204030204" pitchFamily="34" charset="0"/>
                        </a:rPr>
                        <a:t>2.840</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8,81%</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r>
              <a:tr h="190052">
                <a:tc>
                  <a:txBody>
                    <a:bodyPr/>
                    <a:lstStyle/>
                    <a:p>
                      <a:pPr algn="ctr" fontAlgn="ctr"/>
                      <a:r>
                        <a:rPr lang="pt-BR" sz="1200" b="1" i="0" u="none" strike="noStrike">
                          <a:solidFill>
                            <a:srgbClr val="000000"/>
                          </a:solidFill>
                          <a:effectLst/>
                          <a:latin typeface="Calibri" panose="020F0502020204030204" pitchFamily="34" charset="0"/>
                        </a:rPr>
                        <a:t>2015</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37.922</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dirty="0">
                          <a:solidFill>
                            <a:srgbClr val="000000"/>
                          </a:solidFill>
                          <a:effectLst/>
                          <a:latin typeface="Calibri" panose="020F0502020204030204" pitchFamily="34" charset="0"/>
                        </a:rPr>
                        <a:t>2.954</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7,79%</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r>
              <a:tr h="200992">
                <a:tc>
                  <a:txBody>
                    <a:bodyPr/>
                    <a:lstStyle/>
                    <a:p>
                      <a:pPr algn="ctr" fontAlgn="ctr"/>
                      <a:r>
                        <a:rPr lang="pt-BR" sz="1200" b="1" i="0" u="none" strike="noStrike">
                          <a:solidFill>
                            <a:srgbClr val="000000"/>
                          </a:solidFill>
                          <a:effectLst/>
                          <a:latin typeface="Calibri" panose="020F0502020204030204" pitchFamily="34" charset="0"/>
                        </a:rPr>
                        <a:t>2016</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50.450</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3.548</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dirty="0">
                          <a:solidFill>
                            <a:srgbClr val="000000"/>
                          </a:solidFill>
                          <a:effectLst/>
                          <a:latin typeface="Calibri" panose="020F0502020204030204" pitchFamily="34" charset="0"/>
                        </a:rPr>
                        <a:t>7,03%</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r>
              <a:tr h="190052">
                <a:tc>
                  <a:txBody>
                    <a:bodyPr/>
                    <a:lstStyle/>
                    <a:p>
                      <a:pPr algn="ctr" fontAlgn="ctr"/>
                      <a:r>
                        <a:rPr lang="pt-BR" sz="1200" b="1" i="0" u="none" strike="noStrike">
                          <a:solidFill>
                            <a:srgbClr val="000000"/>
                          </a:solidFill>
                          <a:effectLst/>
                          <a:latin typeface="Calibri" panose="020F0502020204030204" pitchFamily="34" charset="0"/>
                        </a:rPr>
                        <a:t>2017</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46.150</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3.017</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dirty="0">
                          <a:solidFill>
                            <a:srgbClr val="000000"/>
                          </a:solidFill>
                          <a:effectLst/>
                          <a:latin typeface="Calibri" panose="020F0502020204030204" pitchFamily="34" charset="0"/>
                        </a:rPr>
                        <a:t>6,54%</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FCCE4"/>
                    </a:solidFill>
                  </a:tcPr>
                </a:tc>
              </a:tr>
              <a:tr h="190052">
                <a:tc>
                  <a:txBody>
                    <a:bodyPr/>
                    <a:lstStyle/>
                    <a:p>
                      <a:pPr algn="l" fontAlgn="ctr"/>
                      <a:r>
                        <a:rPr lang="pt-BR" sz="1200" b="0" i="0" u="none" strike="noStrike">
                          <a:solidFill>
                            <a:srgbClr val="000000"/>
                          </a:solidFill>
                          <a:effectLst/>
                          <a:latin typeface="Calibri" panose="020F0502020204030204" pitchFamily="34" charset="0"/>
                        </a:rPr>
                        <a:t> </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pt-BR" sz="1200" b="0" i="0" u="none" strike="noStrike">
                          <a:solidFill>
                            <a:srgbClr val="000000"/>
                          </a:solidFill>
                          <a:effectLst/>
                          <a:latin typeface="Calibri" panose="020F0502020204030204" pitchFamily="34" charset="0"/>
                        </a:rPr>
                        <a:t> </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pt-BR" sz="1200" b="0" i="0" u="none" strike="noStrike">
                          <a:solidFill>
                            <a:srgbClr val="000000"/>
                          </a:solidFill>
                          <a:effectLst/>
                          <a:latin typeface="Calibri" panose="020F0502020204030204" pitchFamily="34" charset="0"/>
                        </a:rPr>
                        <a:t> </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pt-BR" sz="1200" b="0" i="0" u="none" strike="noStrike" dirty="0">
                        <a:solidFill>
                          <a:srgbClr val="000000"/>
                        </a:solidFill>
                        <a:effectLst/>
                        <a:latin typeface="Calibri" panose="020F0502020204030204" pitchFamily="34" charset="0"/>
                      </a:endParaRPr>
                    </a:p>
                  </a:txBody>
                  <a:tcPr marL="6819" marR="6819" marT="681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r>
              <a:tr h="190052">
                <a:tc gridSpan="4">
                  <a:txBody>
                    <a:bodyPr/>
                    <a:lstStyle/>
                    <a:p>
                      <a:pPr algn="ctr" fontAlgn="ctr"/>
                      <a:r>
                        <a:rPr lang="pt-BR" sz="1200" b="1" i="0" u="none" strike="noStrike" dirty="0">
                          <a:solidFill>
                            <a:srgbClr val="000000"/>
                          </a:solidFill>
                          <a:effectLst/>
                          <a:latin typeface="Calibri" panose="020F0502020204030204" pitchFamily="34" charset="0"/>
                        </a:rPr>
                        <a:t>CRIANÇAS DE DOIS ANOS A MENORES DE CINCO ANOS</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CFB7"/>
                    </a:solidFill>
                  </a:tcPr>
                </a:tc>
                <a:tc hMerge="1">
                  <a:txBody>
                    <a:bodyPr/>
                    <a:lstStyle/>
                    <a:p>
                      <a:endParaRPr lang="pt-BR"/>
                    </a:p>
                  </a:txBody>
                  <a:tcPr/>
                </a:tc>
                <a:tc hMerge="1">
                  <a:txBody>
                    <a:bodyPr/>
                    <a:lstStyle/>
                    <a:p>
                      <a:endParaRPr lang="pt-BR"/>
                    </a:p>
                  </a:txBody>
                  <a:tcPr/>
                </a:tc>
                <a:tc hMerge="1">
                  <a:txBody>
                    <a:bodyPr/>
                    <a:lstStyle/>
                    <a:p>
                      <a:endParaRPr lang="pt-BR"/>
                    </a:p>
                  </a:txBody>
                  <a:tcPr/>
                </a:tc>
              </a:tr>
              <a:tr h="373271">
                <a:tc>
                  <a:txBody>
                    <a:bodyPr/>
                    <a:lstStyle/>
                    <a:p>
                      <a:pPr algn="ctr" fontAlgn="ctr"/>
                      <a:r>
                        <a:rPr lang="pt-BR" sz="1200" b="1" i="0" u="none" strike="noStrike">
                          <a:solidFill>
                            <a:srgbClr val="000000"/>
                          </a:solidFill>
                          <a:effectLst/>
                          <a:latin typeface="Calibri" panose="020F0502020204030204" pitchFamily="34" charset="0"/>
                        </a:rPr>
                        <a:t>ANO</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685"/>
                    </a:solidFill>
                  </a:tcPr>
                </a:tc>
                <a:tc>
                  <a:txBody>
                    <a:bodyPr/>
                    <a:lstStyle/>
                    <a:p>
                      <a:pPr algn="ctr" fontAlgn="ctr"/>
                      <a:r>
                        <a:rPr lang="pt-BR" sz="1200" b="1" i="0" u="none" strike="noStrike">
                          <a:solidFill>
                            <a:srgbClr val="000000"/>
                          </a:solidFill>
                          <a:effectLst/>
                          <a:latin typeface="Calibri" panose="020F0502020204030204" pitchFamily="34" charset="0"/>
                        </a:rPr>
                        <a:t>TOTAL AVALIADO</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685"/>
                    </a:solidFill>
                  </a:tcPr>
                </a:tc>
                <a:tc>
                  <a:txBody>
                    <a:bodyPr/>
                    <a:lstStyle/>
                    <a:p>
                      <a:pPr algn="ctr" fontAlgn="ctr"/>
                      <a:r>
                        <a:rPr lang="pt-BR" sz="1200" b="1" i="0" u="none" strike="noStrike">
                          <a:solidFill>
                            <a:srgbClr val="000000"/>
                          </a:solidFill>
                          <a:effectLst/>
                          <a:latin typeface="Calibri" panose="020F0502020204030204" pitchFamily="34" charset="0"/>
                        </a:rPr>
                        <a:t>TOTAL COM PESO ELEVADO</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685"/>
                    </a:solidFill>
                  </a:tcPr>
                </a:tc>
                <a:tc>
                  <a:txBody>
                    <a:bodyPr/>
                    <a:lstStyle/>
                    <a:p>
                      <a:pPr algn="ctr" fontAlgn="b"/>
                      <a:r>
                        <a:rPr lang="pt-BR" sz="1200" b="1" i="0" u="none" strike="noStrike" dirty="0">
                          <a:solidFill>
                            <a:srgbClr val="000000"/>
                          </a:solidFill>
                          <a:effectLst/>
                          <a:latin typeface="Calibri" panose="020F0502020204030204" pitchFamily="34" charset="0"/>
                        </a:rPr>
                        <a:t>PERCENTUAL DE PESO ELEVADO</a:t>
                      </a:r>
                    </a:p>
                  </a:txBody>
                  <a:tcPr marL="6819" marR="6819" marT="68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685"/>
                    </a:solidFill>
                  </a:tcPr>
                </a:tc>
              </a:tr>
              <a:tr h="200992">
                <a:tc>
                  <a:txBody>
                    <a:bodyPr/>
                    <a:lstStyle/>
                    <a:p>
                      <a:pPr algn="ctr" fontAlgn="ctr"/>
                      <a:r>
                        <a:rPr lang="pt-BR" sz="1200" b="1" i="0" u="none" strike="noStrike">
                          <a:solidFill>
                            <a:srgbClr val="000000"/>
                          </a:solidFill>
                          <a:effectLst/>
                          <a:latin typeface="Calibri" panose="020F0502020204030204" pitchFamily="34" charset="0"/>
                        </a:rPr>
                        <a:t>2013</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60.050</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5.007</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b"/>
                      <a:r>
                        <a:rPr lang="pt-BR" sz="1200" b="1" i="0" u="none" strike="noStrike" dirty="0">
                          <a:solidFill>
                            <a:srgbClr val="000000"/>
                          </a:solidFill>
                          <a:effectLst/>
                          <a:latin typeface="Calibri" panose="020F0502020204030204" pitchFamily="34" charset="0"/>
                        </a:rPr>
                        <a:t>8,34%</a:t>
                      </a:r>
                    </a:p>
                  </a:txBody>
                  <a:tcPr marL="6819" marR="6819" marT="68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r>
              <a:tr h="200992">
                <a:tc>
                  <a:txBody>
                    <a:bodyPr/>
                    <a:lstStyle/>
                    <a:p>
                      <a:pPr algn="ctr" fontAlgn="ctr"/>
                      <a:r>
                        <a:rPr lang="pt-BR" sz="1200" b="1" i="0" u="none" strike="noStrike">
                          <a:solidFill>
                            <a:srgbClr val="000000"/>
                          </a:solidFill>
                          <a:effectLst/>
                          <a:latin typeface="Calibri" panose="020F0502020204030204" pitchFamily="34" charset="0"/>
                        </a:rPr>
                        <a:t>2014</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54.267</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4.591</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dirty="0">
                          <a:solidFill>
                            <a:srgbClr val="000000"/>
                          </a:solidFill>
                          <a:effectLst/>
                          <a:latin typeface="Calibri" panose="020F0502020204030204" pitchFamily="34" charset="0"/>
                        </a:rPr>
                        <a:t>8,46%</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r>
              <a:tr h="200992">
                <a:tc>
                  <a:txBody>
                    <a:bodyPr/>
                    <a:lstStyle/>
                    <a:p>
                      <a:pPr algn="ctr" fontAlgn="ctr"/>
                      <a:r>
                        <a:rPr lang="pt-BR" sz="1200" b="1" i="0" u="none" strike="noStrike">
                          <a:solidFill>
                            <a:srgbClr val="000000"/>
                          </a:solidFill>
                          <a:effectLst/>
                          <a:latin typeface="Calibri" panose="020F0502020204030204" pitchFamily="34" charset="0"/>
                        </a:rPr>
                        <a:t>2015</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62.584</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5.103</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dirty="0">
                          <a:solidFill>
                            <a:srgbClr val="000000"/>
                          </a:solidFill>
                          <a:effectLst/>
                          <a:latin typeface="Calibri" panose="020F0502020204030204" pitchFamily="34" charset="0"/>
                        </a:rPr>
                        <a:t>8,15%</a:t>
                      </a:r>
                    </a:p>
                  </a:txBody>
                  <a:tcPr marL="6819" marR="6819" marT="681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r>
              <a:tr h="200992">
                <a:tc>
                  <a:txBody>
                    <a:bodyPr/>
                    <a:lstStyle/>
                    <a:p>
                      <a:pPr algn="ctr" fontAlgn="ctr"/>
                      <a:r>
                        <a:rPr lang="pt-BR" sz="1200" b="1" i="0" u="none" strike="noStrike">
                          <a:solidFill>
                            <a:srgbClr val="000000"/>
                          </a:solidFill>
                          <a:effectLst/>
                          <a:latin typeface="Calibri" panose="020F0502020204030204" pitchFamily="34" charset="0"/>
                        </a:rPr>
                        <a:t>2016</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72.738</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5.774</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dirty="0">
                          <a:solidFill>
                            <a:srgbClr val="000000"/>
                          </a:solidFill>
                          <a:effectLst/>
                          <a:latin typeface="Calibri" panose="020F0502020204030204" pitchFamily="34" charset="0"/>
                        </a:rPr>
                        <a:t>7,94%</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r>
              <a:tr h="200992">
                <a:tc>
                  <a:txBody>
                    <a:bodyPr/>
                    <a:lstStyle/>
                    <a:p>
                      <a:pPr algn="ctr" fontAlgn="ctr"/>
                      <a:r>
                        <a:rPr lang="pt-BR" sz="1200" b="1" i="0" u="none" strike="noStrike">
                          <a:solidFill>
                            <a:srgbClr val="000000"/>
                          </a:solidFill>
                          <a:effectLst/>
                          <a:latin typeface="Calibri" panose="020F0502020204030204" pitchFamily="34" charset="0"/>
                        </a:rPr>
                        <a:t>2017</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72.006</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5.202</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dirty="0">
                          <a:solidFill>
                            <a:srgbClr val="000000"/>
                          </a:solidFill>
                          <a:effectLst/>
                          <a:latin typeface="Calibri" panose="020F0502020204030204" pitchFamily="34" charset="0"/>
                        </a:rPr>
                        <a:t>7,22%</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r>
              <a:tr h="190052">
                <a:tc>
                  <a:txBody>
                    <a:bodyPr/>
                    <a:lstStyle/>
                    <a:p>
                      <a:pPr algn="l" fontAlgn="ctr"/>
                      <a:r>
                        <a:rPr lang="pt-BR" sz="1200" b="0" i="0" u="none" strike="noStrike">
                          <a:solidFill>
                            <a:srgbClr val="000000"/>
                          </a:solidFill>
                          <a:effectLst/>
                          <a:latin typeface="Calibri" panose="020F0502020204030204" pitchFamily="34" charset="0"/>
                        </a:rPr>
                        <a:t> </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pt-BR" sz="1200" b="0" i="0" u="none" strike="noStrike">
                          <a:solidFill>
                            <a:srgbClr val="000000"/>
                          </a:solidFill>
                          <a:effectLst/>
                          <a:latin typeface="Calibri" panose="020F0502020204030204" pitchFamily="34" charset="0"/>
                        </a:rPr>
                        <a:t> </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pt-BR" sz="1200" b="0" i="0" u="none" strike="noStrike">
                          <a:solidFill>
                            <a:srgbClr val="000000"/>
                          </a:solidFill>
                          <a:effectLst/>
                          <a:latin typeface="Calibri" panose="020F0502020204030204" pitchFamily="34" charset="0"/>
                        </a:rPr>
                        <a:t> </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pt-BR" sz="1200" b="0" i="0" u="sng" strike="noStrike" dirty="0">
                          <a:solidFill>
                            <a:srgbClr val="0000FF"/>
                          </a:solidFill>
                          <a:effectLst/>
                          <a:latin typeface="Arial" panose="020B0604020202020204" pitchFamily="34" charset="0"/>
                        </a:rPr>
                        <a:t> </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052">
                <a:tc gridSpan="4">
                  <a:txBody>
                    <a:bodyPr/>
                    <a:lstStyle/>
                    <a:p>
                      <a:pPr algn="ctr" fontAlgn="ctr"/>
                      <a:r>
                        <a:rPr lang="pt-BR" sz="1200" b="1" i="0" u="none" strike="noStrike" dirty="0">
                          <a:solidFill>
                            <a:srgbClr val="000000"/>
                          </a:solidFill>
                          <a:effectLst/>
                          <a:latin typeface="Calibri" panose="020F0502020204030204" pitchFamily="34" charset="0"/>
                        </a:rPr>
                        <a:t>CRIANÇAS DE CINCO ANOS A MENORES DE DEZ ANOS</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CFB7"/>
                    </a:solidFill>
                  </a:tcPr>
                </a:tc>
                <a:tc hMerge="1">
                  <a:txBody>
                    <a:bodyPr/>
                    <a:lstStyle/>
                    <a:p>
                      <a:endParaRPr lang="pt-BR"/>
                    </a:p>
                  </a:txBody>
                  <a:tcPr/>
                </a:tc>
                <a:tc hMerge="1">
                  <a:txBody>
                    <a:bodyPr/>
                    <a:lstStyle/>
                    <a:p>
                      <a:endParaRPr lang="pt-BR"/>
                    </a:p>
                  </a:txBody>
                  <a:tcPr/>
                </a:tc>
                <a:tc hMerge="1">
                  <a:txBody>
                    <a:bodyPr/>
                    <a:lstStyle/>
                    <a:p>
                      <a:endParaRPr lang="pt-BR"/>
                    </a:p>
                  </a:txBody>
                  <a:tcPr/>
                </a:tc>
              </a:tr>
              <a:tr h="401983">
                <a:tc>
                  <a:txBody>
                    <a:bodyPr/>
                    <a:lstStyle/>
                    <a:p>
                      <a:pPr algn="ctr" fontAlgn="ctr"/>
                      <a:r>
                        <a:rPr lang="pt-BR" sz="1200" b="1" i="0" u="none" strike="noStrike">
                          <a:solidFill>
                            <a:srgbClr val="000000"/>
                          </a:solidFill>
                          <a:effectLst/>
                          <a:latin typeface="Calibri" panose="020F0502020204030204" pitchFamily="34" charset="0"/>
                        </a:rPr>
                        <a:t>ANO</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685"/>
                    </a:solidFill>
                  </a:tcPr>
                </a:tc>
                <a:tc>
                  <a:txBody>
                    <a:bodyPr/>
                    <a:lstStyle/>
                    <a:p>
                      <a:pPr algn="ctr" fontAlgn="ctr"/>
                      <a:r>
                        <a:rPr lang="pt-BR" sz="1200" b="1" i="0" u="none" strike="noStrike">
                          <a:solidFill>
                            <a:srgbClr val="000000"/>
                          </a:solidFill>
                          <a:effectLst/>
                          <a:latin typeface="Calibri" panose="020F0502020204030204" pitchFamily="34" charset="0"/>
                        </a:rPr>
                        <a:t>TOTAL AVALIADO</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685"/>
                    </a:solidFill>
                  </a:tcPr>
                </a:tc>
                <a:tc>
                  <a:txBody>
                    <a:bodyPr/>
                    <a:lstStyle/>
                    <a:p>
                      <a:pPr algn="ctr" fontAlgn="ctr"/>
                      <a:r>
                        <a:rPr lang="pt-BR" sz="1200" b="1" i="0" u="none" strike="noStrike">
                          <a:solidFill>
                            <a:srgbClr val="000000"/>
                          </a:solidFill>
                          <a:effectLst/>
                          <a:latin typeface="Calibri" panose="020F0502020204030204" pitchFamily="34" charset="0"/>
                        </a:rPr>
                        <a:t>TOTAL COM PESO ELEVADO</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685"/>
                    </a:solidFill>
                  </a:tcPr>
                </a:tc>
                <a:tc>
                  <a:txBody>
                    <a:bodyPr/>
                    <a:lstStyle/>
                    <a:p>
                      <a:pPr algn="ctr" fontAlgn="b"/>
                      <a:r>
                        <a:rPr lang="pt-BR" sz="1200" b="1" i="0" u="none" strike="noStrike" dirty="0">
                          <a:solidFill>
                            <a:srgbClr val="000000"/>
                          </a:solidFill>
                          <a:effectLst/>
                          <a:latin typeface="Calibri" panose="020F0502020204030204" pitchFamily="34" charset="0"/>
                        </a:rPr>
                        <a:t>PERCENTUAL DE PESO ELEVADO</a:t>
                      </a:r>
                    </a:p>
                  </a:txBody>
                  <a:tcPr marL="6819" marR="6819" marT="68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685"/>
                    </a:solidFill>
                  </a:tcPr>
                </a:tc>
              </a:tr>
              <a:tr h="200992">
                <a:tc>
                  <a:txBody>
                    <a:bodyPr/>
                    <a:lstStyle/>
                    <a:p>
                      <a:pPr algn="ctr" fontAlgn="ctr"/>
                      <a:r>
                        <a:rPr lang="pt-BR" sz="1200" b="1" i="0" u="none" strike="noStrike">
                          <a:solidFill>
                            <a:srgbClr val="000000"/>
                          </a:solidFill>
                          <a:effectLst/>
                          <a:latin typeface="Calibri" panose="020F0502020204030204" pitchFamily="34" charset="0"/>
                        </a:rPr>
                        <a:t>2013</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54.126</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5.453</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dirty="0">
                          <a:solidFill>
                            <a:srgbClr val="000000"/>
                          </a:solidFill>
                          <a:effectLst/>
                          <a:latin typeface="Calibri" panose="020F0502020204030204" pitchFamily="34" charset="0"/>
                        </a:rPr>
                        <a:t>10,07%</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r>
              <a:tr h="200992">
                <a:tc>
                  <a:txBody>
                    <a:bodyPr/>
                    <a:lstStyle/>
                    <a:p>
                      <a:pPr algn="ctr" fontAlgn="ctr"/>
                      <a:r>
                        <a:rPr lang="pt-BR" sz="1200" b="1" i="0" u="none" strike="noStrike">
                          <a:solidFill>
                            <a:srgbClr val="000000"/>
                          </a:solidFill>
                          <a:effectLst/>
                          <a:latin typeface="Calibri" panose="020F0502020204030204" pitchFamily="34" charset="0"/>
                        </a:rPr>
                        <a:t>2014</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52.741</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5.324</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dirty="0">
                          <a:solidFill>
                            <a:srgbClr val="000000"/>
                          </a:solidFill>
                          <a:effectLst/>
                          <a:latin typeface="Calibri" panose="020F0502020204030204" pitchFamily="34" charset="0"/>
                        </a:rPr>
                        <a:t>10,09%</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r>
              <a:tr h="190052">
                <a:tc>
                  <a:txBody>
                    <a:bodyPr/>
                    <a:lstStyle/>
                    <a:p>
                      <a:pPr algn="ctr" fontAlgn="ctr"/>
                      <a:r>
                        <a:rPr lang="pt-BR" sz="1200" b="1" i="0" u="none" strike="noStrike">
                          <a:solidFill>
                            <a:srgbClr val="000000"/>
                          </a:solidFill>
                          <a:effectLst/>
                          <a:latin typeface="Calibri" panose="020F0502020204030204" pitchFamily="34" charset="0"/>
                        </a:rPr>
                        <a:t>2015</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77.026</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8.822</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dirty="0">
                          <a:solidFill>
                            <a:srgbClr val="000000"/>
                          </a:solidFill>
                          <a:effectLst/>
                          <a:latin typeface="Calibri" panose="020F0502020204030204" pitchFamily="34" charset="0"/>
                        </a:rPr>
                        <a:t>11,45%</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r>
              <a:tr h="200992">
                <a:tc>
                  <a:txBody>
                    <a:bodyPr/>
                    <a:lstStyle/>
                    <a:p>
                      <a:pPr algn="ctr" fontAlgn="ctr"/>
                      <a:r>
                        <a:rPr lang="pt-BR" sz="1200" b="1" i="0" u="none" strike="noStrike">
                          <a:solidFill>
                            <a:srgbClr val="000000"/>
                          </a:solidFill>
                          <a:effectLst/>
                          <a:latin typeface="Calibri" panose="020F0502020204030204" pitchFamily="34" charset="0"/>
                        </a:rPr>
                        <a:t>2016</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84.946</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9.989</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dirty="0">
                          <a:solidFill>
                            <a:srgbClr val="000000"/>
                          </a:solidFill>
                          <a:effectLst/>
                          <a:latin typeface="Calibri" panose="020F0502020204030204" pitchFamily="34" charset="0"/>
                        </a:rPr>
                        <a:t>11,76%</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r>
              <a:tr h="190052">
                <a:tc>
                  <a:txBody>
                    <a:bodyPr/>
                    <a:lstStyle/>
                    <a:p>
                      <a:pPr algn="ctr" fontAlgn="ctr"/>
                      <a:r>
                        <a:rPr lang="pt-BR" sz="1200" b="1" i="0" u="none" strike="noStrike">
                          <a:solidFill>
                            <a:srgbClr val="000000"/>
                          </a:solidFill>
                          <a:effectLst/>
                          <a:latin typeface="Calibri" panose="020F0502020204030204" pitchFamily="34" charset="0"/>
                        </a:rPr>
                        <a:t>2017</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83.616</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a:solidFill>
                            <a:srgbClr val="000000"/>
                          </a:solidFill>
                          <a:effectLst/>
                          <a:latin typeface="Calibri" panose="020F0502020204030204" pitchFamily="34" charset="0"/>
                        </a:rPr>
                        <a:t>10.097</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200" b="1" i="0" u="none" strike="noStrike" dirty="0">
                          <a:solidFill>
                            <a:srgbClr val="000000"/>
                          </a:solidFill>
                          <a:effectLst/>
                          <a:latin typeface="Calibri" panose="020F0502020204030204" pitchFamily="34" charset="0"/>
                        </a:rPr>
                        <a:t>12,08%</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r>
              <a:tr h="190052">
                <a:tc>
                  <a:txBody>
                    <a:bodyPr/>
                    <a:lstStyle/>
                    <a:p>
                      <a:pPr algn="l" fontAlgn="ctr"/>
                      <a:r>
                        <a:rPr lang="pt-BR" sz="1200" b="0" i="0" u="none" strike="noStrike">
                          <a:solidFill>
                            <a:srgbClr val="000000"/>
                          </a:solidFill>
                          <a:effectLst/>
                          <a:latin typeface="Calibri" panose="020F0502020204030204" pitchFamily="34" charset="0"/>
                        </a:rPr>
                        <a:t> </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pt-BR" sz="1200" b="0" i="0" u="none" strike="noStrike">
                          <a:solidFill>
                            <a:srgbClr val="000000"/>
                          </a:solidFill>
                          <a:effectLst/>
                          <a:latin typeface="Calibri" panose="020F0502020204030204" pitchFamily="34" charset="0"/>
                        </a:rPr>
                        <a:t> </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pt-BR" sz="1200" b="0" i="0" u="none" strike="noStrike">
                          <a:solidFill>
                            <a:srgbClr val="000000"/>
                          </a:solidFill>
                          <a:effectLst/>
                          <a:latin typeface="Calibri" panose="020F0502020204030204" pitchFamily="34" charset="0"/>
                        </a:rPr>
                        <a:t> </a:t>
                      </a:r>
                    </a:p>
                  </a:txBody>
                  <a:tcPr marL="6819" marR="6819" marT="68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pt-BR" sz="1200" b="0" i="0" u="none" strike="noStrike" dirty="0">
                        <a:solidFill>
                          <a:srgbClr val="000000"/>
                        </a:solidFill>
                        <a:effectLst/>
                        <a:latin typeface="Calibri" panose="020F0502020204030204" pitchFamily="34" charset="0"/>
                      </a:endParaRPr>
                    </a:p>
                  </a:txBody>
                  <a:tcPr marL="6819" marR="6819" marT="681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r>
            </a:tbl>
          </a:graphicData>
        </a:graphic>
      </p:graphicFrame>
      <p:sp>
        <p:nvSpPr>
          <p:cNvPr id="4" name="CaixaDeTexto 3"/>
          <p:cNvSpPr txBox="1"/>
          <p:nvPr/>
        </p:nvSpPr>
        <p:spPr>
          <a:xfrm>
            <a:off x="1216928" y="6461812"/>
            <a:ext cx="1490921" cy="276999"/>
          </a:xfrm>
          <a:prstGeom prst="rect">
            <a:avLst/>
          </a:prstGeom>
          <a:noFill/>
        </p:spPr>
        <p:txBody>
          <a:bodyPr wrap="none" rtlCol="0">
            <a:spAutoFit/>
          </a:bodyPr>
          <a:lstStyle/>
          <a:p>
            <a:r>
              <a:rPr lang="pt-BR" sz="1200" dirty="0" smtClean="0"/>
              <a:t>Fonte: SISVAN/MS</a:t>
            </a:r>
            <a:endParaRPr lang="pt-BR" sz="1200" dirty="0"/>
          </a:p>
        </p:txBody>
      </p:sp>
    </p:spTree>
    <p:extLst>
      <p:ext uri="{BB962C8B-B14F-4D97-AF65-F5344CB8AC3E}">
        <p14:creationId xmlns="" xmlns:p14="http://schemas.microsoft.com/office/powerpoint/2010/main" val="258642831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55755" y="790051"/>
            <a:ext cx="7211961" cy="1261800"/>
          </a:xfrm>
        </p:spPr>
        <p:txBody>
          <a:bodyPr/>
          <a:lstStyle/>
          <a:p>
            <a:pPr algn="ctr"/>
            <a:r>
              <a:rPr lang="pt-BR" sz="2800" b="1" spc="-1" dirty="0" smtClean="0">
                <a:solidFill>
                  <a:srgbClr val="002060"/>
                </a:solidFill>
                <a:uFill>
                  <a:solidFill>
                    <a:srgbClr val="FFFFFF"/>
                  </a:solidFill>
                </a:uFill>
              </a:rPr>
              <a:t>Percentual </a:t>
            </a:r>
            <a:r>
              <a:rPr lang="pt-BR" sz="2800" b="1" spc="-1" dirty="0">
                <a:solidFill>
                  <a:srgbClr val="002060"/>
                </a:solidFill>
                <a:uFill>
                  <a:solidFill>
                    <a:srgbClr val="FFFFFF"/>
                  </a:solidFill>
                </a:uFill>
              </a:rPr>
              <a:t>de </a:t>
            </a:r>
            <a:r>
              <a:rPr lang="pt-BR" sz="2800" b="1" spc="-1" dirty="0" smtClean="0">
                <a:solidFill>
                  <a:srgbClr val="002060"/>
                </a:solidFill>
                <a:uFill>
                  <a:solidFill>
                    <a:srgbClr val="FFFFFF"/>
                  </a:solidFill>
                </a:uFill>
              </a:rPr>
              <a:t>ADOLESCENTES </a:t>
            </a:r>
            <a:br>
              <a:rPr lang="pt-BR" sz="2800" b="1" spc="-1" dirty="0" smtClean="0">
                <a:solidFill>
                  <a:srgbClr val="002060"/>
                </a:solidFill>
                <a:uFill>
                  <a:solidFill>
                    <a:srgbClr val="FFFFFF"/>
                  </a:solidFill>
                </a:uFill>
              </a:rPr>
            </a:br>
            <a:r>
              <a:rPr lang="pt-BR" sz="2800" b="1" spc="-1" dirty="0" smtClean="0">
                <a:solidFill>
                  <a:srgbClr val="002060"/>
                </a:solidFill>
                <a:uFill>
                  <a:solidFill>
                    <a:srgbClr val="FFFFFF"/>
                  </a:solidFill>
                </a:uFill>
              </a:rPr>
              <a:t>com obesidade </a:t>
            </a:r>
            <a:r>
              <a:rPr lang="pt-BR" sz="2800" b="1" spc="-1" dirty="0">
                <a:solidFill>
                  <a:srgbClr val="002060"/>
                </a:solidFill>
                <a:uFill>
                  <a:solidFill>
                    <a:srgbClr val="FFFFFF"/>
                  </a:solidFill>
                </a:uFill>
              </a:rPr>
              <a:t>no estado</a:t>
            </a:r>
            <a:br>
              <a:rPr lang="pt-BR" sz="2800" b="1" spc="-1" dirty="0">
                <a:solidFill>
                  <a:srgbClr val="002060"/>
                </a:solidFill>
                <a:uFill>
                  <a:solidFill>
                    <a:srgbClr val="FFFFFF"/>
                  </a:solidFill>
                </a:uFill>
              </a:rPr>
            </a:br>
            <a:endParaRPr lang="pt-BR" sz="2800" b="1" dirty="0"/>
          </a:p>
        </p:txBody>
      </p:sp>
      <p:graphicFrame>
        <p:nvGraphicFramePr>
          <p:cNvPr id="5" name="Tabela 4"/>
          <p:cNvGraphicFramePr>
            <a:graphicFrameLocks noGrp="1"/>
          </p:cNvGraphicFramePr>
          <p:nvPr/>
        </p:nvGraphicFramePr>
        <p:xfrm>
          <a:off x="587348" y="2349062"/>
          <a:ext cx="9455286" cy="2978568"/>
        </p:xfrm>
        <a:graphic>
          <a:graphicData uri="http://schemas.openxmlformats.org/drawingml/2006/table">
            <a:tbl>
              <a:tblPr/>
              <a:tblGrid>
                <a:gridCol w="997502"/>
                <a:gridCol w="1678644"/>
                <a:gridCol w="1381653"/>
                <a:gridCol w="1781946"/>
                <a:gridCol w="1975635"/>
                <a:gridCol w="1639906"/>
              </a:tblGrid>
              <a:tr h="345856">
                <a:tc gridSpan="6">
                  <a:txBody>
                    <a:bodyPr/>
                    <a:lstStyle/>
                    <a:p>
                      <a:pPr algn="ctr" fontAlgn="ctr"/>
                      <a:r>
                        <a:rPr lang="pt-BR" sz="1800" b="1" i="0" u="none" strike="noStrike" dirty="0">
                          <a:solidFill>
                            <a:srgbClr val="000000"/>
                          </a:solidFill>
                          <a:effectLst/>
                          <a:latin typeface="Calibri" panose="020F0502020204030204" pitchFamily="34" charset="0"/>
                        </a:rPr>
                        <a:t>ADOLESCENTES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CFB7"/>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r>
              <a:tr h="739009">
                <a:tc>
                  <a:txBody>
                    <a:bodyPr/>
                    <a:lstStyle/>
                    <a:p>
                      <a:pPr algn="ctr" fontAlgn="ctr"/>
                      <a:r>
                        <a:rPr lang="pt-BR" sz="1800" b="1" i="0" u="none" strike="noStrike">
                          <a:solidFill>
                            <a:srgbClr val="000000"/>
                          </a:solidFill>
                          <a:effectLst/>
                          <a:latin typeface="Calibri" panose="020F0502020204030204" pitchFamily="34" charset="0"/>
                        </a:rPr>
                        <a:t>ANO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685"/>
                    </a:solidFill>
                  </a:tcPr>
                </a:tc>
                <a:tc>
                  <a:txBody>
                    <a:bodyPr/>
                    <a:lstStyle/>
                    <a:p>
                      <a:pPr algn="ctr" fontAlgn="ctr"/>
                      <a:r>
                        <a:rPr lang="pt-BR" sz="1800" b="1" i="0" u="none" strike="noStrike" dirty="0">
                          <a:solidFill>
                            <a:srgbClr val="000000"/>
                          </a:solidFill>
                          <a:effectLst/>
                          <a:latin typeface="Calibri" panose="020F0502020204030204" pitchFamily="34" charset="0"/>
                        </a:rPr>
                        <a:t>TOTAL AVALIADO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685"/>
                    </a:solidFill>
                  </a:tcPr>
                </a:tc>
                <a:tc>
                  <a:txBody>
                    <a:bodyPr/>
                    <a:lstStyle/>
                    <a:p>
                      <a:pPr algn="ctr" fontAlgn="ctr"/>
                      <a:r>
                        <a:rPr lang="pt-BR" sz="1800" b="1" i="0" u="none" strike="noStrike" dirty="0">
                          <a:solidFill>
                            <a:srgbClr val="000000"/>
                          </a:solidFill>
                          <a:effectLst/>
                          <a:latin typeface="Calibri" panose="020F0502020204030204" pitchFamily="34" charset="0"/>
                        </a:rPr>
                        <a:t>TOTAL COM OBESIDADE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685"/>
                    </a:solidFill>
                  </a:tcPr>
                </a:tc>
                <a:tc>
                  <a:txBody>
                    <a:bodyPr/>
                    <a:lstStyle/>
                    <a:p>
                      <a:pPr algn="ctr" fontAlgn="ctr"/>
                      <a:r>
                        <a:rPr lang="pt-BR" sz="1800" b="1" i="0" u="none" strike="noStrike" dirty="0">
                          <a:solidFill>
                            <a:srgbClr val="000000"/>
                          </a:solidFill>
                          <a:effectLst/>
                          <a:latin typeface="Calibri" panose="020F0502020204030204" pitchFamily="34" charset="0"/>
                        </a:rPr>
                        <a:t>PERCENTUAL  COM OBESIDADE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685"/>
                    </a:solidFill>
                  </a:tcPr>
                </a:tc>
                <a:tc>
                  <a:txBody>
                    <a:bodyPr/>
                    <a:lstStyle/>
                    <a:p>
                      <a:pPr algn="ctr" fontAlgn="ctr"/>
                      <a:r>
                        <a:rPr lang="pt-BR" sz="1800" b="1" i="0" u="none" strike="noStrike">
                          <a:solidFill>
                            <a:srgbClr val="000000"/>
                          </a:solidFill>
                          <a:effectLst/>
                          <a:latin typeface="Calibri" panose="020F0502020204030204" pitchFamily="34" charset="0"/>
                        </a:rPr>
                        <a:t>TOTAL COM OBESIDADE GRAVE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685"/>
                    </a:solidFill>
                  </a:tcPr>
                </a:tc>
                <a:tc>
                  <a:txBody>
                    <a:bodyPr/>
                    <a:lstStyle/>
                    <a:p>
                      <a:pPr algn="ctr" fontAlgn="ctr"/>
                      <a:r>
                        <a:rPr lang="pt-BR" sz="1800" b="1" i="0" u="none" strike="noStrike" dirty="0">
                          <a:solidFill>
                            <a:srgbClr val="000000"/>
                          </a:solidFill>
                          <a:effectLst/>
                          <a:latin typeface="Calibri" panose="020F0502020204030204" pitchFamily="34" charset="0"/>
                        </a:rPr>
                        <a:t>PERCENTUAL COM OBESIDADE GRAVE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685"/>
                    </a:solidFill>
                  </a:tcPr>
                </a:tc>
              </a:tr>
              <a:tr h="369505">
                <a:tc>
                  <a:txBody>
                    <a:bodyPr/>
                    <a:lstStyle/>
                    <a:p>
                      <a:pPr algn="ctr" fontAlgn="ctr"/>
                      <a:r>
                        <a:rPr lang="pt-BR" sz="1800" b="1" i="0" u="none" strike="noStrike">
                          <a:solidFill>
                            <a:srgbClr val="000000"/>
                          </a:solidFill>
                          <a:effectLst/>
                          <a:latin typeface="Calibri" panose="020F0502020204030204" pitchFamily="34" charset="0"/>
                        </a:rPr>
                        <a:t>2013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800" b="1" i="0" u="none" strike="noStrike">
                          <a:solidFill>
                            <a:srgbClr val="000000"/>
                          </a:solidFill>
                          <a:effectLst/>
                          <a:latin typeface="Calibri" panose="020F0502020204030204" pitchFamily="34" charset="0"/>
                        </a:rPr>
                        <a:t>60.233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b"/>
                      <a:r>
                        <a:rPr lang="pt-BR" sz="1800" b="1" i="0" u="none" strike="noStrike">
                          <a:solidFill>
                            <a:srgbClr val="000000"/>
                          </a:solidFill>
                          <a:effectLst/>
                          <a:latin typeface="Calibri" panose="020F0502020204030204" pitchFamily="34" charset="0"/>
                        </a:rPr>
                        <a:t>4.634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800" b="1" i="0" u="none" strike="noStrike">
                          <a:solidFill>
                            <a:srgbClr val="000000"/>
                          </a:solidFill>
                          <a:effectLst/>
                          <a:latin typeface="Calibri" panose="020F0502020204030204" pitchFamily="34" charset="0"/>
                        </a:rPr>
                        <a:t>7,69%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800" b="1" i="0" u="none" strike="noStrike" dirty="0">
                          <a:solidFill>
                            <a:srgbClr val="000000"/>
                          </a:solidFill>
                          <a:effectLst/>
                          <a:latin typeface="Calibri" panose="020F0502020204030204" pitchFamily="34" charset="0"/>
                        </a:rPr>
                        <a:t>891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800" b="1" i="0" u="none" strike="noStrike">
                          <a:solidFill>
                            <a:srgbClr val="000000"/>
                          </a:solidFill>
                          <a:effectLst/>
                          <a:latin typeface="Calibri" panose="020F0502020204030204" pitchFamily="34" charset="0"/>
                        </a:rPr>
                        <a:t>1,48%</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r>
              <a:tr h="345856">
                <a:tc>
                  <a:txBody>
                    <a:bodyPr/>
                    <a:lstStyle/>
                    <a:p>
                      <a:pPr algn="ctr" fontAlgn="ctr"/>
                      <a:r>
                        <a:rPr lang="pt-BR" sz="1800" b="1" i="0" u="none" strike="noStrike">
                          <a:solidFill>
                            <a:srgbClr val="000000"/>
                          </a:solidFill>
                          <a:effectLst/>
                          <a:latin typeface="Calibri" panose="020F0502020204030204" pitchFamily="34" charset="0"/>
                        </a:rPr>
                        <a:t>2014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800" b="1" i="0" u="none" strike="noStrike">
                          <a:solidFill>
                            <a:srgbClr val="000000"/>
                          </a:solidFill>
                          <a:effectLst/>
                          <a:latin typeface="Calibri" panose="020F0502020204030204" pitchFamily="34" charset="0"/>
                        </a:rPr>
                        <a:t>55.662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800" b="1" i="0" u="none" strike="noStrike">
                          <a:solidFill>
                            <a:srgbClr val="000000"/>
                          </a:solidFill>
                          <a:effectLst/>
                          <a:latin typeface="Calibri" panose="020F0502020204030204" pitchFamily="34" charset="0"/>
                        </a:rPr>
                        <a:t>4.329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800" b="1" i="0" u="none" strike="noStrike">
                          <a:solidFill>
                            <a:srgbClr val="000000"/>
                          </a:solidFill>
                          <a:effectLst/>
                          <a:latin typeface="Calibri" panose="020F0502020204030204" pitchFamily="34" charset="0"/>
                        </a:rPr>
                        <a:t>7,78%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800" b="1" i="0" u="none" strike="noStrike" dirty="0">
                          <a:solidFill>
                            <a:srgbClr val="000000"/>
                          </a:solidFill>
                          <a:effectLst/>
                          <a:latin typeface="Calibri" panose="020F0502020204030204" pitchFamily="34" charset="0"/>
                        </a:rPr>
                        <a:t>902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800" b="1" i="0" u="none" strike="noStrike">
                          <a:solidFill>
                            <a:srgbClr val="000000"/>
                          </a:solidFill>
                          <a:effectLst/>
                          <a:latin typeface="Calibri" panose="020F0502020204030204" pitchFamily="34" charset="0"/>
                        </a:rPr>
                        <a:t>1,62%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r>
              <a:tr h="369505">
                <a:tc>
                  <a:txBody>
                    <a:bodyPr/>
                    <a:lstStyle/>
                    <a:p>
                      <a:pPr algn="ctr" fontAlgn="ctr"/>
                      <a:r>
                        <a:rPr lang="pt-BR" sz="1800" b="1" i="0" u="none" strike="noStrike">
                          <a:solidFill>
                            <a:srgbClr val="000000"/>
                          </a:solidFill>
                          <a:effectLst/>
                          <a:latin typeface="Calibri" panose="020F0502020204030204" pitchFamily="34" charset="0"/>
                        </a:rPr>
                        <a:t>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800" b="1" i="0" u="none" strike="noStrike">
                          <a:solidFill>
                            <a:srgbClr val="000000"/>
                          </a:solidFill>
                          <a:effectLst/>
                          <a:latin typeface="Calibri" panose="020F0502020204030204" pitchFamily="34" charset="0"/>
                        </a:rPr>
                        <a:t>87.492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800" b="1" i="0" u="none" strike="noStrike">
                          <a:solidFill>
                            <a:srgbClr val="000000"/>
                          </a:solidFill>
                          <a:effectLst/>
                          <a:latin typeface="Calibri" panose="020F0502020204030204" pitchFamily="34" charset="0"/>
                        </a:rPr>
                        <a:t>8.230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800" b="1" i="0" u="none" strike="noStrike">
                          <a:solidFill>
                            <a:srgbClr val="000000"/>
                          </a:solidFill>
                          <a:effectLst/>
                          <a:latin typeface="Calibri" panose="020F0502020204030204" pitchFamily="34" charset="0"/>
                        </a:rPr>
                        <a:t>9,41%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800" b="1" i="0" u="none" strike="noStrike" dirty="0">
                          <a:solidFill>
                            <a:srgbClr val="000000"/>
                          </a:solidFill>
                          <a:effectLst/>
                          <a:latin typeface="Calibri" panose="020F0502020204030204" pitchFamily="34" charset="0"/>
                        </a:rPr>
                        <a:t>1869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800" b="1" i="0" u="none" strike="noStrike">
                          <a:solidFill>
                            <a:srgbClr val="000000"/>
                          </a:solidFill>
                          <a:effectLst/>
                          <a:latin typeface="Calibri" panose="020F0502020204030204" pitchFamily="34" charset="0"/>
                        </a:rPr>
                        <a:t>2,14%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r>
              <a:tr h="345856">
                <a:tc>
                  <a:txBody>
                    <a:bodyPr/>
                    <a:lstStyle/>
                    <a:p>
                      <a:pPr algn="ctr" fontAlgn="ctr"/>
                      <a:r>
                        <a:rPr lang="pt-BR" sz="1800" b="1" i="0" u="none" strike="noStrike">
                          <a:solidFill>
                            <a:srgbClr val="000000"/>
                          </a:solidFill>
                          <a:effectLst/>
                          <a:latin typeface="Calibri" panose="020F0502020204030204" pitchFamily="34" charset="0"/>
                        </a:rPr>
                        <a:t>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800" b="1" i="0" u="none" strike="noStrike">
                          <a:solidFill>
                            <a:srgbClr val="000000"/>
                          </a:solidFill>
                          <a:effectLst/>
                          <a:latin typeface="Calibri" panose="020F0502020204030204" pitchFamily="34" charset="0"/>
                        </a:rPr>
                        <a:t>111.973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800" b="1" i="0" u="none" strike="noStrike">
                          <a:solidFill>
                            <a:srgbClr val="000000"/>
                          </a:solidFill>
                          <a:effectLst/>
                          <a:latin typeface="Calibri" panose="020F0502020204030204" pitchFamily="34" charset="0"/>
                        </a:rPr>
                        <a:t>10.939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800" b="1" i="0" u="none" strike="noStrike">
                          <a:solidFill>
                            <a:srgbClr val="000000"/>
                          </a:solidFill>
                          <a:effectLst/>
                          <a:latin typeface="Calibri" panose="020F0502020204030204" pitchFamily="34" charset="0"/>
                        </a:rPr>
                        <a:t>9,77%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800" b="1" i="0" u="none" strike="noStrike">
                          <a:solidFill>
                            <a:srgbClr val="000000"/>
                          </a:solidFill>
                          <a:effectLst/>
                          <a:latin typeface="Calibri" panose="020F0502020204030204" pitchFamily="34" charset="0"/>
                        </a:rPr>
                        <a:t>2624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800" b="1" i="0" u="none" strike="noStrike" dirty="0">
                          <a:solidFill>
                            <a:srgbClr val="000000"/>
                          </a:solidFill>
                          <a:effectLst/>
                          <a:latin typeface="Calibri" panose="020F0502020204030204" pitchFamily="34" charset="0"/>
                        </a:rPr>
                        <a:t>2,34%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r>
              <a:tr h="369505">
                <a:tc>
                  <a:txBody>
                    <a:bodyPr/>
                    <a:lstStyle/>
                    <a:p>
                      <a:pPr algn="ctr" fontAlgn="ctr"/>
                      <a:r>
                        <a:rPr lang="pt-BR" sz="1800" b="1" i="0" u="none" strike="noStrike">
                          <a:solidFill>
                            <a:srgbClr val="000000"/>
                          </a:solidFill>
                          <a:effectLst/>
                          <a:latin typeface="Calibri" panose="020F0502020204030204" pitchFamily="34" charset="0"/>
                        </a:rPr>
                        <a:t>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FCCE4"/>
                    </a:solidFill>
                  </a:tcPr>
                </a:tc>
                <a:tc>
                  <a:txBody>
                    <a:bodyPr/>
                    <a:lstStyle/>
                    <a:p>
                      <a:pPr algn="ctr" fontAlgn="ctr"/>
                      <a:r>
                        <a:rPr lang="pt-BR" sz="1800" b="1" i="0" u="none" strike="noStrike">
                          <a:solidFill>
                            <a:srgbClr val="000000"/>
                          </a:solidFill>
                          <a:effectLst/>
                          <a:latin typeface="Calibri" panose="020F0502020204030204" pitchFamily="34" charset="0"/>
                        </a:rPr>
                        <a:t>110.311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CCE4"/>
                    </a:solidFill>
                  </a:tcPr>
                </a:tc>
                <a:tc>
                  <a:txBody>
                    <a:bodyPr/>
                    <a:lstStyle/>
                    <a:p>
                      <a:pPr algn="ctr" fontAlgn="ctr"/>
                      <a:r>
                        <a:rPr lang="pt-BR" sz="1800" b="1" i="0" u="none" strike="noStrike">
                          <a:solidFill>
                            <a:srgbClr val="000000"/>
                          </a:solidFill>
                          <a:effectLst/>
                          <a:latin typeface="Calibri" panose="020F0502020204030204" pitchFamily="34" charset="0"/>
                        </a:rPr>
                        <a:t>11.392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FCCE4"/>
                    </a:solidFill>
                  </a:tcPr>
                </a:tc>
                <a:tc>
                  <a:txBody>
                    <a:bodyPr/>
                    <a:lstStyle/>
                    <a:p>
                      <a:pPr algn="ctr" fontAlgn="ctr"/>
                      <a:r>
                        <a:rPr lang="pt-BR" sz="1800" b="1" i="0" u="none" strike="noStrike">
                          <a:solidFill>
                            <a:srgbClr val="000000"/>
                          </a:solidFill>
                          <a:effectLst/>
                          <a:latin typeface="Calibri" panose="020F0502020204030204" pitchFamily="34" charset="0"/>
                        </a:rPr>
                        <a:t>10,33%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FCCE4"/>
                    </a:solidFill>
                  </a:tcPr>
                </a:tc>
                <a:tc>
                  <a:txBody>
                    <a:bodyPr/>
                    <a:lstStyle/>
                    <a:p>
                      <a:pPr algn="ctr" fontAlgn="ctr"/>
                      <a:r>
                        <a:rPr lang="pt-BR" sz="1800" b="1" i="0" u="none" strike="noStrike">
                          <a:solidFill>
                            <a:srgbClr val="000000"/>
                          </a:solidFill>
                          <a:effectLst/>
                          <a:latin typeface="Calibri" panose="020F0502020204030204" pitchFamily="34" charset="0"/>
                        </a:rPr>
                        <a:t>2771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FCCE4"/>
                    </a:solidFill>
                  </a:tcPr>
                </a:tc>
                <a:tc>
                  <a:txBody>
                    <a:bodyPr/>
                    <a:lstStyle/>
                    <a:p>
                      <a:pPr algn="ctr" fontAlgn="ctr"/>
                      <a:r>
                        <a:rPr lang="pt-BR" sz="1800" b="1" i="0" u="none" strike="noStrike" dirty="0">
                          <a:solidFill>
                            <a:srgbClr val="000000"/>
                          </a:solidFill>
                          <a:effectLst/>
                          <a:latin typeface="Calibri" panose="020F0502020204030204" pitchFamily="34" charset="0"/>
                        </a:rPr>
                        <a:t>2,51%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FCCE4"/>
                    </a:solidFill>
                  </a:tcPr>
                </a:tc>
              </a:tr>
            </a:tbl>
          </a:graphicData>
        </a:graphic>
      </p:graphicFrame>
      <p:graphicFrame>
        <p:nvGraphicFramePr>
          <p:cNvPr id="6" name="Tabela 5"/>
          <p:cNvGraphicFramePr>
            <a:graphicFrameLocks noGrp="1"/>
          </p:cNvGraphicFramePr>
          <p:nvPr/>
        </p:nvGraphicFramePr>
        <p:xfrm>
          <a:off x="587348" y="6057103"/>
          <a:ext cx="3987800" cy="445770"/>
        </p:xfrm>
        <a:graphic>
          <a:graphicData uri="http://schemas.openxmlformats.org/drawingml/2006/table">
            <a:tbl>
              <a:tblPr/>
              <a:tblGrid>
                <a:gridCol w="3987800"/>
              </a:tblGrid>
              <a:tr h="190500">
                <a:tc>
                  <a:txBody>
                    <a:bodyPr/>
                    <a:lstStyle/>
                    <a:p>
                      <a:pPr algn="l" fontAlgn="ctr"/>
                      <a:r>
                        <a:rPr lang="pt-BR" sz="1400" b="1" i="0" u="none" strike="noStrike">
                          <a:solidFill>
                            <a:srgbClr val="000000"/>
                          </a:solidFill>
                          <a:effectLst/>
                          <a:latin typeface="Calibri" panose="020F0502020204030204" pitchFamily="34" charset="0"/>
                        </a:rPr>
                        <a:t>Obs. Crianças – indicador peso para a idade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DC5E7"/>
                    </a:solidFill>
                  </a:tcPr>
                </a:tc>
              </a:tr>
              <a:tr h="200025">
                <a:tc>
                  <a:txBody>
                    <a:bodyPr/>
                    <a:lstStyle/>
                    <a:p>
                      <a:pPr algn="l" fontAlgn="ctr"/>
                      <a:r>
                        <a:rPr lang="pt-BR" sz="1400" b="1" i="0" u="none" strike="noStrike" dirty="0">
                          <a:solidFill>
                            <a:srgbClr val="000000"/>
                          </a:solidFill>
                          <a:effectLst/>
                          <a:latin typeface="Calibri" panose="020F0502020204030204" pitchFamily="34" charset="0"/>
                        </a:rPr>
                        <a:t>Adolescentes – indicador IMC por idade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DC5E7"/>
                    </a:solidFill>
                  </a:tcPr>
                </a:tc>
              </a:tr>
            </a:tbl>
          </a:graphicData>
        </a:graphic>
      </p:graphicFrame>
      <p:sp>
        <p:nvSpPr>
          <p:cNvPr id="7" name="CaixaDeTexto 6"/>
          <p:cNvSpPr txBox="1"/>
          <p:nvPr/>
        </p:nvSpPr>
        <p:spPr>
          <a:xfrm>
            <a:off x="587348" y="5347842"/>
            <a:ext cx="1490921" cy="276999"/>
          </a:xfrm>
          <a:prstGeom prst="rect">
            <a:avLst/>
          </a:prstGeom>
          <a:noFill/>
        </p:spPr>
        <p:txBody>
          <a:bodyPr wrap="none" rtlCol="0">
            <a:spAutoFit/>
          </a:bodyPr>
          <a:lstStyle/>
          <a:p>
            <a:r>
              <a:rPr lang="pt-BR" sz="1200" dirty="0" smtClean="0"/>
              <a:t>Fonte: SISVAN/MS</a:t>
            </a:r>
            <a:endParaRPr lang="pt-BR" sz="1200" dirty="0"/>
          </a:p>
        </p:txBody>
      </p:sp>
    </p:spTree>
    <p:extLst>
      <p:ext uri="{BB962C8B-B14F-4D97-AF65-F5344CB8AC3E}">
        <p14:creationId xmlns="" xmlns:p14="http://schemas.microsoft.com/office/powerpoint/2010/main" val="42767773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 name="CustomShape 1"/>
          <p:cNvSpPr/>
          <p:nvPr/>
        </p:nvSpPr>
        <p:spPr>
          <a:xfrm>
            <a:off x="2033751" y="173421"/>
            <a:ext cx="7204841" cy="146619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pt-BR" sz="3859" b="1" strike="noStrike" spc="-1" dirty="0">
                <a:solidFill>
                  <a:srgbClr val="C00000"/>
                </a:solidFill>
                <a:uFill>
                  <a:solidFill>
                    <a:srgbClr val="FFFFFF"/>
                  </a:solidFill>
                </a:uFill>
                <a:latin typeface="Arial"/>
                <a:ea typeface="DejaVu Sans"/>
              </a:rPr>
              <a:t>Plano Estadual de </a:t>
            </a:r>
            <a:r>
              <a:rPr lang="pt-BR" sz="3859" b="1" strike="noStrike" spc="-1" dirty="0" smtClean="0">
                <a:solidFill>
                  <a:srgbClr val="C00000"/>
                </a:solidFill>
                <a:uFill>
                  <a:solidFill>
                    <a:srgbClr val="FFFFFF"/>
                  </a:solidFill>
                </a:uFill>
                <a:latin typeface="Arial"/>
                <a:ea typeface="DejaVu Sans"/>
              </a:rPr>
              <a:t>Saúde</a:t>
            </a:r>
            <a:endParaRPr lang="pt-BR" sz="1800" b="0" strike="noStrike" spc="-1" dirty="0">
              <a:solidFill>
                <a:srgbClr val="C00000"/>
              </a:solidFill>
              <a:uFill>
                <a:solidFill>
                  <a:srgbClr val="FFFFFF"/>
                </a:solidFill>
              </a:uFill>
              <a:latin typeface="Arial"/>
            </a:endParaRPr>
          </a:p>
        </p:txBody>
      </p:sp>
      <p:sp>
        <p:nvSpPr>
          <p:cNvPr id="1111" name="CustomShape 2"/>
          <p:cNvSpPr/>
          <p:nvPr/>
        </p:nvSpPr>
        <p:spPr>
          <a:xfrm>
            <a:off x="451440" y="2018880"/>
            <a:ext cx="10082880" cy="4577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2460" b="1" strike="noStrike" spc="-1" dirty="0">
                <a:solidFill>
                  <a:srgbClr val="000000"/>
                </a:solidFill>
                <a:uFill>
                  <a:solidFill>
                    <a:srgbClr val="FFFFFF"/>
                  </a:solidFill>
                </a:uFill>
                <a:latin typeface="Arial"/>
                <a:ea typeface="DejaVu Sans"/>
              </a:rPr>
              <a:t>Objetivo:</a:t>
            </a:r>
            <a:r>
              <a:rPr lang="pt-BR" sz="2460" b="0" strike="noStrike" spc="-1" dirty="0">
                <a:solidFill>
                  <a:srgbClr val="000000"/>
                </a:solidFill>
                <a:uFill>
                  <a:solidFill>
                    <a:srgbClr val="FFFFFF"/>
                  </a:solidFill>
                </a:uFill>
                <a:latin typeface="Arial"/>
                <a:ea typeface="DejaVu Sans"/>
              </a:rPr>
              <a:t> Reduzir riscos e agravos à saúde da população por </a:t>
            </a:r>
            <a:endParaRPr lang="pt-BR" sz="1800" b="0" strike="noStrike" spc="-1" dirty="0">
              <a:solidFill>
                <a:srgbClr val="000000"/>
              </a:solidFill>
              <a:uFill>
                <a:solidFill>
                  <a:srgbClr val="FFFFFF"/>
                </a:solidFill>
              </a:uFill>
              <a:latin typeface="Arial"/>
            </a:endParaRPr>
          </a:p>
          <a:p>
            <a:pPr>
              <a:lnSpc>
                <a:spcPct val="100000"/>
              </a:lnSpc>
            </a:pPr>
            <a:r>
              <a:rPr lang="pt-BR" sz="2460" b="0" strike="noStrike" spc="-1" dirty="0">
                <a:solidFill>
                  <a:srgbClr val="000000"/>
                </a:solidFill>
                <a:uFill>
                  <a:solidFill>
                    <a:srgbClr val="FFFFFF"/>
                  </a:solidFill>
                </a:uFill>
                <a:latin typeface="Arial"/>
                <a:ea typeface="DejaVu Sans"/>
              </a:rPr>
              <a:t>Meio de ações de vigilância e promoção da saúde</a:t>
            </a: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r>
              <a:rPr lang="pt-BR" sz="2460" b="1" strike="noStrike" spc="-1" dirty="0">
                <a:solidFill>
                  <a:srgbClr val="002060"/>
                </a:solidFill>
                <a:uFill>
                  <a:solidFill>
                    <a:srgbClr val="FFFFFF"/>
                  </a:solidFill>
                </a:uFill>
                <a:latin typeface="Arial"/>
                <a:ea typeface="DejaVu Sans"/>
              </a:rPr>
              <a:t>Metas:</a:t>
            </a:r>
            <a:r>
              <a:rPr lang="pt-BR" sz="2460" b="0" strike="noStrike" spc="-1" dirty="0">
                <a:solidFill>
                  <a:srgbClr val="002060"/>
                </a:solidFill>
                <a:uFill>
                  <a:solidFill>
                    <a:srgbClr val="FFFFFF"/>
                  </a:solidFill>
                </a:uFill>
                <a:latin typeface="Arial"/>
                <a:ea typeface="DejaVu Sans"/>
              </a:rPr>
              <a:t> </a:t>
            </a:r>
            <a:endParaRPr lang="pt-BR" sz="1800" b="0" strike="noStrike" spc="-1" dirty="0">
              <a:solidFill>
                <a:srgbClr val="002060"/>
              </a:solidFill>
              <a:uFill>
                <a:solidFill>
                  <a:srgbClr val="FFFFFF"/>
                </a:solidFill>
              </a:uFill>
              <a:latin typeface="Arial"/>
            </a:endParaRPr>
          </a:p>
          <a:p>
            <a:pPr marL="343080" indent="-341280">
              <a:lnSpc>
                <a:spcPct val="100000"/>
              </a:lnSpc>
              <a:buClr>
                <a:srgbClr val="000000"/>
              </a:buClr>
              <a:buFont typeface="Arial"/>
              <a:buChar char="•"/>
            </a:pPr>
            <a:r>
              <a:rPr lang="pt-BR" sz="2460" b="0" strike="noStrike" spc="-1" dirty="0">
                <a:solidFill>
                  <a:srgbClr val="002060"/>
                </a:solidFill>
                <a:uFill>
                  <a:solidFill>
                    <a:srgbClr val="FFFFFF"/>
                  </a:solidFill>
                </a:uFill>
                <a:latin typeface="Arial"/>
                <a:ea typeface="DejaVu Sans"/>
              </a:rPr>
              <a:t>Reduzir o número de óbitos infantis e fetais</a:t>
            </a:r>
            <a:endParaRPr lang="pt-BR" sz="1800" b="0" strike="noStrike" spc="-1" dirty="0">
              <a:solidFill>
                <a:srgbClr val="002060"/>
              </a:solidFill>
              <a:uFill>
                <a:solidFill>
                  <a:srgbClr val="FFFFFF"/>
                </a:solidFill>
              </a:uFill>
              <a:latin typeface="Arial"/>
            </a:endParaRPr>
          </a:p>
          <a:p>
            <a:pPr marL="342900" indent="-339725">
              <a:buClr>
                <a:srgbClr val="000000"/>
              </a:buClr>
              <a:buFont typeface="Arial"/>
              <a:buChar char="•"/>
              <a:tabLst>
                <a:tab pos="11117263" algn="l"/>
              </a:tabLst>
            </a:pPr>
            <a:r>
              <a:rPr lang="pt-BR" sz="2460" spc="-1" dirty="0">
                <a:solidFill>
                  <a:srgbClr val="002060"/>
                </a:solidFill>
                <a:uFill>
                  <a:solidFill>
                    <a:srgbClr val="FFFFFF"/>
                  </a:solidFill>
                </a:uFill>
                <a:latin typeface="Arial"/>
                <a:ea typeface="DejaVu Sans"/>
              </a:rPr>
              <a:t>Alcançar, em pelo menos 70% dos municípios, as </a:t>
            </a:r>
            <a:r>
              <a:rPr lang="pt-BR" sz="2460" spc="-1" dirty="0" smtClean="0">
                <a:solidFill>
                  <a:srgbClr val="002060"/>
                </a:solidFill>
                <a:uFill>
                  <a:solidFill>
                    <a:srgbClr val="FFFFFF"/>
                  </a:solidFill>
                </a:uFill>
                <a:latin typeface="Arial"/>
                <a:ea typeface="DejaVu Sans"/>
              </a:rPr>
              <a:t>coberturas </a:t>
            </a:r>
            <a:br>
              <a:rPr lang="pt-BR" sz="2460" spc="-1" dirty="0" smtClean="0">
                <a:solidFill>
                  <a:srgbClr val="002060"/>
                </a:solidFill>
                <a:uFill>
                  <a:solidFill>
                    <a:srgbClr val="FFFFFF"/>
                  </a:solidFill>
                </a:uFill>
                <a:latin typeface="Arial"/>
                <a:ea typeface="DejaVu Sans"/>
              </a:rPr>
            </a:br>
            <a:r>
              <a:rPr lang="pt-BR" sz="2460" spc="-1" dirty="0" smtClean="0">
                <a:solidFill>
                  <a:srgbClr val="002060"/>
                </a:solidFill>
                <a:uFill>
                  <a:solidFill>
                    <a:srgbClr val="FFFFFF"/>
                  </a:solidFill>
                </a:uFill>
                <a:latin typeface="Arial"/>
                <a:ea typeface="DejaVu Sans"/>
              </a:rPr>
              <a:t>Vacinais </a:t>
            </a:r>
            <a:r>
              <a:rPr lang="pt-BR" sz="2460" spc="-1" dirty="0">
                <a:solidFill>
                  <a:srgbClr val="002060"/>
                </a:solidFill>
                <a:uFill>
                  <a:solidFill>
                    <a:srgbClr val="FFFFFF"/>
                  </a:solidFill>
                </a:uFill>
                <a:latin typeface="Arial"/>
                <a:ea typeface="DejaVu Sans"/>
              </a:rPr>
              <a:t>adequadas ao calendário da criança</a:t>
            </a:r>
          </a:p>
          <a:p>
            <a:pPr marL="343080" indent="-341280">
              <a:lnSpc>
                <a:spcPct val="100000"/>
              </a:lnSpc>
              <a:buClr>
                <a:srgbClr val="000000"/>
              </a:buClr>
              <a:buFont typeface="Arial"/>
              <a:buChar char="•"/>
            </a:pPr>
            <a:r>
              <a:rPr lang="pt-BR" sz="2460" spc="-1" dirty="0">
                <a:solidFill>
                  <a:srgbClr val="002060"/>
                </a:solidFill>
                <a:uFill>
                  <a:solidFill>
                    <a:srgbClr val="FFFFFF"/>
                  </a:solidFill>
                </a:uFill>
                <a:latin typeface="Arial"/>
                <a:ea typeface="DejaVu Sans"/>
              </a:rPr>
              <a:t>Reduzir a sífilis congênita</a:t>
            </a:r>
          </a:p>
          <a:p>
            <a:pPr marL="343080" indent="-341280">
              <a:lnSpc>
                <a:spcPct val="100000"/>
              </a:lnSpc>
              <a:buClr>
                <a:srgbClr val="C00000"/>
              </a:buClr>
              <a:buFont typeface="Arial"/>
              <a:buChar char="•"/>
            </a:pPr>
            <a:r>
              <a:rPr lang="pt-BR" sz="2460" b="0" strike="noStrike" spc="-1" dirty="0">
                <a:solidFill>
                  <a:srgbClr val="002060"/>
                </a:solidFill>
                <a:uFill>
                  <a:solidFill>
                    <a:srgbClr val="FFFFFF"/>
                  </a:solidFill>
                </a:uFill>
                <a:latin typeface="Arial"/>
                <a:ea typeface="DejaVu Sans"/>
              </a:rPr>
              <a:t>Ampliar o acesso ao diagnóstico e tratamento das hepatites</a:t>
            </a:r>
            <a:endParaRPr lang="pt-BR" sz="1800" b="0" strike="noStrike" spc="-1" dirty="0">
              <a:solidFill>
                <a:srgbClr val="002060"/>
              </a:solidFill>
              <a:uFill>
                <a:solidFill>
                  <a:srgbClr val="FFFFFF"/>
                </a:solidFill>
              </a:uFill>
              <a:latin typeface="Arial"/>
            </a:endParaRPr>
          </a:p>
          <a:p>
            <a:pPr marL="343080" indent="-341280">
              <a:lnSpc>
                <a:spcPct val="100000"/>
              </a:lnSpc>
              <a:buClr>
                <a:srgbClr val="C00000"/>
              </a:buClr>
              <a:buFont typeface="Arial"/>
              <a:buChar char="•"/>
            </a:pPr>
            <a:r>
              <a:rPr lang="pt-BR" sz="2460" b="0" strike="noStrike" spc="-1" dirty="0">
                <a:solidFill>
                  <a:srgbClr val="002060"/>
                </a:solidFill>
                <a:uFill>
                  <a:solidFill>
                    <a:srgbClr val="FFFFFF"/>
                  </a:solidFill>
                </a:uFill>
                <a:latin typeface="Arial"/>
                <a:ea typeface="DejaVu Sans"/>
              </a:rPr>
              <a:t>Aumentar a proporção de cura de casos novos tuberculose </a:t>
            </a:r>
            <a:r>
              <a:rPr lang="pt-BR" sz="2460" b="0" strike="noStrike" spc="-1" dirty="0" err="1">
                <a:solidFill>
                  <a:srgbClr val="002060"/>
                </a:solidFill>
                <a:uFill>
                  <a:solidFill>
                    <a:srgbClr val="FFFFFF"/>
                  </a:solidFill>
                </a:uFill>
                <a:latin typeface="Arial"/>
                <a:ea typeface="DejaVu Sans"/>
              </a:rPr>
              <a:t>bacilífera</a:t>
            </a:r>
            <a:endParaRPr lang="pt-BR" sz="1800" b="0" strike="noStrike" spc="-1" dirty="0">
              <a:solidFill>
                <a:srgbClr val="002060"/>
              </a:solidFill>
              <a:uFill>
                <a:solidFill>
                  <a:srgbClr val="FFFFFF"/>
                </a:solidFill>
              </a:uFill>
              <a:latin typeface="Arial"/>
            </a:endParaRPr>
          </a:p>
          <a:p>
            <a:pPr marL="343080" indent="-341280">
              <a:lnSpc>
                <a:spcPct val="100000"/>
              </a:lnSpc>
              <a:buClr>
                <a:srgbClr val="000000"/>
              </a:buClr>
              <a:buFont typeface="Arial"/>
              <a:buChar char="•"/>
            </a:pPr>
            <a:r>
              <a:rPr lang="pt-BR" sz="2460" b="0" strike="noStrike" spc="-1" dirty="0">
                <a:solidFill>
                  <a:srgbClr val="002060"/>
                </a:solidFill>
                <a:uFill>
                  <a:solidFill>
                    <a:srgbClr val="FFFFFF"/>
                  </a:solidFill>
                </a:uFill>
                <a:latin typeface="Arial"/>
                <a:ea typeface="DejaVu Sans"/>
              </a:rPr>
              <a:t>Reduzir a mortalidade por </a:t>
            </a:r>
            <a:r>
              <a:rPr lang="pt-BR" sz="2460" b="0" strike="noStrike" spc="-1" dirty="0" err="1">
                <a:solidFill>
                  <a:srgbClr val="002060"/>
                </a:solidFill>
                <a:uFill>
                  <a:solidFill>
                    <a:srgbClr val="FFFFFF"/>
                  </a:solidFill>
                </a:uFill>
                <a:latin typeface="Arial"/>
                <a:ea typeface="DejaVu Sans"/>
              </a:rPr>
              <a:t>aids</a:t>
            </a:r>
            <a:endParaRPr lang="pt-BR" sz="1800" b="0" strike="noStrike" spc="-1" dirty="0">
              <a:solidFill>
                <a:srgbClr val="00206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10691813" cy="6717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12" name="Espaço Reservado para Conteúdo 7"/>
          <p:cNvPicPr/>
          <p:nvPr/>
        </p:nvPicPr>
        <p:blipFill>
          <a:blip r:embed="rId2" cstate="print"/>
          <a:stretch/>
        </p:blipFill>
        <p:spPr>
          <a:xfrm>
            <a:off x="315309" y="157655"/>
            <a:ext cx="10089931" cy="5147305"/>
          </a:xfrm>
          <a:prstGeom prst="rect">
            <a:avLst/>
          </a:prstGeom>
          <a:ln>
            <a:noFill/>
          </a:ln>
        </p:spPr>
      </p:pic>
      <p:sp>
        <p:nvSpPr>
          <p:cNvPr id="1114" name="CustomShape 2"/>
          <p:cNvSpPr/>
          <p:nvPr/>
        </p:nvSpPr>
        <p:spPr>
          <a:xfrm>
            <a:off x="904320" y="5306760"/>
            <a:ext cx="7760520" cy="419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7000"/>
              </a:lnSpc>
            </a:pPr>
            <a:r>
              <a:rPr lang="pt-BR" sz="1050" b="0" strike="noStrike" spc="-1">
                <a:solidFill>
                  <a:srgbClr val="000000"/>
                </a:solidFill>
                <a:uFill>
                  <a:solidFill>
                    <a:srgbClr val="FFFFFF"/>
                  </a:solidFill>
                </a:uFill>
                <a:latin typeface="Calibri"/>
                <a:ea typeface="Calibri"/>
              </a:rPr>
              <a:t>*Projeção</a:t>
            </a:r>
            <a:endParaRPr lang="pt-BR" sz="1800" b="0" strike="noStrike" spc="-1">
              <a:solidFill>
                <a:srgbClr val="000000"/>
              </a:solidFill>
              <a:uFill>
                <a:solidFill>
                  <a:srgbClr val="FFFFFF"/>
                </a:solidFill>
              </a:uFill>
              <a:latin typeface="Arial"/>
            </a:endParaRPr>
          </a:p>
          <a:p>
            <a:pPr algn="just">
              <a:lnSpc>
                <a:spcPct val="107000"/>
              </a:lnSpc>
            </a:pPr>
            <a:r>
              <a:rPr lang="pt-BR" sz="1050" b="0" strike="noStrike" spc="-1">
                <a:solidFill>
                  <a:srgbClr val="000000"/>
                </a:solidFill>
                <a:uFill>
                  <a:solidFill>
                    <a:srgbClr val="FFFFFF"/>
                  </a:solidFill>
                </a:uFill>
                <a:latin typeface="Calibri"/>
                <a:ea typeface="Calibri"/>
              </a:rPr>
              <a:t>Fonte: Ministério da Saúde – Datasus. </a:t>
            </a:r>
            <a:endParaRPr lang="pt-BR" sz="1800" b="0" strike="noStrike" spc="-1">
              <a:solidFill>
                <a:srgbClr val="000000"/>
              </a:solidFill>
              <a:uFill>
                <a:solidFill>
                  <a:srgbClr val="FFFFFF"/>
                </a:solidFill>
              </a:uFill>
              <a:latin typeface="Arial"/>
            </a:endParaRPr>
          </a:p>
        </p:txBody>
      </p:sp>
      <p:sp>
        <p:nvSpPr>
          <p:cNvPr id="1116" name="CustomShape 4"/>
          <p:cNvSpPr/>
          <p:nvPr/>
        </p:nvSpPr>
        <p:spPr>
          <a:xfrm>
            <a:off x="836280" y="5815800"/>
            <a:ext cx="8952480" cy="91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800" b="0" strike="noStrike" spc="-1">
                <a:solidFill>
                  <a:srgbClr val="000000"/>
                </a:solidFill>
                <a:uFill>
                  <a:solidFill>
                    <a:srgbClr val="FFFFFF"/>
                  </a:solidFill>
                </a:uFill>
                <a:latin typeface="Calibri Light"/>
                <a:ea typeface="Calibri"/>
              </a:rPr>
              <a:t>A saúde materno-infantil é importante para avaliar a qualidade de vida de uma população, por retratar a realidade dos primeiros anos de vida e os cuidados com a saúde reprodutiva, pré-natal, parto e puerpério. </a:t>
            </a:r>
            <a:endParaRPr lang="pt-BR" sz="1800" b="0" strike="noStrike" spc="-1">
              <a:solidFill>
                <a:srgbClr val="000000"/>
              </a:solidFill>
              <a:uFill>
                <a:solidFill>
                  <a:srgbClr val="FFFFFF"/>
                </a:solidFill>
              </a:uFill>
              <a:latin typeface="Arial"/>
            </a:endParaRPr>
          </a:p>
        </p:txBody>
      </p:sp>
      <p:sp>
        <p:nvSpPr>
          <p:cNvPr id="8" name="CustomShape 1"/>
          <p:cNvSpPr/>
          <p:nvPr/>
        </p:nvSpPr>
        <p:spPr>
          <a:xfrm>
            <a:off x="7882759" y="5298492"/>
            <a:ext cx="2503329" cy="4280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pt-BR" b="0" strike="noStrike" spc="-1" dirty="0">
                <a:solidFill>
                  <a:srgbClr val="C00000"/>
                </a:solidFill>
                <a:uFill>
                  <a:solidFill>
                    <a:srgbClr val="FFFFFF"/>
                  </a:solidFill>
                </a:uFill>
                <a:latin typeface="Arial"/>
                <a:ea typeface="DejaVu Sans"/>
              </a:rPr>
              <a:t>Brasil 2015 = </a:t>
            </a:r>
            <a:r>
              <a:rPr lang="pt-BR" b="0" strike="noStrike" spc="-1" dirty="0" smtClean="0">
                <a:solidFill>
                  <a:srgbClr val="C00000"/>
                </a:solidFill>
                <a:uFill>
                  <a:solidFill>
                    <a:srgbClr val="FFFFFF"/>
                  </a:solidFill>
                </a:uFill>
                <a:latin typeface="Arial"/>
                <a:ea typeface="DejaVu Sans"/>
              </a:rPr>
              <a:t>12,48</a:t>
            </a:r>
            <a:endParaRPr lang="pt-BR"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 name="CustomShape 1"/>
          <p:cNvSpPr/>
          <p:nvPr/>
        </p:nvSpPr>
        <p:spPr>
          <a:xfrm>
            <a:off x="709709" y="2744566"/>
            <a:ext cx="9069840" cy="3080160"/>
          </a:xfrm>
          <a:prstGeom prst="rect">
            <a:avLst/>
          </a:prstGeom>
          <a:noFill/>
          <a:ln w="9360">
            <a:noFill/>
          </a:ln>
        </p:spPr>
        <p:style>
          <a:lnRef idx="0">
            <a:scrgbClr r="0" g="0" b="0"/>
          </a:lnRef>
          <a:fillRef idx="0">
            <a:scrgbClr r="0" g="0" b="0"/>
          </a:fillRef>
          <a:effectRef idx="0">
            <a:scrgbClr r="0" g="0" b="0"/>
          </a:effectRef>
          <a:fontRef idx="minor"/>
        </p:style>
        <p:txBody>
          <a:bodyPr lIns="100800" tIns="50400" rIns="100800" bIns="50400"/>
          <a:lstStyle/>
          <a:p>
            <a:pPr marL="343080" indent="-340200" algn="just">
              <a:lnSpc>
                <a:spcPct val="100000"/>
              </a:lnSpc>
              <a:spcBef>
                <a:spcPts val="887"/>
              </a:spcBef>
              <a:buClr>
                <a:srgbClr val="000000"/>
              </a:buClr>
              <a:buFont typeface="Times New Roman"/>
              <a:buChar char="•"/>
            </a:pPr>
            <a:r>
              <a:rPr lang="pt-BR" sz="3500" b="0" strike="noStrike" spc="-1" dirty="0">
                <a:solidFill>
                  <a:srgbClr val="C00000"/>
                </a:solidFill>
                <a:uFill>
                  <a:solidFill>
                    <a:srgbClr val="FFFFFF"/>
                  </a:solidFill>
                </a:uFill>
                <a:latin typeface="Arial"/>
                <a:ea typeface="Microsoft YaHei"/>
              </a:rPr>
              <a:t>Modelo padronizado do Relatório Detalhado Quadrimestral </a:t>
            </a:r>
            <a:r>
              <a:rPr lang="pt-BR" sz="3500" b="0" strike="noStrike" spc="-1" dirty="0">
                <a:solidFill>
                  <a:srgbClr val="000000"/>
                </a:solidFill>
                <a:uFill>
                  <a:solidFill>
                    <a:srgbClr val="FFFFFF"/>
                  </a:solidFill>
                </a:uFill>
                <a:latin typeface="Arial"/>
                <a:ea typeface="Microsoft YaHei"/>
              </a:rPr>
              <a:t>aprovado pelo Conselho Nacional de Saúde na </a:t>
            </a:r>
            <a:r>
              <a:rPr lang="pt-BR" sz="3500" b="1" strike="noStrike" spc="-1" dirty="0">
                <a:solidFill>
                  <a:srgbClr val="000000"/>
                </a:solidFill>
                <a:uFill>
                  <a:solidFill>
                    <a:srgbClr val="FFFFFF"/>
                  </a:solidFill>
                </a:uFill>
                <a:latin typeface="Arial"/>
                <a:ea typeface="Microsoft YaHei"/>
              </a:rPr>
              <a:t>Resolução n° 459, de 10 de outubro de 2012, </a:t>
            </a:r>
            <a:r>
              <a:rPr lang="pt-BR" sz="3500" b="0" strike="noStrike" spc="-1" dirty="0">
                <a:solidFill>
                  <a:srgbClr val="000000"/>
                </a:solidFill>
                <a:uFill>
                  <a:solidFill>
                    <a:srgbClr val="FFFFFF"/>
                  </a:solidFill>
                </a:uFill>
                <a:latin typeface="Arial"/>
                <a:ea typeface="Microsoft YaHei"/>
              </a:rPr>
              <a:t>publicada no DOU n° 246, de 21/12/2012.</a:t>
            </a:r>
            <a:endParaRPr lang="pt-BR" sz="1800" b="0" strike="noStrike" spc="-1" dirty="0">
              <a:solidFill>
                <a:srgbClr val="000000"/>
              </a:solidFill>
              <a:uFill>
                <a:solidFill>
                  <a:srgbClr val="FFFFFF"/>
                </a:solidFill>
              </a:uFill>
              <a:latin typeface="Arial"/>
            </a:endParaRPr>
          </a:p>
        </p:txBody>
      </p:sp>
      <p:sp>
        <p:nvSpPr>
          <p:cNvPr id="4" name="CustomShape 2"/>
          <p:cNvSpPr/>
          <p:nvPr/>
        </p:nvSpPr>
        <p:spPr>
          <a:xfrm>
            <a:off x="1786375" y="867144"/>
            <a:ext cx="7320240" cy="1175040"/>
          </a:xfrm>
          <a:prstGeom prst="rect">
            <a:avLst/>
          </a:prstGeom>
          <a:solidFill>
            <a:schemeClr val="accent1">
              <a:lumMod val="40000"/>
              <a:lumOff val="60000"/>
            </a:schemeClr>
          </a:solidFill>
          <a:ln w="38160">
            <a:noFill/>
          </a:ln>
        </p:spPr>
        <p:style>
          <a:lnRef idx="0">
            <a:scrgbClr r="0" g="0" b="0"/>
          </a:lnRef>
          <a:fillRef idx="0">
            <a:scrgbClr r="0" g="0" b="0"/>
          </a:fillRef>
          <a:effectRef idx="0">
            <a:scrgbClr r="0" g="0" b="0"/>
          </a:effectRef>
          <a:fontRef idx="minor"/>
        </p:style>
        <p:txBody>
          <a:bodyPr lIns="99360" tIns="51480" rIns="99360" bIns="51480"/>
          <a:lstStyle/>
          <a:p>
            <a:pPr algn="ctr">
              <a:lnSpc>
                <a:spcPct val="100000"/>
              </a:lnSpc>
              <a:spcBef>
                <a:spcPts val="1763"/>
              </a:spcBef>
            </a:pPr>
            <a:r>
              <a:rPr lang="pt-BR" sz="3529" b="1" i="1" strike="noStrike" spc="-1" dirty="0">
                <a:solidFill>
                  <a:srgbClr val="333399"/>
                </a:solidFill>
                <a:uFill>
                  <a:solidFill>
                    <a:srgbClr val="FFFFFF"/>
                  </a:solidFill>
                </a:uFill>
                <a:latin typeface="Verdana"/>
                <a:ea typeface="Microsoft YaHei"/>
              </a:rPr>
              <a:t>Relatório Detalhado Quadrimestral- RDQ</a:t>
            </a:r>
            <a:endParaRPr lang="pt-B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2065282" y="189186"/>
            <a:ext cx="7126015" cy="1327854"/>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pt-BR" sz="2400" b="1" strike="noStrike" spc="-1" dirty="0" smtClean="0">
                <a:solidFill>
                  <a:srgbClr val="C00000"/>
                </a:solidFill>
                <a:uFill>
                  <a:solidFill>
                    <a:srgbClr val="FFFFFF"/>
                  </a:solidFill>
                </a:uFill>
                <a:latin typeface="Verdana"/>
                <a:ea typeface="DejaVu Sans"/>
              </a:rPr>
              <a:t>Cobertura Vacinal</a:t>
            </a:r>
            <a:endParaRPr lang="pt-BR" sz="1800" b="0" strike="noStrike" spc="-1" dirty="0">
              <a:solidFill>
                <a:srgbClr val="000000"/>
              </a:solidFill>
              <a:uFill>
                <a:solidFill>
                  <a:srgbClr val="FFFFFF"/>
                </a:solidFill>
              </a:uFill>
              <a:latin typeface="Arial"/>
            </a:endParaRPr>
          </a:p>
        </p:txBody>
      </p:sp>
      <p:graphicFrame>
        <p:nvGraphicFramePr>
          <p:cNvPr id="4" name="Gráfico 3"/>
          <p:cNvGraphicFramePr/>
          <p:nvPr/>
        </p:nvGraphicFramePr>
        <p:xfrm>
          <a:off x="862409" y="1697036"/>
          <a:ext cx="8966994" cy="4678363"/>
        </p:xfrm>
        <a:graphic>
          <a:graphicData uri="http://schemas.openxmlformats.org/drawingml/2006/chart">
            <c:chart xmlns:c="http://schemas.openxmlformats.org/drawingml/2006/chart" xmlns:r="http://schemas.openxmlformats.org/officeDocument/2006/relationships" r:id="rId2"/>
          </a:graphicData>
        </a:graphic>
      </p:graphicFrame>
      <p:sp>
        <p:nvSpPr>
          <p:cNvPr id="2" name="CaixaDeTexto 1"/>
          <p:cNvSpPr txBox="1"/>
          <p:nvPr/>
        </p:nvSpPr>
        <p:spPr>
          <a:xfrm>
            <a:off x="1072055" y="6416895"/>
            <a:ext cx="2372765" cy="276999"/>
          </a:xfrm>
          <a:prstGeom prst="rect">
            <a:avLst/>
          </a:prstGeom>
          <a:noFill/>
        </p:spPr>
        <p:txBody>
          <a:bodyPr wrap="none" rtlCol="0">
            <a:spAutoFit/>
          </a:bodyPr>
          <a:lstStyle/>
          <a:p>
            <a:r>
              <a:rPr lang="pt-BR" sz="1200" dirty="0" smtClean="0"/>
              <a:t>Fonte: Sistema Informação PNI </a:t>
            </a:r>
            <a:endParaRPr lang="pt-BR" sz="1200"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2065282" y="189186"/>
            <a:ext cx="7126015" cy="1327854"/>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pt-BR" sz="2400" b="1" strike="noStrike" spc="-1" dirty="0" smtClean="0">
                <a:solidFill>
                  <a:srgbClr val="C00000"/>
                </a:solidFill>
                <a:uFill>
                  <a:solidFill>
                    <a:srgbClr val="FFFFFF"/>
                  </a:solidFill>
                </a:uFill>
                <a:latin typeface="Verdana"/>
                <a:ea typeface="DejaVu Sans"/>
              </a:rPr>
              <a:t>Casos Novos de Sífilis Congênita</a:t>
            </a:r>
            <a:endParaRPr lang="pt-BR" sz="1800" b="0" strike="noStrike" spc="-1" dirty="0">
              <a:solidFill>
                <a:srgbClr val="000000"/>
              </a:solidFill>
              <a:uFill>
                <a:solidFill>
                  <a:srgbClr val="FFFFFF"/>
                </a:solidFill>
              </a:uFill>
              <a:latin typeface="Arial"/>
            </a:endParaRPr>
          </a:p>
        </p:txBody>
      </p:sp>
      <p:graphicFrame>
        <p:nvGraphicFramePr>
          <p:cNvPr id="5" name="Gráfico 4"/>
          <p:cNvGraphicFramePr/>
          <p:nvPr/>
        </p:nvGraphicFramePr>
        <p:xfrm>
          <a:off x="845906" y="1755095"/>
          <a:ext cx="9000000" cy="4680000"/>
        </p:xfrm>
        <a:graphic>
          <a:graphicData uri="http://schemas.openxmlformats.org/drawingml/2006/chart">
            <c:chart xmlns:c="http://schemas.openxmlformats.org/drawingml/2006/chart" xmlns:r="http://schemas.openxmlformats.org/officeDocument/2006/relationships" r:id="rId2"/>
          </a:graphicData>
        </a:graphic>
      </p:graphicFrame>
      <p:sp>
        <p:nvSpPr>
          <p:cNvPr id="6" name="CaixaDeTexto 6"/>
          <p:cNvSpPr txBox="1"/>
          <p:nvPr/>
        </p:nvSpPr>
        <p:spPr>
          <a:xfrm>
            <a:off x="613602" y="6534650"/>
            <a:ext cx="2903359" cy="276999"/>
          </a:xfrm>
          <a:prstGeom prst="rect">
            <a:avLst/>
          </a:prstGeom>
          <a:noFill/>
        </p:spPr>
        <p:txBody>
          <a:bodyPr wrap="non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smtClean="0"/>
              <a:t>Fonte: </a:t>
            </a:r>
            <a:r>
              <a:rPr lang="pt-BR" sz="1200" dirty="0" err="1" smtClean="0"/>
              <a:t>Sinan</a:t>
            </a:r>
            <a:r>
              <a:rPr lang="pt-BR" sz="1200" dirty="0" smtClean="0"/>
              <a:t> – 2017 dados preliminares</a:t>
            </a:r>
            <a:endParaRPr lang="pt-BR" sz="1200"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nvGraphicFramePr>
        <p:xfrm>
          <a:off x="305906" y="1593849"/>
          <a:ext cx="10080000" cy="5040000"/>
        </p:xfrm>
        <a:graphic>
          <a:graphicData uri="http://schemas.openxmlformats.org/drawingml/2006/chart">
            <c:chart xmlns:c="http://schemas.openxmlformats.org/drawingml/2006/chart" xmlns:r="http://schemas.openxmlformats.org/officeDocument/2006/relationships" r:id="rId2"/>
          </a:graphicData>
        </a:graphic>
      </p:graphicFrame>
      <p:sp>
        <p:nvSpPr>
          <p:cNvPr id="6" name="CustomShape 1"/>
          <p:cNvSpPr/>
          <p:nvPr/>
        </p:nvSpPr>
        <p:spPr>
          <a:xfrm>
            <a:off x="1923393" y="265995"/>
            <a:ext cx="7126015" cy="1327854"/>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pt-BR" sz="2400" b="1" spc="-1" dirty="0" smtClean="0">
                <a:solidFill>
                  <a:srgbClr val="C00000"/>
                </a:solidFill>
                <a:uFill>
                  <a:solidFill>
                    <a:srgbClr val="FFFFFF"/>
                  </a:solidFill>
                </a:uFill>
                <a:latin typeface="Verdana"/>
              </a:rPr>
              <a:t>Casos Confirmados e Taxa de Detecção</a:t>
            </a:r>
          </a:p>
        </p:txBody>
      </p:sp>
      <p:sp>
        <p:nvSpPr>
          <p:cNvPr id="7" name="CaixaDeTexto 6"/>
          <p:cNvSpPr txBox="1"/>
          <p:nvPr/>
        </p:nvSpPr>
        <p:spPr>
          <a:xfrm>
            <a:off x="583469" y="6495349"/>
            <a:ext cx="2903359" cy="276999"/>
          </a:xfrm>
          <a:prstGeom prst="rect">
            <a:avLst/>
          </a:prstGeom>
          <a:noFill/>
        </p:spPr>
        <p:txBody>
          <a:bodyPr wrap="non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smtClean="0"/>
              <a:t>Fonte: </a:t>
            </a:r>
            <a:r>
              <a:rPr lang="pt-BR" sz="1200" dirty="0" err="1" smtClean="0"/>
              <a:t>Sinan</a:t>
            </a:r>
            <a:r>
              <a:rPr lang="pt-BR" sz="1200" dirty="0" smtClean="0"/>
              <a:t> – 2017 dados preliminares</a:t>
            </a:r>
            <a:endParaRPr lang="pt-BR" sz="1200"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1923393" y="265995"/>
            <a:ext cx="7126015" cy="1327854"/>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pt-BR" sz="2400" b="1" spc="-1" dirty="0" smtClean="0">
                <a:solidFill>
                  <a:srgbClr val="C00000"/>
                </a:solidFill>
                <a:uFill>
                  <a:solidFill>
                    <a:srgbClr val="FFFFFF"/>
                  </a:solidFill>
                </a:uFill>
                <a:latin typeface="Verdana"/>
              </a:rPr>
              <a:t>Casos Confirmados e Taxa de Detecção</a:t>
            </a:r>
          </a:p>
        </p:txBody>
      </p:sp>
      <p:graphicFrame>
        <p:nvGraphicFramePr>
          <p:cNvPr id="4" name="Gráfico 3"/>
          <p:cNvGraphicFramePr>
            <a:graphicFrameLocks/>
          </p:cNvGraphicFramePr>
          <p:nvPr/>
        </p:nvGraphicFramePr>
        <p:xfrm>
          <a:off x="305906" y="1593849"/>
          <a:ext cx="10080000" cy="5040000"/>
        </p:xfrm>
        <a:graphic>
          <a:graphicData uri="http://schemas.openxmlformats.org/drawingml/2006/chart">
            <c:chart xmlns:c="http://schemas.openxmlformats.org/drawingml/2006/chart" xmlns:r="http://schemas.openxmlformats.org/officeDocument/2006/relationships" r:id="rId2"/>
          </a:graphicData>
        </a:graphic>
      </p:graphicFrame>
      <p:sp>
        <p:nvSpPr>
          <p:cNvPr id="6" name="CaixaDeTexto 6"/>
          <p:cNvSpPr txBox="1"/>
          <p:nvPr/>
        </p:nvSpPr>
        <p:spPr>
          <a:xfrm>
            <a:off x="305906" y="6495349"/>
            <a:ext cx="2903359" cy="276999"/>
          </a:xfrm>
          <a:prstGeom prst="rect">
            <a:avLst/>
          </a:prstGeom>
          <a:noFill/>
        </p:spPr>
        <p:txBody>
          <a:bodyPr wrap="non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smtClean="0"/>
              <a:t>Fonte: </a:t>
            </a:r>
            <a:r>
              <a:rPr lang="pt-BR" sz="1200" dirty="0" err="1" smtClean="0"/>
              <a:t>Sinan</a:t>
            </a:r>
            <a:r>
              <a:rPr lang="pt-BR" sz="1200" dirty="0" smtClean="0"/>
              <a:t> – 2017 dados preliminares</a:t>
            </a:r>
            <a:endParaRPr lang="pt-BR" sz="1200"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2065282" y="189186"/>
            <a:ext cx="7126015" cy="1327854"/>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pt-BR" sz="2400" b="1" spc="-1" dirty="0" smtClean="0">
                <a:solidFill>
                  <a:srgbClr val="C00000"/>
                </a:solidFill>
                <a:uFill>
                  <a:solidFill>
                    <a:srgbClr val="FFFFFF"/>
                  </a:solidFill>
                </a:uFill>
                <a:latin typeface="Verdana"/>
              </a:rPr>
              <a:t>CURA TUBERCULOSE BACILIFERA</a:t>
            </a:r>
          </a:p>
        </p:txBody>
      </p:sp>
      <p:graphicFrame>
        <p:nvGraphicFramePr>
          <p:cNvPr id="5" name="Gráfico 4"/>
          <p:cNvGraphicFramePr>
            <a:graphicFrameLocks/>
          </p:cNvGraphicFramePr>
          <p:nvPr/>
        </p:nvGraphicFramePr>
        <p:xfrm>
          <a:off x="305906" y="1593849"/>
          <a:ext cx="10080000" cy="5040000"/>
        </p:xfrm>
        <a:graphic>
          <a:graphicData uri="http://schemas.openxmlformats.org/drawingml/2006/chart">
            <c:chart xmlns:c="http://schemas.openxmlformats.org/drawingml/2006/chart" xmlns:r="http://schemas.openxmlformats.org/officeDocument/2006/relationships" r:id="rId2"/>
          </a:graphicData>
        </a:graphic>
      </p:graphicFrame>
      <p:sp>
        <p:nvSpPr>
          <p:cNvPr id="7" name="CaixaDeTexto 6"/>
          <p:cNvSpPr txBox="1"/>
          <p:nvPr/>
        </p:nvSpPr>
        <p:spPr>
          <a:xfrm>
            <a:off x="425814" y="6495349"/>
            <a:ext cx="3554178" cy="307777"/>
          </a:xfrm>
          <a:prstGeom prst="rect">
            <a:avLst/>
          </a:prstGeom>
          <a:noFill/>
        </p:spPr>
        <p:txBody>
          <a:bodyPr wrap="non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b="1" dirty="0" smtClean="0"/>
              <a:t>Fonte: </a:t>
            </a:r>
            <a:r>
              <a:rPr lang="pt-BR" sz="1400" b="1" dirty="0" err="1" smtClean="0"/>
              <a:t>Sinan</a:t>
            </a:r>
            <a:r>
              <a:rPr lang="pt-BR" sz="1400" b="1" dirty="0" smtClean="0"/>
              <a:t> – 2017 dados preliminares</a:t>
            </a:r>
            <a:endParaRPr lang="pt-BR" sz="1400" b="1"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10691813" cy="6717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21" name="Imagem 1"/>
          <p:cNvPicPr/>
          <p:nvPr/>
        </p:nvPicPr>
        <p:blipFill>
          <a:blip r:embed="rId2" cstate="print"/>
          <a:stretch/>
        </p:blipFill>
        <p:spPr>
          <a:xfrm>
            <a:off x="283780" y="173421"/>
            <a:ext cx="10105672" cy="4778739"/>
          </a:xfrm>
          <a:prstGeom prst="rect">
            <a:avLst/>
          </a:prstGeom>
          <a:ln>
            <a:noFill/>
          </a:ln>
        </p:spPr>
      </p:pic>
      <p:sp>
        <p:nvSpPr>
          <p:cNvPr id="1122" name="CustomShape 1"/>
          <p:cNvSpPr/>
          <p:nvPr/>
        </p:nvSpPr>
        <p:spPr>
          <a:xfrm>
            <a:off x="823320" y="5608800"/>
            <a:ext cx="9534600" cy="91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800" b="0" strike="noStrike" spc="-1">
                <a:solidFill>
                  <a:srgbClr val="000000"/>
                </a:solidFill>
                <a:uFill>
                  <a:solidFill>
                    <a:srgbClr val="FFFFFF"/>
                  </a:solidFill>
                </a:uFill>
                <a:latin typeface="Calibri Light"/>
                <a:ea typeface="Calibri"/>
              </a:rPr>
              <a:t>Um dos tipos de doença transmissível de maior mortalidade é a AIDS. Outras doenças transmissíveis que merecem atenção e controle são a sífilis congênita, a hepatite e a tuberculose, além das enfermidades transmitidas pelo Aedes Aegypti.</a:t>
            </a:r>
            <a:endParaRPr lang="pt-BR" sz="1800" b="0" strike="noStrike" spc="-1">
              <a:solidFill>
                <a:srgbClr val="000000"/>
              </a:solidFill>
              <a:uFill>
                <a:solidFill>
                  <a:srgbClr val="FFFFFF"/>
                </a:solidFill>
              </a:uFill>
              <a:latin typeface="Arial"/>
            </a:endParaRPr>
          </a:p>
        </p:txBody>
      </p:sp>
      <p:sp>
        <p:nvSpPr>
          <p:cNvPr id="1123" name="CustomShape 2"/>
          <p:cNvSpPr/>
          <p:nvPr/>
        </p:nvSpPr>
        <p:spPr>
          <a:xfrm>
            <a:off x="823320" y="4942800"/>
            <a:ext cx="5344200" cy="419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7000"/>
              </a:lnSpc>
            </a:pPr>
            <a:r>
              <a:rPr lang="pt-BR" sz="1050" b="0" strike="noStrike" spc="-1">
                <a:solidFill>
                  <a:srgbClr val="000000"/>
                </a:solidFill>
                <a:uFill>
                  <a:solidFill>
                    <a:srgbClr val="FFFFFF"/>
                  </a:solidFill>
                </a:uFill>
                <a:latin typeface="Calibri Light"/>
                <a:ea typeface="Calibri"/>
              </a:rPr>
              <a:t>*Projeção</a:t>
            </a:r>
            <a:endParaRPr lang="pt-BR" sz="1800" b="0" strike="noStrike" spc="-1">
              <a:solidFill>
                <a:srgbClr val="000000"/>
              </a:solidFill>
              <a:uFill>
                <a:solidFill>
                  <a:srgbClr val="FFFFFF"/>
                </a:solidFill>
              </a:uFill>
              <a:latin typeface="Arial"/>
            </a:endParaRPr>
          </a:p>
          <a:p>
            <a:pPr algn="just">
              <a:lnSpc>
                <a:spcPct val="107000"/>
              </a:lnSpc>
            </a:pPr>
            <a:r>
              <a:rPr lang="pt-BR" sz="1050" b="0" strike="noStrike" spc="-1">
                <a:solidFill>
                  <a:srgbClr val="000000"/>
                </a:solidFill>
                <a:uFill>
                  <a:solidFill>
                    <a:srgbClr val="FFFFFF"/>
                  </a:solidFill>
                </a:uFill>
                <a:latin typeface="Calibri"/>
                <a:ea typeface="Calibri"/>
              </a:rPr>
              <a:t>Fonte: Ministério da Saúde - Datasus</a:t>
            </a:r>
            <a:endParaRPr lang="pt-BR" sz="1800" b="0" strike="noStrike" spc="-1">
              <a:solidFill>
                <a:srgbClr val="000000"/>
              </a:solidFill>
              <a:uFill>
                <a:solidFill>
                  <a:srgbClr val="FFFFFF"/>
                </a:solidFill>
              </a:uFill>
              <a:latin typeface="Arial"/>
            </a:endParaRPr>
          </a:p>
        </p:txBody>
      </p:sp>
      <p:sp>
        <p:nvSpPr>
          <p:cNvPr id="8" name="CustomShape 3"/>
          <p:cNvSpPr/>
          <p:nvPr/>
        </p:nvSpPr>
        <p:spPr>
          <a:xfrm>
            <a:off x="7551682" y="4952160"/>
            <a:ext cx="2837769" cy="410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pt-BR" b="1" strike="noStrike" spc="-1" dirty="0">
                <a:solidFill>
                  <a:srgbClr val="C00000"/>
                </a:solidFill>
                <a:uFill>
                  <a:solidFill>
                    <a:srgbClr val="FFFFFF"/>
                  </a:solidFill>
                </a:uFill>
                <a:latin typeface="Arial"/>
                <a:ea typeface="DejaVu Sans"/>
              </a:rPr>
              <a:t> </a:t>
            </a:r>
            <a:r>
              <a:rPr lang="pt-BR" b="0" strike="noStrike" spc="-1" dirty="0" smtClean="0">
                <a:solidFill>
                  <a:srgbClr val="C00000"/>
                </a:solidFill>
                <a:uFill>
                  <a:solidFill>
                    <a:srgbClr val="FFFFFF"/>
                  </a:solidFill>
                </a:uFill>
                <a:latin typeface="Arial"/>
                <a:ea typeface="DejaVu Sans"/>
              </a:rPr>
              <a:t>Brasil </a:t>
            </a:r>
            <a:r>
              <a:rPr lang="pt-BR" b="0" strike="noStrike" spc="-1" dirty="0">
                <a:solidFill>
                  <a:srgbClr val="C00000"/>
                </a:solidFill>
                <a:uFill>
                  <a:solidFill>
                    <a:srgbClr val="FFFFFF"/>
                  </a:solidFill>
                </a:uFill>
                <a:latin typeface="Arial"/>
                <a:ea typeface="DejaVu Sans"/>
              </a:rPr>
              <a:t>2015 </a:t>
            </a:r>
            <a:r>
              <a:rPr lang="pt-BR" b="0" strike="noStrike" spc="-1" dirty="0" smtClean="0">
                <a:solidFill>
                  <a:srgbClr val="C00000"/>
                </a:solidFill>
                <a:uFill>
                  <a:solidFill>
                    <a:srgbClr val="FFFFFF"/>
                  </a:solidFill>
                </a:uFill>
                <a:latin typeface="Arial"/>
                <a:ea typeface="DejaVu Sans"/>
              </a:rPr>
              <a:t>= </a:t>
            </a:r>
            <a:r>
              <a:rPr lang="pt-BR" b="0" strike="noStrike" spc="-1" dirty="0">
                <a:solidFill>
                  <a:srgbClr val="C00000"/>
                </a:solidFill>
                <a:uFill>
                  <a:solidFill>
                    <a:srgbClr val="FFFFFF"/>
                  </a:solidFill>
                </a:uFill>
                <a:latin typeface="Arial"/>
                <a:ea typeface="DejaVu Sans"/>
              </a:rPr>
              <a:t>6,21</a:t>
            </a:r>
            <a:endParaRPr lang="pt-BR"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 name="CustomShape 1"/>
          <p:cNvSpPr/>
          <p:nvPr/>
        </p:nvSpPr>
        <p:spPr>
          <a:xfrm>
            <a:off x="1739520" y="725213"/>
            <a:ext cx="7173311" cy="1434662"/>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pt-BR" sz="3859" b="1" strike="noStrike" spc="-1" dirty="0">
                <a:solidFill>
                  <a:srgbClr val="C00000"/>
                </a:solidFill>
                <a:uFill>
                  <a:solidFill>
                    <a:srgbClr val="FFFFFF"/>
                  </a:solidFill>
                </a:uFill>
                <a:latin typeface="Arial"/>
                <a:ea typeface="DejaVu Sans"/>
              </a:rPr>
              <a:t>Plano Estadual de </a:t>
            </a:r>
            <a:r>
              <a:rPr lang="pt-BR" sz="3859" b="1" strike="noStrike" spc="-1" dirty="0" smtClean="0">
                <a:solidFill>
                  <a:srgbClr val="C00000"/>
                </a:solidFill>
                <a:uFill>
                  <a:solidFill>
                    <a:srgbClr val="FFFFFF"/>
                  </a:solidFill>
                </a:uFill>
                <a:latin typeface="Arial"/>
                <a:ea typeface="DejaVu Sans"/>
              </a:rPr>
              <a:t>Saúde</a:t>
            </a:r>
            <a:endParaRPr lang="pt-BR" sz="1800" b="0" strike="noStrike" spc="-1" dirty="0">
              <a:solidFill>
                <a:srgbClr val="C00000"/>
              </a:solidFill>
              <a:uFill>
                <a:solidFill>
                  <a:srgbClr val="FFFFFF"/>
                </a:solidFill>
              </a:uFill>
              <a:latin typeface="Arial"/>
            </a:endParaRPr>
          </a:p>
        </p:txBody>
      </p:sp>
      <p:sp>
        <p:nvSpPr>
          <p:cNvPr id="1126" name="CustomShape 2"/>
          <p:cNvSpPr/>
          <p:nvPr/>
        </p:nvSpPr>
        <p:spPr>
          <a:xfrm>
            <a:off x="1550334" y="2564081"/>
            <a:ext cx="7826760" cy="308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2460" b="1" strike="noStrike" spc="-1" dirty="0">
                <a:solidFill>
                  <a:srgbClr val="000000"/>
                </a:solidFill>
                <a:uFill>
                  <a:solidFill>
                    <a:srgbClr val="FFFFFF"/>
                  </a:solidFill>
                </a:uFill>
                <a:latin typeface="Arial"/>
                <a:ea typeface="DejaVu Sans"/>
              </a:rPr>
              <a:t>Objetivo: </a:t>
            </a:r>
            <a:r>
              <a:rPr lang="pt-BR" sz="2460" b="0" strike="noStrike" spc="-1" dirty="0">
                <a:solidFill>
                  <a:srgbClr val="000000"/>
                </a:solidFill>
                <a:uFill>
                  <a:solidFill>
                    <a:srgbClr val="FFFFFF"/>
                  </a:solidFill>
                </a:uFill>
                <a:latin typeface="Arial"/>
                <a:ea typeface="DejaVu Sans"/>
              </a:rPr>
              <a:t>Melhorar as condições de saúde do idoso e de portadores de doenças crônicas mediante qualificação da gestão e das redes de atenção</a:t>
            </a: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r>
              <a:rPr lang="pt-BR" sz="2460" b="1" strike="noStrike" spc="-1" dirty="0">
                <a:solidFill>
                  <a:srgbClr val="002060"/>
                </a:solidFill>
                <a:uFill>
                  <a:solidFill>
                    <a:srgbClr val="FFFFFF"/>
                  </a:solidFill>
                </a:uFill>
                <a:latin typeface="Arial"/>
                <a:ea typeface="DejaVu Sans"/>
              </a:rPr>
              <a:t>Meta: </a:t>
            </a:r>
            <a:r>
              <a:rPr lang="pt-BR" sz="2460" b="0" strike="noStrike" spc="-1" dirty="0">
                <a:solidFill>
                  <a:srgbClr val="002060"/>
                </a:solidFill>
                <a:uFill>
                  <a:solidFill>
                    <a:srgbClr val="FFFFFF"/>
                  </a:solidFill>
                </a:uFill>
                <a:latin typeface="Arial"/>
                <a:ea typeface="DejaVu Sans"/>
              </a:rPr>
              <a:t>Reduzir a mortalidade prematura (&lt;70 anos) por doenças crônicas não transmissíveis (DCNTS): doenças do aparelho circulatório, câncer, diabetes e doenças respiratórias crônicas</a:t>
            </a:r>
            <a:endParaRPr lang="pt-BR" sz="1800" b="0" strike="noStrike" spc="-1" dirty="0">
              <a:solidFill>
                <a:srgbClr val="00206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10691813" cy="6717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27" name="Imagem 2"/>
          <p:cNvPicPr/>
          <p:nvPr/>
        </p:nvPicPr>
        <p:blipFill>
          <a:blip r:embed="rId2" cstate="print"/>
          <a:stretch/>
        </p:blipFill>
        <p:spPr>
          <a:xfrm>
            <a:off x="299545" y="141890"/>
            <a:ext cx="10105696" cy="4850950"/>
          </a:xfrm>
          <a:prstGeom prst="rect">
            <a:avLst/>
          </a:prstGeom>
          <a:ln>
            <a:noFill/>
          </a:ln>
        </p:spPr>
      </p:pic>
      <p:sp>
        <p:nvSpPr>
          <p:cNvPr id="1128" name="CustomShape 1"/>
          <p:cNvSpPr/>
          <p:nvPr/>
        </p:nvSpPr>
        <p:spPr>
          <a:xfrm>
            <a:off x="879120" y="4995000"/>
            <a:ext cx="5344200" cy="419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7000"/>
              </a:lnSpc>
            </a:pPr>
            <a:r>
              <a:rPr lang="pt-BR" sz="1050" b="0" strike="noStrike" spc="-1">
                <a:solidFill>
                  <a:srgbClr val="000000"/>
                </a:solidFill>
                <a:uFill>
                  <a:solidFill>
                    <a:srgbClr val="FFFFFF"/>
                  </a:solidFill>
                </a:uFill>
                <a:latin typeface="Calibri Light"/>
                <a:ea typeface="Calibri"/>
              </a:rPr>
              <a:t>*Projeção</a:t>
            </a:r>
            <a:endParaRPr lang="pt-BR" sz="1800" b="0" strike="noStrike" spc="-1">
              <a:solidFill>
                <a:srgbClr val="000000"/>
              </a:solidFill>
              <a:uFill>
                <a:solidFill>
                  <a:srgbClr val="FFFFFF"/>
                </a:solidFill>
              </a:uFill>
              <a:latin typeface="Arial"/>
            </a:endParaRPr>
          </a:p>
          <a:p>
            <a:pPr algn="just">
              <a:lnSpc>
                <a:spcPct val="107000"/>
              </a:lnSpc>
            </a:pPr>
            <a:r>
              <a:rPr lang="pt-BR" sz="1050" b="0" strike="noStrike" spc="-1">
                <a:solidFill>
                  <a:srgbClr val="000000"/>
                </a:solidFill>
                <a:uFill>
                  <a:solidFill>
                    <a:srgbClr val="FFFFFF"/>
                  </a:solidFill>
                </a:uFill>
                <a:latin typeface="Calibri"/>
                <a:ea typeface="Calibri"/>
              </a:rPr>
              <a:t>Fonte: Ministério da Saúde - Datasus</a:t>
            </a:r>
            <a:endParaRPr lang="pt-BR" sz="1800" b="0" strike="noStrike" spc="-1">
              <a:solidFill>
                <a:srgbClr val="000000"/>
              </a:solidFill>
              <a:uFill>
                <a:solidFill>
                  <a:srgbClr val="FFFFFF"/>
                </a:solidFill>
              </a:uFill>
              <a:latin typeface="Arial"/>
            </a:endParaRPr>
          </a:p>
        </p:txBody>
      </p:sp>
      <p:sp>
        <p:nvSpPr>
          <p:cNvPr id="1129" name="CustomShape 2"/>
          <p:cNvSpPr/>
          <p:nvPr/>
        </p:nvSpPr>
        <p:spPr>
          <a:xfrm>
            <a:off x="879120" y="5690880"/>
            <a:ext cx="8751600" cy="94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800" b="0" strike="noStrike" spc="-1">
                <a:solidFill>
                  <a:srgbClr val="000000"/>
                </a:solidFill>
                <a:uFill>
                  <a:solidFill>
                    <a:srgbClr val="FFFFFF"/>
                  </a:solidFill>
                </a:uFill>
                <a:latin typeface="Calibri Light"/>
                <a:ea typeface="Calibri"/>
              </a:rPr>
              <a:t>Desse conjunto, destacam-se quatro principais enfermidades (DCNT</a:t>
            </a:r>
            <a:r>
              <a:rPr lang="pt-BR" sz="1800" b="0" strike="noStrike" spc="-1" baseline="-25000">
                <a:solidFill>
                  <a:srgbClr val="000000"/>
                </a:solidFill>
                <a:uFill>
                  <a:solidFill>
                    <a:srgbClr val="FFFFFF"/>
                  </a:solidFill>
                </a:uFill>
                <a:latin typeface="Calibri Light"/>
                <a:ea typeface="Calibri"/>
              </a:rPr>
              <a:t>4</a:t>
            </a:r>
            <a:r>
              <a:rPr lang="pt-BR" sz="1800" b="0" strike="noStrike" spc="-1">
                <a:solidFill>
                  <a:srgbClr val="000000"/>
                </a:solidFill>
                <a:uFill>
                  <a:solidFill>
                    <a:srgbClr val="FFFFFF"/>
                  </a:solidFill>
                </a:uFill>
                <a:latin typeface="Calibri Light"/>
                <a:ea typeface="Calibri"/>
              </a:rPr>
              <a:t>): neoplasias malignas, diabetes mellitus, doenças cardiovasculares e respiratórias crônicas (expectativa redução de 2% ano).</a:t>
            </a:r>
            <a:endParaRPr lang="pt-BR" sz="1800" b="0" strike="noStrike" spc="-1">
              <a:solidFill>
                <a:srgbClr val="000000"/>
              </a:solidFill>
              <a:uFill>
                <a:solidFill>
                  <a:srgbClr val="FFFFFF"/>
                </a:solidFill>
              </a:uFill>
              <a:latin typeface="Arial"/>
            </a:endParaRPr>
          </a:p>
        </p:txBody>
      </p:sp>
      <p:sp>
        <p:nvSpPr>
          <p:cNvPr id="7" name="CustomShape 3"/>
          <p:cNvSpPr/>
          <p:nvPr/>
        </p:nvSpPr>
        <p:spPr>
          <a:xfrm>
            <a:off x="7614186" y="5003282"/>
            <a:ext cx="2791055" cy="39947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pt-BR" b="1" strike="noStrike" spc="-1" dirty="0">
                <a:solidFill>
                  <a:srgbClr val="C00000"/>
                </a:solidFill>
                <a:uFill>
                  <a:solidFill>
                    <a:srgbClr val="FFFFFF"/>
                  </a:solidFill>
                </a:uFill>
                <a:latin typeface="Arial"/>
                <a:ea typeface="DejaVu Sans"/>
              </a:rPr>
              <a:t> </a:t>
            </a:r>
            <a:r>
              <a:rPr lang="pt-BR" b="0" strike="noStrike" spc="-1" dirty="0" smtClean="0">
                <a:solidFill>
                  <a:srgbClr val="C00000"/>
                </a:solidFill>
                <a:uFill>
                  <a:solidFill>
                    <a:srgbClr val="FFFFFF"/>
                  </a:solidFill>
                </a:uFill>
                <a:latin typeface="Arial"/>
                <a:ea typeface="DejaVu Sans"/>
              </a:rPr>
              <a:t>Brasil </a:t>
            </a:r>
            <a:r>
              <a:rPr lang="pt-BR" b="0" strike="noStrike" spc="-1" dirty="0">
                <a:solidFill>
                  <a:srgbClr val="C00000"/>
                </a:solidFill>
                <a:uFill>
                  <a:solidFill>
                    <a:srgbClr val="FFFFFF"/>
                  </a:solidFill>
                </a:uFill>
                <a:latin typeface="Arial"/>
                <a:ea typeface="DejaVu Sans"/>
              </a:rPr>
              <a:t>2013 = </a:t>
            </a:r>
            <a:r>
              <a:rPr lang="pt-BR" b="0" strike="noStrike" spc="-1" dirty="0" smtClean="0">
                <a:solidFill>
                  <a:srgbClr val="C00000"/>
                </a:solidFill>
                <a:uFill>
                  <a:solidFill>
                    <a:srgbClr val="FFFFFF"/>
                  </a:solidFill>
                </a:uFill>
                <a:latin typeface="Arial"/>
                <a:ea typeface="DejaVu Sans"/>
              </a:rPr>
              <a:t>359</a:t>
            </a:r>
            <a:endParaRPr lang="pt-BR"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1" name="Imagem 7"/>
          <p:cNvPicPr/>
          <p:nvPr/>
        </p:nvPicPr>
        <p:blipFill rotWithShape="1">
          <a:blip r:embed="rId2" cstate="print"/>
          <a:srcRect l="11244" t="31825" r="34720" b="19879"/>
          <a:stretch/>
        </p:blipFill>
        <p:spPr>
          <a:xfrm>
            <a:off x="881148" y="1586590"/>
            <a:ext cx="9343507" cy="4305992"/>
          </a:xfrm>
          <a:prstGeom prst="rect">
            <a:avLst/>
          </a:prstGeom>
          <a:ln>
            <a:noFill/>
          </a:ln>
        </p:spPr>
      </p:pic>
      <p:sp>
        <p:nvSpPr>
          <p:cNvPr id="1132" name="CustomShape 1"/>
          <p:cNvSpPr/>
          <p:nvPr/>
        </p:nvSpPr>
        <p:spPr>
          <a:xfrm>
            <a:off x="1163880" y="6149160"/>
            <a:ext cx="8782560" cy="45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2400" b="1" strike="noStrike" spc="-1">
                <a:solidFill>
                  <a:srgbClr val="FF0000"/>
                </a:solidFill>
                <a:uFill>
                  <a:solidFill>
                    <a:srgbClr val="FFFFFF"/>
                  </a:solidFill>
                </a:uFill>
                <a:latin typeface="Arial"/>
                <a:ea typeface="DejaVu Sans"/>
              </a:rPr>
              <a:t>Há muito ainda o que fazer para reduzir mortes por câncer </a:t>
            </a:r>
            <a:endParaRPr lang="pt-BR" sz="1800" b="0" strike="noStrike" spc="-1">
              <a:solidFill>
                <a:srgbClr val="000000"/>
              </a:solidFill>
              <a:uFill>
                <a:solidFill>
                  <a:srgbClr val="FFFFFF"/>
                </a:solidFill>
              </a:uFill>
              <a:latin typeface="Arial"/>
            </a:endParaRPr>
          </a:p>
        </p:txBody>
      </p:sp>
      <p:sp>
        <p:nvSpPr>
          <p:cNvPr id="1133" name="CustomShape 2"/>
          <p:cNvSpPr/>
          <p:nvPr/>
        </p:nvSpPr>
        <p:spPr>
          <a:xfrm>
            <a:off x="968524" y="5858528"/>
            <a:ext cx="860760" cy="27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30" b="0" strike="noStrike" spc="-1" dirty="0">
                <a:solidFill>
                  <a:srgbClr val="000000"/>
                </a:solidFill>
                <a:uFill>
                  <a:solidFill>
                    <a:srgbClr val="FFFFFF"/>
                  </a:solidFill>
                </a:uFill>
                <a:latin typeface="Arial"/>
                <a:ea typeface="DejaVu Sans"/>
              </a:rPr>
              <a:t>Fonte MS</a:t>
            </a:r>
            <a:endParaRPr lang="pt-BR" sz="1800" b="0" strike="noStrike" spc="-1" dirty="0">
              <a:solidFill>
                <a:srgbClr val="000000"/>
              </a:solidFill>
              <a:uFill>
                <a:solidFill>
                  <a:srgbClr val="FFFFFF"/>
                </a:solidFill>
              </a:uFill>
              <a:latin typeface="Arial"/>
            </a:endParaRPr>
          </a:p>
        </p:txBody>
      </p:sp>
      <p:sp>
        <p:nvSpPr>
          <p:cNvPr id="5" name="CustomShape 1"/>
          <p:cNvSpPr/>
          <p:nvPr/>
        </p:nvSpPr>
        <p:spPr>
          <a:xfrm>
            <a:off x="2049517" y="189186"/>
            <a:ext cx="7173311" cy="1434662"/>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pt-BR" sz="3859" b="1" strike="noStrike" spc="-1" dirty="0" smtClean="0">
                <a:solidFill>
                  <a:srgbClr val="000000"/>
                </a:solidFill>
                <a:uFill>
                  <a:solidFill>
                    <a:srgbClr val="FFFFFF"/>
                  </a:solidFill>
                </a:uFill>
                <a:latin typeface="Arial"/>
                <a:ea typeface="DejaVu Sans"/>
              </a:rPr>
              <a:t>Mortalidade por neoplasias</a:t>
            </a:r>
            <a:br>
              <a:rPr lang="pt-BR" sz="3859" b="1" strike="noStrike" spc="-1" dirty="0" smtClean="0">
                <a:solidFill>
                  <a:srgbClr val="000000"/>
                </a:solidFill>
                <a:uFill>
                  <a:solidFill>
                    <a:srgbClr val="FFFFFF"/>
                  </a:solidFill>
                </a:uFill>
                <a:latin typeface="Arial"/>
                <a:ea typeface="DejaVu Sans"/>
              </a:rPr>
            </a:br>
            <a:r>
              <a:rPr lang="pt-BR" sz="3859" b="1" strike="noStrike" spc="-1" dirty="0" smtClean="0">
                <a:solidFill>
                  <a:srgbClr val="000000"/>
                </a:solidFill>
                <a:uFill>
                  <a:solidFill>
                    <a:srgbClr val="FFFFFF"/>
                  </a:solidFill>
                </a:uFill>
                <a:latin typeface="Arial"/>
                <a:ea typeface="DejaVu Sans"/>
              </a:rPr>
              <a:t>1990 - 2015</a:t>
            </a:r>
            <a:endParaRPr lang="pt-B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 name="CustomShape 2"/>
          <p:cNvSpPr/>
          <p:nvPr/>
        </p:nvSpPr>
        <p:spPr>
          <a:xfrm>
            <a:off x="726840" y="2989080"/>
            <a:ext cx="9706320" cy="23331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2460" b="1" strike="noStrike" spc="-1" dirty="0">
                <a:solidFill>
                  <a:srgbClr val="000000"/>
                </a:solidFill>
                <a:uFill>
                  <a:solidFill>
                    <a:srgbClr val="FFFFFF"/>
                  </a:solidFill>
                </a:uFill>
                <a:latin typeface="Arial"/>
                <a:ea typeface="DejaVu Sans"/>
              </a:rPr>
              <a:t>Objetivo:</a:t>
            </a:r>
            <a:r>
              <a:rPr lang="pt-BR" sz="2460" b="0" strike="noStrike" spc="-1" dirty="0">
                <a:solidFill>
                  <a:srgbClr val="000000"/>
                </a:solidFill>
                <a:uFill>
                  <a:solidFill>
                    <a:srgbClr val="FFFFFF"/>
                  </a:solidFill>
                </a:uFill>
                <a:latin typeface="Arial"/>
                <a:ea typeface="DejaVu Sans"/>
              </a:rPr>
              <a:t> Articular o SUS com o subsistema de atenção a saúde </a:t>
            </a:r>
            <a:endParaRPr lang="pt-BR" sz="1800" b="0" strike="noStrike" spc="-1" dirty="0">
              <a:solidFill>
                <a:srgbClr val="000000"/>
              </a:solidFill>
              <a:uFill>
                <a:solidFill>
                  <a:srgbClr val="FFFFFF"/>
                </a:solidFill>
              </a:uFill>
              <a:latin typeface="Arial"/>
            </a:endParaRPr>
          </a:p>
          <a:p>
            <a:pPr>
              <a:lnSpc>
                <a:spcPct val="100000"/>
              </a:lnSpc>
            </a:pPr>
            <a:r>
              <a:rPr lang="pt-BR" sz="2460" b="0" strike="noStrike" spc="-1" dirty="0">
                <a:solidFill>
                  <a:srgbClr val="000000"/>
                </a:solidFill>
                <a:uFill>
                  <a:solidFill>
                    <a:srgbClr val="FFFFFF"/>
                  </a:solidFill>
                </a:uFill>
                <a:latin typeface="Arial"/>
                <a:ea typeface="DejaVu Sans"/>
              </a:rPr>
              <a:t>indígena, </a:t>
            </a:r>
            <a:r>
              <a:rPr lang="pt-BR" sz="2460" b="0" strike="noStrike" spc="-1" dirty="0" smtClean="0">
                <a:solidFill>
                  <a:srgbClr val="000000"/>
                </a:solidFill>
                <a:uFill>
                  <a:solidFill>
                    <a:srgbClr val="FFFFFF"/>
                  </a:solidFill>
                </a:uFill>
                <a:latin typeface="Arial"/>
                <a:ea typeface="DejaVu Sans"/>
              </a:rPr>
              <a:t>com observância </a:t>
            </a:r>
            <a:r>
              <a:rPr lang="pt-BR" sz="2460" b="0" strike="noStrike" spc="-1" dirty="0">
                <a:solidFill>
                  <a:srgbClr val="000000"/>
                </a:solidFill>
                <a:uFill>
                  <a:solidFill>
                    <a:srgbClr val="FFFFFF"/>
                  </a:solidFill>
                </a:uFill>
                <a:latin typeface="Arial"/>
                <a:ea typeface="DejaVu Sans"/>
              </a:rPr>
              <a:t>as praticas de saúde e as medicinas </a:t>
            </a:r>
            <a:endParaRPr lang="pt-BR" sz="2460" b="0" strike="noStrike" spc="-1" dirty="0" smtClean="0">
              <a:solidFill>
                <a:srgbClr val="000000"/>
              </a:solidFill>
              <a:uFill>
                <a:solidFill>
                  <a:srgbClr val="FFFFFF"/>
                </a:solidFill>
              </a:uFill>
              <a:latin typeface="Arial"/>
              <a:ea typeface="DejaVu Sans"/>
            </a:endParaRPr>
          </a:p>
          <a:p>
            <a:pPr>
              <a:lnSpc>
                <a:spcPct val="100000"/>
              </a:lnSpc>
            </a:pPr>
            <a:r>
              <a:rPr lang="pt-BR" sz="2460" b="0" strike="noStrike" spc="-1" dirty="0" smtClean="0">
                <a:solidFill>
                  <a:srgbClr val="000000"/>
                </a:solidFill>
                <a:uFill>
                  <a:solidFill>
                    <a:srgbClr val="FFFFFF"/>
                  </a:solidFill>
                </a:uFill>
                <a:latin typeface="Arial"/>
                <a:ea typeface="DejaVu Sans"/>
              </a:rPr>
              <a:t>tradicionais</a:t>
            </a:r>
            <a:r>
              <a:rPr lang="pt-BR" sz="2460" b="0" strike="noStrike" spc="-1" dirty="0">
                <a:solidFill>
                  <a:srgbClr val="000000"/>
                </a:solidFill>
                <a:uFill>
                  <a:solidFill>
                    <a:srgbClr val="FFFFFF"/>
                  </a:solidFill>
                </a:uFill>
                <a:latin typeface="Arial"/>
                <a:ea typeface="DejaVu Sans"/>
              </a:rPr>
              <a:t>, com </a:t>
            </a:r>
            <a:r>
              <a:rPr lang="pt-BR" sz="2460" b="0" strike="noStrike" spc="-1" dirty="0" smtClean="0">
                <a:solidFill>
                  <a:srgbClr val="000000"/>
                </a:solidFill>
                <a:uFill>
                  <a:solidFill>
                    <a:srgbClr val="FFFFFF"/>
                  </a:solidFill>
                </a:uFill>
                <a:latin typeface="Arial"/>
                <a:ea typeface="DejaVu Sans"/>
              </a:rPr>
              <a:t>controle </a:t>
            </a:r>
            <a:r>
              <a:rPr lang="pt-BR" sz="2460" b="0" strike="noStrike" spc="-1" dirty="0">
                <a:solidFill>
                  <a:srgbClr val="000000"/>
                </a:solidFill>
                <a:uFill>
                  <a:solidFill>
                    <a:srgbClr val="FFFFFF"/>
                  </a:solidFill>
                </a:uFill>
                <a:latin typeface="Arial"/>
                <a:ea typeface="DejaVu Sans"/>
              </a:rPr>
              <a:t>social e garantia do respeito as </a:t>
            </a:r>
            <a:endParaRPr lang="pt-BR" sz="2460" b="0" strike="noStrike" spc="-1" dirty="0" smtClean="0">
              <a:solidFill>
                <a:srgbClr val="000000"/>
              </a:solidFill>
              <a:uFill>
                <a:solidFill>
                  <a:srgbClr val="FFFFFF"/>
                </a:solidFill>
              </a:uFill>
              <a:latin typeface="Arial"/>
              <a:ea typeface="DejaVu Sans"/>
            </a:endParaRPr>
          </a:p>
          <a:p>
            <a:pPr>
              <a:lnSpc>
                <a:spcPct val="100000"/>
              </a:lnSpc>
            </a:pPr>
            <a:r>
              <a:rPr lang="pt-BR" sz="2460" b="0" strike="noStrike" spc="-1" dirty="0" smtClean="0">
                <a:solidFill>
                  <a:srgbClr val="000000"/>
                </a:solidFill>
                <a:uFill>
                  <a:solidFill>
                    <a:srgbClr val="FFFFFF"/>
                  </a:solidFill>
                </a:uFill>
                <a:latin typeface="Arial"/>
                <a:ea typeface="DejaVu Sans"/>
              </a:rPr>
              <a:t>especificidades </a:t>
            </a:r>
            <a:r>
              <a:rPr lang="pt-BR" sz="2460" b="0" strike="noStrike" spc="-1" dirty="0">
                <a:solidFill>
                  <a:srgbClr val="000000"/>
                </a:solidFill>
                <a:uFill>
                  <a:solidFill>
                    <a:srgbClr val="FFFFFF"/>
                  </a:solidFill>
                </a:uFill>
                <a:latin typeface="Arial"/>
                <a:ea typeface="DejaVu Sans"/>
              </a:rPr>
              <a:t>culturais.</a:t>
            </a: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r>
              <a:rPr lang="pt-BR" sz="2460" b="1" strike="noStrike" spc="-1" dirty="0">
                <a:solidFill>
                  <a:srgbClr val="002060"/>
                </a:solidFill>
                <a:uFill>
                  <a:solidFill>
                    <a:srgbClr val="FFFFFF"/>
                  </a:solidFill>
                </a:uFill>
                <a:latin typeface="Arial"/>
                <a:ea typeface="DejaVu Sans"/>
              </a:rPr>
              <a:t>Meta:</a:t>
            </a:r>
            <a:r>
              <a:rPr lang="pt-BR" sz="2460" b="0" strike="noStrike" spc="-1" dirty="0">
                <a:solidFill>
                  <a:srgbClr val="002060"/>
                </a:solidFill>
                <a:uFill>
                  <a:solidFill>
                    <a:srgbClr val="FFFFFF"/>
                  </a:solidFill>
                </a:uFill>
                <a:latin typeface="Arial"/>
                <a:ea typeface="DejaVu Sans"/>
              </a:rPr>
              <a:t> Garantir a atenção a saúde à população indígena</a:t>
            </a:r>
            <a:endParaRPr lang="pt-BR" sz="1800" b="0" strike="noStrike" spc="-1" dirty="0">
              <a:solidFill>
                <a:srgbClr val="002060"/>
              </a:solidFill>
              <a:uFill>
                <a:solidFill>
                  <a:srgbClr val="FFFFFF"/>
                </a:solidFill>
              </a:uFill>
              <a:latin typeface="Arial"/>
            </a:endParaRPr>
          </a:p>
        </p:txBody>
      </p:sp>
      <p:sp>
        <p:nvSpPr>
          <p:cNvPr id="4" name="CustomShape 1"/>
          <p:cNvSpPr/>
          <p:nvPr/>
        </p:nvSpPr>
        <p:spPr>
          <a:xfrm>
            <a:off x="1765738" y="740979"/>
            <a:ext cx="7204841" cy="146619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pt-BR" sz="3859" b="1" strike="noStrike" spc="-1" dirty="0">
                <a:solidFill>
                  <a:srgbClr val="C00000"/>
                </a:solidFill>
                <a:uFill>
                  <a:solidFill>
                    <a:srgbClr val="FFFFFF"/>
                  </a:solidFill>
                </a:uFill>
                <a:latin typeface="Arial"/>
                <a:ea typeface="DejaVu Sans"/>
              </a:rPr>
              <a:t>Plano Estadual de </a:t>
            </a:r>
            <a:r>
              <a:rPr lang="pt-BR" sz="3859" b="1" strike="noStrike" spc="-1" dirty="0" smtClean="0">
                <a:solidFill>
                  <a:srgbClr val="C00000"/>
                </a:solidFill>
                <a:uFill>
                  <a:solidFill>
                    <a:srgbClr val="FFFFFF"/>
                  </a:solidFill>
                </a:uFill>
                <a:latin typeface="Arial"/>
                <a:ea typeface="DejaVu Sans"/>
              </a:rPr>
              <a:t>Saúde</a:t>
            </a:r>
            <a:endParaRPr lang="pt-BR" sz="1800" b="0" strike="noStrike" spc="-1" dirty="0">
              <a:solidFill>
                <a:srgbClr val="C00000"/>
              </a:solidFill>
              <a:uFill>
                <a:solidFill>
                  <a:srgbClr val="FFFFFF"/>
                </a:solidFill>
              </a:uFill>
              <a:latin typeface="Arial"/>
            </a:endParaRPr>
          </a:p>
        </p:txBody>
      </p:sp>
    </p:spTree>
    <p:extLst>
      <p:ext uri="{BB962C8B-B14F-4D97-AF65-F5344CB8AC3E}">
        <p14:creationId xmlns="" xmlns:p14="http://schemas.microsoft.com/office/powerpoint/2010/main" val="189900222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 name="CustomShape 1"/>
          <p:cNvSpPr/>
          <p:nvPr/>
        </p:nvSpPr>
        <p:spPr>
          <a:xfrm>
            <a:off x="378000" y="2556000"/>
            <a:ext cx="9933120" cy="1929240"/>
          </a:xfrm>
          <a:prstGeom prst="rect">
            <a:avLst/>
          </a:prstGeom>
          <a:solidFill>
            <a:schemeClr val="accent1">
              <a:lumMod val="40000"/>
              <a:lumOff val="60000"/>
            </a:schemeClr>
          </a:solidFill>
          <a:ln w="38160">
            <a:noFill/>
          </a:ln>
        </p:spPr>
        <p:style>
          <a:lnRef idx="0">
            <a:scrgbClr r="0" g="0" b="0"/>
          </a:lnRef>
          <a:fillRef idx="0">
            <a:scrgbClr r="0" g="0" b="0"/>
          </a:fillRef>
          <a:effectRef idx="0">
            <a:scrgbClr r="0" g="0" b="0"/>
          </a:effectRef>
          <a:fontRef idx="minor"/>
        </p:style>
        <p:txBody>
          <a:bodyPr lIns="99360" tIns="51480" rIns="99360" bIns="51480"/>
          <a:lstStyle/>
          <a:p>
            <a:pPr algn="ctr">
              <a:lnSpc>
                <a:spcPct val="100000"/>
              </a:lnSpc>
              <a:spcBef>
                <a:spcPts val="2001"/>
              </a:spcBef>
            </a:pPr>
            <a:r>
              <a:rPr lang="pt-BR" sz="4000" b="1" i="1" strike="noStrike" spc="-1">
                <a:solidFill>
                  <a:srgbClr val="16165D"/>
                </a:solidFill>
                <a:uFill>
                  <a:solidFill>
                    <a:srgbClr val="FFFFFF"/>
                  </a:solidFill>
                </a:uFill>
                <a:latin typeface="Arial"/>
                <a:ea typeface="Microsoft YaHei"/>
              </a:rPr>
              <a:t>1 - Montante e fonte de recursos aplicados no período - 3º Quadrimestre de 2017</a:t>
            </a:r>
            <a:endParaRPr lang="pt-B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 name="CustomShape 1"/>
          <p:cNvSpPr/>
          <p:nvPr/>
        </p:nvSpPr>
        <p:spPr>
          <a:xfrm>
            <a:off x="2946101" y="970594"/>
            <a:ext cx="2192760" cy="3632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3200" b="1" strike="noStrike" spc="-1" dirty="0">
                <a:solidFill>
                  <a:srgbClr val="C00000"/>
                </a:solidFill>
                <a:uFill>
                  <a:solidFill>
                    <a:srgbClr val="FFFFFF"/>
                  </a:solidFill>
                </a:uFill>
                <a:latin typeface="Arial"/>
                <a:ea typeface="DejaVu Sans"/>
              </a:rPr>
              <a:t>População </a:t>
            </a:r>
            <a:r>
              <a:rPr lang="pt-BR" sz="3200" b="1" strike="noStrike" spc="-1" dirty="0" smtClean="0">
                <a:solidFill>
                  <a:srgbClr val="C00000"/>
                </a:solidFill>
                <a:uFill>
                  <a:solidFill>
                    <a:srgbClr val="FFFFFF"/>
                  </a:solidFill>
                </a:uFill>
                <a:latin typeface="Arial"/>
                <a:ea typeface="DejaVu Sans"/>
              </a:rPr>
              <a:t>INDÍGENA</a:t>
            </a:r>
            <a:endParaRPr lang="pt-BR" sz="3200" b="1" strike="noStrike" spc="-1" dirty="0">
              <a:solidFill>
                <a:srgbClr val="000000"/>
              </a:solidFill>
              <a:uFill>
                <a:solidFill>
                  <a:srgbClr val="FFFFFF"/>
                </a:solidFill>
              </a:uFill>
              <a:latin typeface="Arial"/>
            </a:endParaRPr>
          </a:p>
        </p:txBody>
      </p:sp>
      <p:sp>
        <p:nvSpPr>
          <p:cNvPr id="2" name="CaixaDeTexto 1"/>
          <p:cNvSpPr txBox="1"/>
          <p:nvPr/>
        </p:nvSpPr>
        <p:spPr>
          <a:xfrm>
            <a:off x="813911" y="2263069"/>
            <a:ext cx="8911980" cy="4154984"/>
          </a:xfrm>
          <a:prstGeom prst="rect">
            <a:avLst/>
          </a:prstGeom>
          <a:noFill/>
        </p:spPr>
        <p:txBody>
          <a:bodyPr wrap="square" rtlCol="0">
            <a:spAutoFit/>
          </a:bodyPr>
          <a:lstStyle/>
          <a:p>
            <a:pPr marL="285750" indent="-285750">
              <a:buFont typeface="Arial" panose="020B0604020202020204" pitchFamily="34" charset="0"/>
              <a:buChar char="•"/>
            </a:pPr>
            <a:r>
              <a:rPr lang="pt-BR" sz="2400" dirty="0"/>
              <a:t>ações da área técnica Saúde do </a:t>
            </a:r>
            <a:r>
              <a:rPr lang="pt-BR" sz="2400" dirty="0" smtClean="0"/>
              <a:t>Homem com </a:t>
            </a:r>
            <a:r>
              <a:rPr lang="pt-BR" sz="2400" dirty="0"/>
              <a:t>os técnicos do </a:t>
            </a:r>
            <a:r>
              <a:rPr lang="pt-BR" sz="2400" dirty="0" smtClean="0"/>
              <a:t>DISEI como:   Oficina do Guia </a:t>
            </a:r>
            <a:r>
              <a:rPr lang="pt-BR" sz="2400" dirty="0"/>
              <a:t>do </a:t>
            </a:r>
            <a:r>
              <a:rPr lang="pt-BR" sz="2400" dirty="0" err="1"/>
              <a:t>Pré</a:t>
            </a:r>
            <a:r>
              <a:rPr lang="pt-BR" sz="2400" dirty="0"/>
              <a:t>- Natal do </a:t>
            </a:r>
            <a:r>
              <a:rPr lang="pt-BR" sz="2400" dirty="0" smtClean="0"/>
              <a:t>Parceiro </a:t>
            </a:r>
            <a:r>
              <a:rPr lang="pt-BR" sz="2400" dirty="0"/>
              <a:t>para Profissionais de Saúde e Guia </a:t>
            </a:r>
            <a:r>
              <a:rPr lang="pt-BR" sz="2400" dirty="0" smtClean="0"/>
              <a:t> de </a:t>
            </a:r>
            <a:r>
              <a:rPr lang="pt-BR" sz="2400" dirty="0"/>
              <a:t>Saúde do Homem para ACS </a:t>
            </a:r>
            <a:endParaRPr lang="pt-BR" sz="2400" dirty="0" smtClean="0"/>
          </a:p>
          <a:p>
            <a:endParaRPr lang="pt-BR" sz="2400" dirty="0"/>
          </a:p>
          <a:p>
            <a:pPr marL="342900" indent="-342900">
              <a:buFont typeface="Arial" panose="020B0604020202020204" pitchFamily="34" charset="0"/>
              <a:buChar char="•"/>
            </a:pPr>
            <a:r>
              <a:rPr lang="pt-BR" sz="2400" dirty="0"/>
              <a:t>integrar a área técnica do DISEI à </a:t>
            </a:r>
            <a:r>
              <a:rPr lang="pt-BR" sz="2400" dirty="0" smtClean="0"/>
              <a:t>Política Atenção Integral a Saúde do Homem (PNAISH) </a:t>
            </a:r>
            <a:r>
              <a:rPr lang="pt-BR" sz="2400" dirty="0"/>
              <a:t>para posterior capacitação das </a:t>
            </a:r>
            <a:r>
              <a:rPr lang="pt-BR" sz="2400" dirty="0" smtClean="0"/>
              <a:t>12 </a:t>
            </a:r>
            <a:r>
              <a:rPr lang="pt-BR" sz="2400" dirty="0"/>
              <a:t>equipes de atenção básica visando a implementação </a:t>
            </a:r>
            <a:r>
              <a:rPr lang="pt-BR" sz="2400" dirty="0" smtClean="0"/>
              <a:t>da saúde </a:t>
            </a:r>
            <a:r>
              <a:rPr lang="pt-BR" sz="2400" dirty="0"/>
              <a:t>nas 45 </a:t>
            </a:r>
            <a:r>
              <a:rPr lang="pt-BR" sz="2400" dirty="0" smtClean="0"/>
              <a:t>aldeias</a:t>
            </a:r>
          </a:p>
          <a:p>
            <a:pPr marL="342900" indent="-342900">
              <a:buFont typeface="Arial" panose="020B0604020202020204" pitchFamily="34" charset="0"/>
              <a:buChar char="•"/>
            </a:pPr>
            <a:endParaRPr lang="pt-BR" sz="2400" dirty="0"/>
          </a:p>
          <a:p>
            <a:pPr marL="342900" indent="-342900">
              <a:buFont typeface="Arial" panose="020B0604020202020204" pitchFamily="34" charset="0"/>
              <a:buChar char="•"/>
            </a:pPr>
            <a:r>
              <a:rPr lang="pt-BR" sz="2400" dirty="0"/>
              <a:t>reunião presencial com o MS e técnicos do DISEI</a:t>
            </a:r>
          </a:p>
        </p:txBody>
      </p:sp>
    </p:spTree>
    <p:extLst>
      <p:ext uri="{BB962C8B-B14F-4D97-AF65-F5344CB8AC3E}">
        <p14:creationId xmlns="" xmlns:p14="http://schemas.microsoft.com/office/powerpoint/2010/main" val="375290503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 name="CustomShape 2"/>
          <p:cNvSpPr/>
          <p:nvPr/>
        </p:nvSpPr>
        <p:spPr>
          <a:xfrm>
            <a:off x="2090880" y="3566520"/>
            <a:ext cx="7258680" cy="1211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2460" b="1" strike="noStrike" spc="-1" dirty="0">
                <a:solidFill>
                  <a:srgbClr val="000000"/>
                </a:solidFill>
                <a:uFill>
                  <a:solidFill>
                    <a:srgbClr val="FFFFFF"/>
                  </a:solidFill>
                </a:uFill>
                <a:latin typeface="Arial"/>
                <a:ea typeface="DejaVu Sans"/>
              </a:rPr>
              <a:t>Objetivo:</a:t>
            </a:r>
            <a:r>
              <a:rPr lang="pt-BR" sz="2460" b="0" strike="noStrike" spc="-1" dirty="0">
                <a:solidFill>
                  <a:srgbClr val="000000"/>
                </a:solidFill>
                <a:uFill>
                  <a:solidFill>
                    <a:srgbClr val="FFFFFF"/>
                  </a:solidFill>
                </a:uFill>
                <a:latin typeface="Arial"/>
                <a:ea typeface="DejaVu Sans"/>
              </a:rPr>
              <a:t> Fortalecer a informação em </a:t>
            </a:r>
            <a:r>
              <a:rPr lang="pt-BR" sz="2460" b="0" strike="noStrike" spc="-1" dirty="0" smtClean="0">
                <a:solidFill>
                  <a:srgbClr val="000000"/>
                </a:solidFill>
                <a:uFill>
                  <a:solidFill>
                    <a:srgbClr val="FFFFFF"/>
                  </a:solidFill>
                </a:uFill>
                <a:latin typeface="Arial"/>
                <a:ea typeface="DejaVu Sans"/>
              </a:rPr>
              <a:t>saúde</a:t>
            </a: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r>
              <a:rPr lang="pt-BR" sz="2460" b="1" strike="noStrike" spc="-1" dirty="0">
                <a:solidFill>
                  <a:srgbClr val="002060"/>
                </a:solidFill>
                <a:uFill>
                  <a:solidFill>
                    <a:srgbClr val="FFFFFF"/>
                  </a:solidFill>
                </a:uFill>
                <a:latin typeface="Arial"/>
                <a:ea typeface="DejaVu Sans"/>
              </a:rPr>
              <a:t>Meta:</a:t>
            </a:r>
            <a:r>
              <a:rPr lang="pt-BR" sz="2460" b="0" strike="noStrike" spc="-1" dirty="0">
                <a:solidFill>
                  <a:srgbClr val="002060"/>
                </a:solidFill>
                <a:uFill>
                  <a:solidFill>
                    <a:srgbClr val="FFFFFF"/>
                  </a:solidFill>
                </a:uFill>
                <a:latin typeface="Arial"/>
                <a:ea typeface="DejaVu Sans"/>
              </a:rPr>
              <a:t> </a:t>
            </a:r>
            <a:r>
              <a:rPr lang="pt-BR" sz="2460" b="0" strike="noStrike" spc="-1" dirty="0" err="1">
                <a:solidFill>
                  <a:srgbClr val="002060"/>
                </a:solidFill>
                <a:uFill>
                  <a:solidFill>
                    <a:srgbClr val="FFFFFF"/>
                  </a:solidFill>
                </a:uFill>
                <a:latin typeface="Arial"/>
                <a:ea typeface="DejaVu Sans"/>
              </a:rPr>
              <a:t>Publicizar</a:t>
            </a:r>
            <a:r>
              <a:rPr lang="pt-BR" sz="2460" b="0" strike="noStrike" spc="-1" dirty="0">
                <a:solidFill>
                  <a:srgbClr val="002060"/>
                </a:solidFill>
                <a:uFill>
                  <a:solidFill>
                    <a:srgbClr val="FFFFFF"/>
                  </a:solidFill>
                </a:uFill>
                <a:latin typeface="Arial"/>
                <a:ea typeface="DejaVu Sans"/>
              </a:rPr>
              <a:t> as ações desenvolvidas pelo SUS</a:t>
            </a:r>
            <a:endParaRPr lang="pt-BR" sz="1800" b="0" strike="noStrike" spc="-1" dirty="0">
              <a:solidFill>
                <a:srgbClr val="002060"/>
              </a:solidFill>
              <a:uFill>
                <a:solidFill>
                  <a:srgbClr val="FFFFFF"/>
                </a:solidFill>
              </a:uFill>
              <a:latin typeface="Arial"/>
            </a:endParaRPr>
          </a:p>
        </p:txBody>
      </p:sp>
      <p:sp>
        <p:nvSpPr>
          <p:cNvPr id="4" name="CustomShape 1"/>
          <p:cNvSpPr/>
          <p:nvPr/>
        </p:nvSpPr>
        <p:spPr>
          <a:xfrm>
            <a:off x="1828800" y="1103587"/>
            <a:ext cx="7204841" cy="146619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pt-BR" sz="3859" b="1" strike="noStrike" spc="-1" dirty="0">
                <a:solidFill>
                  <a:srgbClr val="C00000"/>
                </a:solidFill>
                <a:uFill>
                  <a:solidFill>
                    <a:srgbClr val="FFFFFF"/>
                  </a:solidFill>
                </a:uFill>
                <a:latin typeface="Arial"/>
                <a:ea typeface="DejaVu Sans"/>
              </a:rPr>
              <a:t>Plano Estadual de </a:t>
            </a:r>
            <a:r>
              <a:rPr lang="pt-BR" sz="3859" b="1" strike="noStrike" spc="-1" dirty="0" smtClean="0">
                <a:solidFill>
                  <a:srgbClr val="C00000"/>
                </a:solidFill>
                <a:uFill>
                  <a:solidFill>
                    <a:srgbClr val="FFFFFF"/>
                  </a:solidFill>
                </a:uFill>
                <a:latin typeface="Arial"/>
                <a:ea typeface="DejaVu Sans"/>
              </a:rPr>
              <a:t>Saúde</a:t>
            </a:r>
            <a:endParaRPr lang="pt-BR" sz="1800" b="0" strike="noStrike" spc="-1" dirty="0">
              <a:solidFill>
                <a:srgbClr val="C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9" name="Picture 3"/>
          <p:cNvPicPr/>
          <p:nvPr/>
        </p:nvPicPr>
        <p:blipFill>
          <a:blip r:embed="rId2" cstate="print"/>
          <a:srcRect l="30969" t="3040" r="31751" b="2881"/>
          <a:stretch/>
        </p:blipFill>
        <p:spPr>
          <a:xfrm>
            <a:off x="5154840" y="380160"/>
            <a:ext cx="4127400" cy="5852160"/>
          </a:xfrm>
          <a:prstGeom prst="rect">
            <a:avLst/>
          </a:prstGeom>
          <a:ln w="9360">
            <a:noFill/>
          </a:ln>
        </p:spPr>
      </p:pic>
      <p:sp>
        <p:nvSpPr>
          <p:cNvPr id="1140" name="CustomShape 1"/>
          <p:cNvSpPr/>
          <p:nvPr/>
        </p:nvSpPr>
        <p:spPr>
          <a:xfrm>
            <a:off x="398520" y="1595160"/>
            <a:ext cx="4100760" cy="137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00600" indent="-298800" algn="ctr">
              <a:lnSpc>
                <a:spcPct val="100000"/>
              </a:lnSpc>
              <a:buClr>
                <a:srgbClr val="C00000"/>
              </a:buClr>
              <a:buFont typeface="Arial"/>
              <a:buChar char="•"/>
            </a:pPr>
            <a:r>
              <a:rPr lang="pt-BR" sz="2110" b="1" strike="noStrike" spc="-1">
                <a:solidFill>
                  <a:srgbClr val="C00000"/>
                </a:solidFill>
                <a:uFill>
                  <a:solidFill>
                    <a:srgbClr val="FFFFFF"/>
                  </a:solidFill>
                </a:uFill>
                <a:latin typeface="Myriad Pro"/>
                <a:ea typeface="DejaVu Sans"/>
              </a:rPr>
              <a:t>Decreto nº 1168/2017 </a:t>
            </a:r>
            <a:endParaRPr lang="pt-BR" sz="1800" b="0" strike="noStrike" spc="-1">
              <a:solidFill>
                <a:srgbClr val="000000"/>
              </a:solidFill>
              <a:uFill>
                <a:solidFill>
                  <a:srgbClr val="FFFFFF"/>
                </a:solidFill>
              </a:uFill>
              <a:latin typeface="Arial"/>
            </a:endParaRPr>
          </a:p>
          <a:p>
            <a:pPr algn="ctr">
              <a:lnSpc>
                <a:spcPct val="100000"/>
              </a:lnSpc>
            </a:pPr>
            <a:r>
              <a:rPr lang="pt-BR" sz="2110" b="1" strike="noStrike" spc="-1">
                <a:solidFill>
                  <a:srgbClr val="C00000"/>
                </a:solidFill>
                <a:uFill>
                  <a:solidFill>
                    <a:srgbClr val="FFFFFF"/>
                  </a:solidFill>
                </a:uFill>
                <a:latin typeface="Myriad Pro"/>
                <a:ea typeface="DejaVu Sans"/>
              </a:rPr>
              <a:t>As listas de espera estão publicadas no portal eletrônico</a:t>
            </a:r>
            <a:endParaRPr lang="pt-BR" sz="1800" b="0" strike="noStrike" spc="-1">
              <a:solidFill>
                <a:srgbClr val="000000"/>
              </a:solidFill>
              <a:uFill>
                <a:solidFill>
                  <a:srgbClr val="FFFFFF"/>
                </a:solidFill>
              </a:uFill>
              <a:latin typeface="Arial"/>
            </a:endParaRPr>
          </a:p>
          <a:p>
            <a:pPr algn="ctr">
              <a:lnSpc>
                <a:spcPct val="100000"/>
              </a:lnSpc>
            </a:pPr>
            <a:r>
              <a:rPr lang="pt-BR" sz="2110" b="1" strike="noStrike" spc="-1">
                <a:solidFill>
                  <a:srgbClr val="C00000"/>
                </a:solidFill>
                <a:uFill>
                  <a:solidFill>
                    <a:srgbClr val="FFFFFF"/>
                  </a:solidFill>
                </a:uFill>
                <a:latin typeface="Myriad Pro"/>
                <a:ea typeface="DejaVu Sans"/>
              </a:rPr>
              <a:t> da SES.</a:t>
            </a:r>
            <a:endParaRPr lang="pt-BR" sz="1800" b="0" strike="noStrike" spc="-1">
              <a:solidFill>
                <a:srgbClr val="000000"/>
              </a:solidFill>
              <a:uFill>
                <a:solidFill>
                  <a:srgbClr val="FFFFFF"/>
                </a:solidFill>
              </a:uFill>
              <a:latin typeface="Arial"/>
            </a:endParaRPr>
          </a:p>
        </p:txBody>
      </p:sp>
      <p:sp>
        <p:nvSpPr>
          <p:cNvPr id="1141" name="CustomShape 2"/>
          <p:cNvSpPr/>
          <p:nvPr/>
        </p:nvSpPr>
        <p:spPr>
          <a:xfrm>
            <a:off x="2316600" y="4187160"/>
            <a:ext cx="2520720" cy="1025640"/>
          </a:xfrm>
          <a:prstGeom prst="rect">
            <a:avLst/>
          </a:prstGeom>
          <a:solidFill>
            <a:schemeClr val="bg1"/>
          </a:solidFill>
          <a:ln w="19080">
            <a:solidFill>
              <a:schemeClr val="tx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580" b="1" strike="noStrike" spc="-1">
                <a:solidFill>
                  <a:srgbClr val="000000"/>
                </a:solidFill>
                <a:uFill>
                  <a:solidFill>
                    <a:srgbClr val="FFFFFF"/>
                  </a:solidFill>
                </a:uFill>
                <a:latin typeface="Arial"/>
                <a:ea typeface="DejaVu Sans"/>
              </a:rPr>
              <a:t>O cidadão encontrará o acesso na página da SES: www.saude.sc.gov.br</a:t>
            </a:r>
            <a:endParaRPr lang="pt-BR" sz="1800" b="0" strike="noStrike" spc="-1">
              <a:solidFill>
                <a:srgbClr val="000000"/>
              </a:solidFill>
              <a:uFill>
                <a:solidFill>
                  <a:srgbClr val="FFFFFF"/>
                </a:solidFill>
              </a:uFill>
              <a:latin typeface="Arial"/>
            </a:endParaRPr>
          </a:p>
        </p:txBody>
      </p:sp>
      <p:sp>
        <p:nvSpPr>
          <p:cNvPr id="1142" name="CustomShape 3"/>
          <p:cNvSpPr/>
          <p:nvPr/>
        </p:nvSpPr>
        <p:spPr>
          <a:xfrm>
            <a:off x="3504960" y="5297400"/>
            <a:ext cx="1450440" cy="830160"/>
          </a:xfrm>
          <a:prstGeom prst="bentConnector3">
            <a:avLst>
              <a:gd name="adj1" fmla="val 1778"/>
            </a:avLst>
          </a:prstGeom>
          <a:noFill/>
          <a:ln w="57240">
            <a:solidFill>
              <a:srgbClr val="FF0000"/>
            </a:solidFill>
            <a:round/>
            <a:tailEnd type="arrow" w="med" len="med"/>
          </a:ln>
        </p:spPr>
        <p:style>
          <a:lnRef idx="1">
            <a:schemeClr val="accent1"/>
          </a:lnRef>
          <a:fillRef idx="0">
            <a:schemeClr val="accent1"/>
          </a:fillRef>
          <a:effectRef idx="0">
            <a:schemeClr val="accent1"/>
          </a:effectRef>
          <a:fontRef idx="minor"/>
        </p:style>
      </p:sp>
      <p:sp>
        <p:nvSpPr>
          <p:cNvPr id="1143" name="CustomShape 4"/>
          <p:cNvSpPr/>
          <p:nvPr/>
        </p:nvSpPr>
        <p:spPr>
          <a:xfrm>
            <a:off x="9405720" y="5765040"/>
            <a:ext cx="1295280" cy="329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580" b="1" strike="noStrike" spc="-1">
                <a:solidFill>
                  <a:srgbClr val="3C8C93"/>
                </a:solidFill>
                <a:uFill>
                  <a:solidFill>
                    <a:srgbClr val="FFFFFF"/>
                  </a:solidFill>
                </a:uFill>
                <a:latin typeface="Arial"/>
                <a:ea typeface="DejaVu Sans"/>
              </a:rPr>
              <a:t>Video listas</a:t>
            </a:r>
            <a:endParaRPr lang="pt-B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 name="CustomShape 1"/>
          <p:cNvSpPr/>
          <p:nvPr/>
        </p:nvSpPr>
        <p:spPr>
          <a:xfrm>
            <a:off x="629280" y="1341720"/>
            <a:ext cx="9107640" cy="2440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50560" indent="-248760" algn="just">
              <a:lnSpc>
                <a:spcPct val="100000"/>
              </a:lnSpc>
              <a:buClr>
                <a:srgbClr val="1F497D"/>
              </a:buClr>
              <a:buFont typeface="Arial"/>
              <a:buChar char="•"/>
            </a:pPr>
            <a:r>
              <a:rPr lang="pt-BR" sz="2460" b="1" strike="noStrike" spc="-1">
                <a:solidFill>
                  <a:srgbClr val="1F497D"/>
                </a:solidFill>
                <a:uFill>
                  <a:solidFill>
                    <a:srgbClr val="FFFFFF"/>
                  </a:solidFill>
                </a:uFill>
                <a:latin typeface="Arial"/>
                <a:ea typeface="Times New Roman"/>
              </a:rPr>
              <a:t>IMPLANTAÇÃO SISTEMA TFD – ONLINE</a:t>
            </a:r>
            <a:endParaRPr lang="pt-BR" sz="1800" b="0" strike="noStrike" spc="-1">
              <a:solidFill>
                <a:srgbClr val="000000"/>
              </a:solidFill>
              <a:uFill>
                <a:solidFill>
                  <a:srgbClr val="FFFFFF"/>
                </a:solidFill>
              </a:uFill>
              <a:latin typeface="Arial"/>
            </a:endParaRPr>
          </a:p>
          <a:p>
            <a:pPr algn="just">
              <a:lnSpc>
                <a:spcPct val="100000"/>
              </a:lnSpc>
            </a:pPr>
            <a:endParaRPr lang="pt-BR" sz="1800" b="0" strike="noStrike" spc="-1">
              <a:solidFill>
                <a:srgbClr val="000000"/>
              </a:solidFill>
              <a:uFill>
                <a:solidFill>
                  <a:srgbClr val="FFFFFF"/>
                </a:solidFill>
              </a:uFill>
              <a:latin typeface="Arial"/>
            </a:endParaRPr>
          </a:p>
          <a:p>
            <a:pPr marL="314640" algn="just">
              <a:lnSpc>
                <a:spcPct val="100000"/>
              </a:lnSpc>
            </a:pPr>
            <a:r>
              <a:rPr lang="pt-BR" sz="2110" b="0" strike="noStrike" spc="-1">
                <a:solidFill>
                  <a:srgbClr val="000000"/>
                </a:solidFill>
                <a:uFill>
                  <a:solidFill>
                    <a:srgbClr val="FFFFFF"/>
                  </a:solidFill>
                </a:uFill>
                <a:latin typeface="Arial"/>
                <a:ea typeface="Times New Roman"/>
              </a:rPr>
              <a:t>Permite acompanhar os processos Tratamento Fora de Domicílio na sua íntegra, inclusive com documentos obrigatórios anexados;</a:t>
            </a:r>
            <a:endParaRPr lang="pt-BR" sz="1800" b="0" strike="noStrike" spc="-1">
              <a:solidFill>
                <a:srgbClr val="000000"/>
              </a:solidFill>
              <a:uFill>
                <a:solidFill>
                  <a:srgbClr val="FFFFFF"/>
                </a:solidFill>
              </a:uFill>
              <a:latin typeface="Arial"/>
            </a:endParaRPr>
          </a:p>
          <a:p>
            <a:pPr marL="310320" indent="4320" algn="just">
              <a:lnSpc>
                <a:spcPct val="100000"/>
              </a:lnSpc>
            </a:pPr>
            <a:r>
              <a:rPr lang="pt-BR" sz="2110" b="0" strike="noStrike" spc="-1">
                <a:solidFill>
                  <a:srgbClr val="000000"/>
                </a:solidFill>
                <a:uFill>
                  <a:solidFill>
                    <a:srgbClr val="FFFFFF"/>
                  </a:solidFill>
                </a:uFill>
                <a:latin typeface="Arial"/>
                <a:ea typeface="Times New Roman"/>
              </a:rPr>
              <a:t>Propõe transformar o fluxo atual em  processos digitais;</a:t>
            </a:r>
            <a:endParaRPr lang="pt-BR" sz="1800" b="0" strike="noStrike" spc="-1">
              <a:solidFill>
                <a:srgbClr val="000000"/>
              </a:solidFill>
              <a:uFill>
                <a:solidFill>
                  <a:srgbClr val="FFFFFF"/>
                </a:solidFill>
              </a:uFill>
              <a:latin typeface="Arial"/>
            </a:endParaRPr>
          </a:p>
          <a:p>
            <a:pPr marL="314640" indent="4320" algn="just">
              <a:lnSpc>
                <a:spcPct val="100000"/>
              </a:lnSpc>
            </a:pPr>
            <a:r>
              <a:rPr lang="pt-BR" sz="2110" b="0" strike="noStrike" spc="-1">
                <a:solidFill>
                  <a:srgbClr val="000000"/>
                </a:solidFill>
                <a:uFill>
                  <a:solidFill>
                    <a:srgbClr val="FFFFFF"/>
                  </a:solidFill>
                </a:uFill>
                <a:latin typeface="Arial"/>
                <a:ea typeface="Times New Roman"/>
              </a:rPr>
              <a:t>Busca a Transparência (médico, solicitante, paciente, executante, regulador, etc).</a:t>
            </a:r>
            <a:endParaRPr lang="pt-BR" sz="1800" b="0" strike="noStrike" spc="-1">
              <a:solidFill>
                <a:srgbClr val="000000"/>
              </a:solidFill>
              <a:uFill>
                <a:solidFill>
                  <a:srgbClr val="FFFFFF"/>
                </a:solidFill>
              </a:uFill>
              <a:latin typeface="Arial"/>
            </a:endParaRPr>
          </a:p>
        </p:txBody>
      </p:sp>
      <p:pic>
        <p:nvPicPr>
          <p:cNvPr id="1145" name="Picture 2"/>
          <p:cNvPicPr/>
          <p:nvPr/>
        </p:nvPicPr>
        <p:blipFill>
          <a:blip r:embed="rId2" cstate="print"/>
          <a:srcRect l="5037" t="16873" r="13822" b="10221"/>
          <a:stretch/>
        </p:blipFill>
        <p:spPr>
          <a:xfrm>
            <a:off x="4444920" y="4753080"/>
            <a:ext cx="5744520" cy="1914840"/>
          </a:xfrm>
          <a:prstGeom prst="rect">
            <a:avLst/>
          </a:prstGeom>
          <a:ln w="25560">
            <a:solidFill>
              <a:schemeClr val="tx1"/>
            </a:solidFill>
            <a:miter/>
          </a:ln>
        </p:spPr>
      </p:pic>
      <p:sp>
        <p:nvSpPr>
          <p:cNvPr id="1146" name="CustomShape 2"/>
          <p:cNvSpPr/>
          <p:nvPr/>
        </p:nvSpPr>
        <p:spPr>
          <a:xfrm>
            <a:off x="1056240" y="4259520"/>
            <a:ext cx="8370720" cy="32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580" b="1" strike="noStrike" spc="-1">
                <a:solidFill>
                  <a:srgbClr val="000000"/>
                </a:solidFill>
                <a:uFill>
                  <a:solidFill>
                    <a:srgbClr val="FFFFFF"/>
                  </a:solidFill>
                </a:uFill>
                <a:latin typeface="Arial"/>
                <a:ea typeface="DejaVu Sans"/>
              </a:rPr>
              <a:t>Link para acessar o sistema TFD ONLINE : </a:t>
            </a:r>
            <a:r>
              <a:rPr lang="pt-BR" sz="1580" b="1" u="sng" strike="noStrike" spc="-1">
                <a:solidFill>
                  <a:srgbClr val="0000FF"/>
                </a:solidFill>
                <a:uFill>
                  <a:solidFill>
                    <a:srgbClr val="FFFFFF"/>
                  </a:solidFill>
                </a:uFill>
                <a:latin typeface="Arial"/>
                <a:ea typeface="DejaVu Sans"/>
                <a:hlinkClick r:id="rId3"/>
              </a:rPr>
              <a:t>https://telemedicina.saude.sc.gov.br/rctm</a:t>
            </a:r>
            <a:endParaRPr lang="pt-B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 name="CustomShape 2"/>
          <p:cNvSpPr/>
          <p:nvPr/>
        </p:nvSpPr>
        <p:spPr>
          <a:xfrm>
            <a:off x="1210965" y="2854503"/>
            <a:ext cx="8951760" cy="15850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2460" b="1" strike="noStrike" spc="-1" dirty="0">
                <a:solidFill>
                  <a:srgbClr val="000000"/>
                </a:solidFill>
                <a:uFill>
                  <a:solidFill>
                    <a:srgbClr val="FFFFFF"/>
                  </a:solidFill>
                </a:uFill>
                <a:latin typeface="Arial"/>
                <a:ea typeface="DejaVu Sans"/>
              </a:rPr>
              <a:t>Objetivo:</a:t>
            </a:r>
            <a:r>
              <a:rPr lang="pt-BR" sz="2460" b="0" strike="noStrike" spc="-1" dirty="0">
                <a:solidFill>
                  <a:srgbClr val="000000"/>
                </a:solidFill>
                <a:uFill>
                  <a:solidFill>
                    <a:srgbClr val="FFFFFF"/>
                  </a:solidFill>
                </a:uFill>
                <a:latin typeface="Arial"/>
                <a:ea typeface="DejaVu Sans"/>
              </a:rPr>
              <a:t> Investir em qualificação e fixação de profissionais </a:t>
            </a:r>
            <a:endParaRPr lang="pt-BR" sz="1800" b="0" strike="noStrike" spc="-1" dirty="0">
              <a:solidFill>
                <a:srgbClr val="000000"/>
              </a:solidFill>
              <a:uFill>
                <a:solidFill>
                  <a:srgbClr val="FFFFFF"/>
                </a:solidFill>
              </a:uFill>
              <a:latin typeface="Arial"/>
            </a:endParaRPr>
          </a:p>
          <a:p>
            <a:pPr>
              <a:lnSpc>
                <a:spcPct val="100000"/>
              </a:lnSpc>
            </a:pPr>
            <a:r>
              <a:rPr lang="pt-BR" sz="2460" b="0" strike="noStrike" spc="-1" dirty="0">
                <a:solidFill>
                  <a:srgbClr val="000000"/>
                </a:solidFill>
                <a:uFill>
                  <a:solidFill>
                    <a:srgbClr val="FFFFFF"/>
                  </a:solidFill>
                </a:uFill>
                <a:latin typeface="Arial"/>
                <a:ea typeface="DejaVu Sans"/>
              </a:rPr>
              <a:t>e gestores para o SUS</a:t>
            </a:r>
            <a:r>
              <a:rPr lang="pt-BR" sz="2460" b="0" strike="noStrike" spc="-1" dirty="0" smtClean="0">
                <a:solidFill>
                  <a:srgbClr val="000000"/>
                </a:solidFill>
                <a:uFill>
                  <a:solidFill>
                    <a:srgbClr val="FFFFFF"/>
                  </a:solidFill>
                </a:uFill>
                <a:latin typeface="Arial"/>
                <a:ea typeface="DejaVu Sans"/>
              </a:rPr>
              <a:t>.</a:t>
            </a: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r>
              <a:rPr lang="pt-BR" sz="2460" b="1" strike="noStrike" spc="-1" dirty="0">
                <a:solidFill>
                  <a:srgbClr val="002060"/>
                </a:solidFill>
                <a:uFill>
                  <a:solidFill>
                    <a:srgbClr val="FFFFFF"/>
                  </a:solidFill>
                </a:uFill>
                <a:latin typeface="Arial"/>
                <a:ea typeface="DejaVu Sans"/>
              </a:rPr>
              <a:t>Meta:</a:t>
            </a:r>
            <a:r>
              <a:rPr lang="pt-BR" sz="2460" b="0" strike="noStrike" spc="-1" dirty="0">
                <a:solidFill>
                  <a:srgbClr val="002060"/>
                </a:solidFill>
                <a:uFill>
                  <a:solidFill>
                    <a:srgbClr val="FFFFFF"/>
                  </a:solidFill>
                </a:uFill>
                <a:latin typeface="Arial"/>
                <a:ea typeface="DejaVu Sans"/>
              </a:rPr>
              <a:t> Ampliar o número de pontos do </a:t>
            </a:r>
            <a:r>
              <a:rPr lang="pt-BR" sz="2460" b="0" strike="noStrike" spc="-1" dirty="0" err="1">
                <a:solidFill>
                  <a:srgbClr val="002060"/>
                </a:solidFill>
                <a:uFill>
                  <a:solidFill>
                    <a:srgbClr val="FFFFFF"/>
                  </a:solidFill>
                </a:uFill>
                <a:latin typeface="Arial"/>
                <a:ea typeface="DejaVu Sans"/>
              </a:rPr>
              <a:t>Telessaude</a:t>
            </a:r>
            <a:r>
              <a:rPr lang="pt-BR" sz="2460" b="0" strike="noStrike" spc="-1" dirty="0">
                <a:solidFill>
                  <a:srgbClr val="002060"/>
                </a:solidFill>
                <a:uFill>
                  <a:solidFill>
                    <a:srgbClr val="FFFFFF"/>
                  </a:solidFill>
                </a:uFill>
                <a:latin typeface="Arial"/>
                <a:ea typeface="DejaVu Sans"/>
              </a:rPr>
              <a:t> Brasil Redes</a:t>
            </a:r>
            <a:endParaRPr lang="pt-BR" sz="1800" b="0" strike="noStrike" spc="-1" dirty="0">
              <a:solidFill>
                <a:srgbClr val="002060"/>
              </a:solidFill>
              <a:uFill>
                <a:solidFill>
                  <a:srgbClr val="FFFFFF"/>
                </a:solidFill>
              </a:uFill>
              <a:latin typeface="Arial"/>
            </a:endParaRPr>
          </a:p>
        </p:txBody>
      </p:sp>
      <p:sp>
        <p:nvSpPr>
          <p:cNvPr id="4" name="CustomShape 1"/>
          <p:cNvSpPr/>
          <p:nvPr/>
        </p:nvSpPr>
        <p:spPr>
          <a:xfrm>
            <a:off x="1923393" y="567559"/>
            <a:ext cx="7204841" cy="146619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pt-BR" sz="3859" b="1" strike="noStrike" spc="-1" dirty="0">
                <a:solidFill>
                  <a:srgbClr val="C00000"/>
                </a:solidFill>
                <a:uFill>
                  <a:solidFill>
                    <a:srgbClr val="FFFFFF"/>
                  </a:solidFill>
                </a:uFill>
                <a:latin typeface="Arial"/>
                <a:ea typeface="DejaVu Sans"/>
              </a:rPr>
              <a:t>Plano Estadual de </a:t>
            </a:r>
            <a:r>
              <a:rPr lang="pt-BR" sz="3859" b="1" strike="noStrike" spc="-1" dirty="0" smtClean="0">
                <a:solidFill>
                  <a:srgbClr val="C00000"/>
                </a:solidFill>
                <a:uFill>
                  <a:solidFill>
                    <a:srgbClr val="FFFFFF"/>
                  </a:solidFill>
                </a:uFill>
                <a:latin typeface="Arial"/>
                <a:ea typeface="DejaVu Sans"/>
              </a:rPr>
              <a:t>Saúde</a:t>
            </a:r>
            <a:endParaRPr lang="pt-BR" sz="1800" b="0" strike="noStrike" spc="-1" dirty="0">
              <a:solidFill>
                <a:srgbClr val="C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 name="CustomShape 1"/>
          <p:cNvSpPr/>
          <p:nvPr/>
        </p:nvSpPr>
        <p:spPr>
          <a:xfrm>
            <a:off x="2151000" y="1461960"/>
            <a:ext cx="6540120" cy="3826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pt-BR" sz="1800" b="0" strike="noStrike" spc="-1">
              <a:solidFill>
                <a:srgbClr val="000000"/>
              </a:solidFill>
              <a:uFill>
                <a:solidFill>
                  <a:srgbClr val="FFFFFF"/>
                </a:solidFill>
              </a:uFill>
              <a:latin typeface="Arial"/>
            </a:endParaRPr>
          </a:p>
          <a:p>
            <a:pPr algn="ctr">
              <a:lnSpc>
                <a:spcPct val="100000"/>
              </a:lnSpc>
            </a:pPr>
            <a:endParaRPr lang="pt-BR" sz="1800" b="0" strike="noStrike" spc="-1">
              <a:solidFill>
                <a:srgbClr val="000000"/>
              </a:solidFill>
              <a:uFill>
                <a:solidFill>
                  <a:srgbClr val="FFFFFF"/>
                </a:solidFill>
              </a:uFill>
              <a:latin typeface="Arial"/>
            </a:endParaRPr>
          </a:p>
        </p:txBody>
      </p:sp>
      <p:sp>
        <p:nvSpPr>
          <p:cNvPr id="1150" name="CustomShape 2"/>
          <p:cNvSpPr/>
          <p:nvPr/>
        </p:nvSpPr>
        <p:spPr>
          <a:xfrm>
            <a:off x="2088360" y="2025720"/>
            <a:ext cx="6701400" cy="10508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580" b="1" strike="noStrike" spc="-1">
                <a:solidFill>
                  <a:srgbClr val="FF0000"/>
                </a:solidFill>
                <a:uFill>
                  <a:solidFill>
                    <a:srgbClr val="FFFFFF"/>
                  </a:solidFill>
                </a:uFill>
                <a:latin typeface="Arial"/>
                <a:ea typeface="DejaVu Sans"/>
              </a:rPr>
              <a:t> </a:t>
            </a: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p:txBody>
      </p:sp>
      <p:sp>
        <p:nvSpPr>
          <p:cNvPr id="1151" name="CustomShape 3"/>
          <p:cNvSpPr/>
          <p:nvPr/>
        </p:nvSpPr>
        <p:spPr>
          <a:xfrm>
            <a:off x="2025720" y="1399320"/>
            <a:ext cx="7077240" cy="29746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a:lnSpc>
                <a:spcPct val="100000"/>
              </a:lnSpc>
            </a:pPr>
            <a:r>
              <a:rPr lang="pt-BR" sz="1580" b="1" strike="noStrike" spc="-1">
                <a:solidFill>
                  <a:srgbClr val="FF0000"/>
                </a:solidFill>
                <a:uFill>
                  <a:solidFill>
                    <a:srgbClr val="FFFFFF"/>
                  </a:solidFill>
                </a:uFill>
                <a:latin typeface="Arial"/>
                <a:ea typeface="DejaVu Sans"/>
              </a:rPr>
              <a:t> </a:t>
            </a: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a:lnSpc>
                <a:spcPct val="100000"/>
              </a:lnSpc>
            </a:pPr>
            <a:endParaRPr lang="pt-BR" sz="1800" b="0" strike="noStrike" spc="-1">
              <a:solidFill>
                <a:srgbClr val="000000"/>
              </a:solidFill>
              <a:uFill>
                <a:solidFill>
                  <a:srgbClr val="FFFFFF"/>
                </a:solidFill>
              </a:uFill>
              <a:latin typeface="Arial"/>
            </a:endParaRPr>
          </a:p>
          <a:p>
            <a:pPr algn="r">
              <a:lnSpc>
                <a:spcPct val="100000"/>
              </a:lnSpc>
            </a:pPr>
            <a:endParaRPr lang="pt-BR" sz="1800" b="0" strike="noStrike" spc="-1">
              <a:solidFill>
                <a:srgbClr val="000000"/>
              </a:solidFill>
              <a:uFill>
                <a:solidFill>
                  <a:srgbClr val="FFFFFF"/>
                </a:solidFill>
              </a:uFill>
              <a:latin typeface="Arial"/>
            </a:endParaRPr>
          </a:p>
        </p:txBody>
      </p:sp>
      <p:sp>
        <p:nvSpPr>
          <p:cNvPr id="1152" name="CustomShape 4"/>
          <p:cNvSpPr/>
          <p:nvPr/>
        </p:nvSpPr>
        <p:spPr>
          <a:xfrm>
            <a:off x="2088360" y="185059"/>
            <a:ext cx="7181764" cy="1423023"/>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pt-BR" sz="4000" b="1" strike="noStrike" spc="-1" dirty="0" err="1">
                <a:solidFill>
                  <a:srgbClr val="C00000"/>
                </a:solidFill>
                <a:uFill>
                  <a:solidFill>
                    <a:srgbClr val="FFFFFF"/>
                  </a:solidFill>
                </a:uFill>
                <a:latin typeface="Arial"/>
                <a:ea typeface="DejaVu Sans"/>
              </a:rPr>
              <a:t>Telessaúde</a:t>
            </a:r>
            <a:r>
              <a:rPr lang="pt-BR" sz="4000" b="1" strike="noStrike" spc="-1" dirty="0">
                <a:solidFill>
                  <a:srgbClr val="C00000"/>
                </a:solidFill>
                <a:uFill>
                  <a:solidFill>
                    <a:srgbClr val="FFFFFF"/>
                  </a:solidFill>
                </a:uFill>
                <a:latin typeface="Arial"/>
                <a:ea typeface="DejaVu Sans"/>
              </a:rPr>
              <a:t> SC</a:t>
            </a:r>
            <a:endParaRPr lang="pt-BR" sz="1800" b="0" strike="noStrike" spc="-1" dirty="0">
              <a:solidFill>
                <a:srgbClr val="000000"/>
              </a:solidFill>
              <a:uFill>
                <a:solidFill>
                  <a:srgbClr val="FFFFFF"/>
                </a:solidFill>
              </a:uFill>
              <a:latin typeface="Arial"/>
            </a:endParaRPr>
          </a:p>
          <a:p>
            <a:pPr algn="ctr">
              <a:lnSpc>
                <a:spcPct val="100000"/>
              </a:lnSpc>
            </a:pPr>
            <a:r>
              <a:rPr lang="pt-BR" sz="2460" b="1" strike="noStrike" spc="-1" dirty="0">
                <a:solidFill>
                  <a:srgbClr val="000000"/>
                </a:solidFill>
                <a:uFill>
                  <a:solidFill>
                    <a:srgbClr val="FFFFFF"/>
                  </a:solidFill>
                </a:uFill>
                <a:latin typeface="Arial"/>
                <a:ea typeface="DejaVu Sans"/>
              </a:rPr>
              <a:t>100% cobertura em SC</a:t>
            </a:r>
            <a:endParaRPr lang="pt-BR" sz="1800" b="0" strike="noStrike" spc="-1" dirty="0">
              <a:solidFill>
                <a:srgbClr val="000000"/>
              </a:solidFill>
              <a:uFill>
                <a:solidFill>
                  <a:srgbClr val="FFFFFF"/>
                </a:solidFill>
              </a:uFill>
              <a:latin typeface="Arial"/>
            </a:endParaRPr>
          </a:p>
        </p:txBody>
      </p:sp>
      <p:sp>
        <p:nvSpPr>
          <p:cNvPr id="1153" name="CustomShape 5"/>
          <p:cNvSpPr/>
          <p:nvPr/>
        </p:nvSpPr>
        <p:spPr>
          <a:xfrm>
            <a:off x="484920" y="6961320"/>
            <a:ext cx="1450800" cy="2091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790" b="0" strike="noStrike" spc="-1">
                <a:solidFill>
                  <a:srgbClr val="000000"/>
                </a:solidFill>
                <a:uFill>
                  <a:solidFill>
                    <a:srgbClr val="FFFFFF"/>
                  </a:solidFill>
                </a:uFill>
                <a:latin typeface="Arial"/>
                <a:ea typeface="DejaVu Sans"/>
              </a:rPr>
              <a:t>Fonte: Telessaúde/SC, 2017</a:t>
            </a:r>
            <a:endParaRPr lang="pt-BR" sz="1800" b="0" strike="noStrike" spc="-1">
              <a:solidFill>
                <a:srgbClr val="000000"/>
              </a:solidFill>
              <a:uFill>
                <a:solidFill>
                  <a:srgbClr val="FFFFFF"/>
                </a:solidFill>
              </a:uFill>
              <a:latin typeface="Arial"/>
            </a:endParaRPr>
          </a:p>
        </p:txBody>
      </p:sp>
      <p:graphicFrame>
        <p:nvGraphicFramePr>
          <p:cNvPr id="1154" name="Gráfico 8"/>
          <p:cNvGraphicFramePr/>
          <p:nvPr>
            <p:extLst>
              <p:ext uri="{D42A27DB-BD31-4B8C-83A1-F6EECF244321}">
                <p14:modId xmlns="" xmlns:p14="http://schemas.microsoft.com/office/powerpoint/2010/main" val="409929649"/>
              </p:ext>
            </p:extLst>
          </p:nvPr>
        </p:nvGraphicFramePr>
        <p:xfrm>
          <a:off x="15766" y="1846246"/>
          <a:ext cx="6155280" cy="4265280"/>
        </p:xfrm>
        <a:graphic>
          <a:graphicData uri="http://schemas.openxmlformats.org/drawingml/2006/chart">
            <c:chart xmlns:c="http://schemas.openxmlformats.org/drawingml/2006/chart" xmlns:r="http://schemas.openxmlformats.org/officeDocument/2006/relationships" r:id="rId2"/>
          </a:graphicData>
        </a:graphic>
      </p:graphicFrame>
      <p:grpSp>
        <p:nvGrpSpPr>
          <p:cNvPr id="2" name="Grupo 1"/>
          <p:cNvGrpSpPr/>
          <p:nvPr/>
        </p:nvGrpSpPr>
        <p:grpSpPr>
          <a:xfrm>
            <a:off x="5792686" y="1986460"/>
            <a:ext cx="4808160" cy="4125068"/>
            <a:chOff x="5776920" y="1639614"/>
            <a:chExt cx="4808160" cy="4125068"/>
          </a:xfrm>
        </p:grpSpPr>
        <p:graphicFrame>
          <p:nvGraphicFramePr>
            <p:cNvPr id="1155" name="Table 6"/>
            <p:cNvGraphicFramePr/>
            <p:nvPr>
              <p:extLst>
                <p:ext uri="{D42A27DB-BD31-4B8C-83A1-F6EECF244321}">
                  <p14:modId xmlns="" xmlns:p14="http://schemas.microsoft.com/office/powerpoint/2010/main" val="4162607331"/>
                </p:ext>
              </p:extLst>
            </p:nvPr>
          </p:nvGraphicFramePr>
          <p:xfrm>
            <a:off x="5776920" y="1639614"/>
            <a:ext cx="4808160" cy="4125068"/>
          </p:xfrm>
          <a:graphic>
            <a:graphicData uri="http://schemas.openxmlformats.org/drawingml/2006/table">
              <a:tbl>
                <a:tblPr/>
                <a:tblGrid>
                  <a:gridCol w="2026800"/>
                  <a:gridCol w="2781360"/>
                </a:tblGrid>
                <a:tr h="997662">
                  <a:tc gridSpan="2">
                    <a:txBody>
                      <a:bodyPr/>
                      <a:lstStyle/>
                      <a:p>
                        <a:pPr algn="ctr">
                          <a:lnSpc>
                            <a:spcPct val="100000"/>
                          </a:lnSpc>
                        </a:pPr>
                        <a:r>
                          <a:rPr lang="pt-BR" sz="2400" b="1" strike="noStrike" spc="-1" dirty="0">
                            <a:solidFill>
                              <a:srgbClr val="000000"/>
                            </a:solidFill>
                            <a:uFill>
                              <a:solidFill>
                                <a:srgbClr val="FFFFFF"/>
                              </a:solidFill>
                            </a:uFill>
                            <a:latin typeface="Calibri"/>
                          </a:rPr>
                          <a:t>Número de Pontos </a:t>
                        </a:r>
                        <a:r>
                          <a:rPr lang="pt-BR" sz="2400" b="1" strike="noStrike" spc="-1" dirty="0" err="1">
                            <a:solidFill>
                              <a:srgbClr val="000000"/>
                            </a:solidFill>
                            <a:uFill>
                              <a:solidFill>
                                <a:srgbClr val="FFFFFF"/>
                              </a:solidFill>
                            </a:uFill>
                            <a:latin typeface="Calibri"/>
                          </a:rPr>
                          <a:t>Telessaúde</a:t>
                        </a:r>
                        <a:r>
                          <a:rPr lang="pt-BR" sz="2400" b="1" strike="noStrike" spc="-1" dirty="0">
                            <a:solidFill>
                              <a:srgbClr val="000000"/>
                            </a:solidFill>
                            <a:uFill>
                              <a:solidFill>
                                <a:srgbClr val="FFFFFF"/>
                              </a:solidFill>
                            </a:uFill>
                            <a:latin typeface="Calibri"/>
                          </a:rPr>
                          <a:t> </a:t>
                        </a:r>
                        <a:endParaRPr lang="pt-BR" sz="1800" b="0" strike="noStrike" spc="-1" dirty="0">
                          <a:solidFill>
                            <a:srgbClr val="000000"/>
                          </a:solidFill>
                          <a:uFill>
                            <a:solidFill>
                              <a:srgbClr val="FFFFFF"/>
                            </a:solidFill>
                          </a:uFill>
                          <a:latin typeface="Arial"/>
                        </a:endParaRPr>
                      </a:p>
                      <a:p>
                        <a:pPr algn="ctr">
                          <a:lnSpc>
                            <a:spcPct val="100000"/>
                          </a:lnSpc>
                        </a:pPr>
                        <a:r>
                          <a:rPr lang="pt-BR" sz="2400" b="1" strike="noStrike" spc="-1" dirty="0">
                            <a:solidFill>
                              <a:srgbClr val="000000"/>
                            </a:solidFill>
                            <a:uFill>
                              <a:solidFill>
                                <a:srgbClr val="FFFFFF"/>
                              </a:solidFill>
                            </a:uFill>
                            <a:latin typeface="Calibri"/>
                          </a:rPr>
                          <a:t>em SC</a:t>
                        </a:r>
                        <a:endParaRPr lang="pt-BR" sz="1800" b="0" strike="noStrike" spc="-1" dirty="0">
                          <a:solidFill>
                            <a:srgbClr val="000000"/>
                          </a:solidFill>
                          <a:uFill>
                            <a:solidFill>
                              <a:srgbClr val="FFFFFF"/>
                            </a:solidFill>
                          </a:uFill>
                          <a:latin typeface="Arial"/>
                        </a:endParaRPr>
                      </a:p>
                    </a:txBody>
                    <a:tcPr marL="9360" marR="9360">
                      <a:noFill/>
                    </a:tcPr>
                  </a:tc>
                  <a:tc hMerge="1">
                    <a:txBody>
                      <a:bodyPr/>
                      <a:lstStyle/>
                      <a:p>
                        <a:endParaRPr lang="pt-BR"/>
                      </a:p>
                    </a:txBody>
                    <a:tcPr>
                      <a:solidFill>
                        <a:srgbClr val="729FCF"/>
                      </a:solidFill>
                    </a:tcPr>
                  </a:tc>
                </a:tr>
                <a:tr h="455189">
                  <a:tc gridSpan="2">
                    <a:txBody>
                      <a:bodyPr/>
                      <a:lstStyle/>
                      <a:p>
                        <a:pPr algn="ctr"/>
                        <a:endParaRPr lang="pt-BR" dirty="0"/>
                      </a:p>
                    </a:txBody>
                    <a:tcPr marL="9360" marR="9360" anchor="ctr">
                      <a:noFill/>
                    </a:tcPr>
                  </a:tc>
                  <a:tc hMerge="1">
                    <a:txBody>
                      <a:bodyPr/>
                      <a:lstStyle/>
                      <a:p>
                        <a:endParaRPr lang="pt-BR"/>
                      </a:p>
                    </a:txBody>
                    <a:tcPr marL="9360" marR="9360">
                      <a:lnB w="6480">
                        <a:solidFill>
                          <a:srgbClr val="000000"/>
                        </a:solidFill>
                      </a:lnB>
                      <a:noFill/>
                    </a:tcPr>
                  </a:tc>
                </a:tr>
                <a:tr h="554257">
                  <a:tc>
                    <a:txBody>
                      <a:bodyPr/>
                      <a:lstStyle/>
                      <a:p>
                        <a:pPr algn="ctr">
                          <a:lnSpc>
                            <a:spcPct val="100000"/>
                          </a:lnSpc>
                        </a:pPr>
                        <a:r>
                          <a:rPr lang="pt-BR" sz="2400" b="1" strike="noStrike" spc="-1" dirty="0">
                            <a:solidFill>
                              <a:srgbClr val="000000"/>
                            </a:solidFill>
                            <a:uFill>
                              <a:solidFill>
                                <a:srgbClr val="FFFFFF"/>
                              </a:solidFill>
                            </a:uFill>
                            <a:latin typeface="Calibri"/>
                          </a:rPr>
                          <a:t>Ano</a:t>
                        </a:r>
                        <a:endParaRPr lang="pt-BR" sz="1800" b="0" strike="noStrike" spc="-1" dirty="0">
                          <a:solidFill>
                            <a:srgbClr val="000000"/>
                          </a:solidFill>
                          <a:uFill>
                            <a:solidFill>
                              <a:srgbClr val="FFFFFF"/>
                            </a:solidFill>
                          </a:uFill>
                          <a:latin typeface="Arial"/>
                        </a:endParaRPr>
                      </a:p>
                    </a:txBody>
                    <a:tcPr marL="9360" marR="9360" anchor="ctr">
                      <a:noFill/>
                    </a:tcPr>
                  </a:tc>
                  <a:tc>
                    <a:txBody>
                      <a:bodyPr/>
                      <a:lstStyle/>
                      <a:p>
                        <a:pPr algn="ctr">
                          <a:lnSpc>
                            <a:spcPct val="100000"/>
                          </a:lnSpc>
                        </a:pPr>
                        <a:r>
                          <a:rPr lang="pt-BR" sz="2400" b="1" strike="noStrike" spc="-1" dirty="0">
                            <a:solidFill>
                              <a:srgbClr val="000000"/>
                            </a:solidFill>
                            <a:uFill>
                              <a:solidFill>
                                <a:srgbClr val="FFFFFF"/>
                              </a:solidFill>
                            </a:uFill>
                            <a:latin typeface="Calibri"/>
                          </a:rPr>
                          <a:t>Nº Pontos</a:t>
                        </a:r>
                        <a:endParaRPr lang="pt-BR" sz="1800" b="0" strike="noStrike" spc="-1" dirty="0">
                          <a:solidFill>
                            <a:srgbClr val="000000"/>
                          </a:solidFill>
                          <a:uFill>
                            <a:solidFill>
                              <a:srgbClr val="FFFFFF"/>
                            </a:solidFill>
                          </a:uFill>
                          <a:latin typeface="Arial"/>
                        </a:endParaRPr>
                      </a:p>
                    </a:txBody>
                    <a:tcPr marL="9360" marR="9360" anchor="ctr">
                      <a:lnT w="648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r>
                <a:tr h="554257">
                  <a:tc>
                    <a:txBody>
                      <a:bodyPr/>
                      <a:lstStyle/>
                      <a:p>
                        <a:pPr algn="ctr">
                          <a:lnSpc>
                            <a:spcPct val="100000"/>
                          </a:lnSpc>
                        </a:pPr>
                        <a:r>
                          <a:rPr lang="pt-BR" sz="2400" b="0" strike="noStrike" spc="-1" dirty="0">
                            <a:solidFill>
                              <a:srgbClr val="000000"/>
                            </a:solidFill>
                            <a:uFill>
                              <a:solidFill>
                                <a:srgbClr val="FFFFFF"/>
                              </a:solidFill>
                            </a:uFill>
                            <a:latin typeface="Calibri"/>
                          </a:rPr>
                          <a:t>2015</a:t>
                        </a:r>
                        <a:endParaRPr lang="pt-BR" sz="1800" b="0" strike="noStrike" spc="-1" dirty="0">
                          <a:solidFill>
                            <a:srgbClr val="000000"/>
                          </a:solidFill>
                          <a:uFill>
                            <a:solidFill>
                              <a:srgbClr val="FFFFFF"/>
                            </a:solidFill>
                          </a:uFill>
                          <a:latin typeface="Arial"/>
                        </a:endParaRPr>
                      </a:p>
                    </a:txBody>
                    <a:tcPr marL="9360" marR="9360" anchor="ctr">
                      <a:noFill/>
                    </a:tcPr>
                  </a:tc>
                  <a:tc>
                    <a:txBody>
                      <a:bodyPr/>
                      <a:lstStyle/>
                      <a:p>
                        <a:pPr algn="ctr">
                          <a:lnSpc>
                            <a:spcPct val="100000"/>
                          </a:lnSpc>
                        </a:pPr>
                        <a:r>
                          <a:rPr lang="pt-BR" sz="2400" b="0" strike="noStrike" spc="-1" dirty="0">
                            <a:solidFill>
                              <a:srgbClr val="000000"/>
                            </a:solidFill>
                            <a:uFill>
                              <a:solidFill>
                                <a:srgbClr val="FFFFFF"/>
                              </a:solidFill>
                            </a:uFill>
                            <a:latin typeface="Calibri"/>
                          </a:rPr>
                          <a:t>1.530</a:t>
                        </a:r>
                        <a:endParaRPr lang="pt-BR" sz="1800" b="0" strike="noStrike" spc="-1" dirty="0">
                          <a:solidFill>
                            <a:srgbClr val="000000"/>
                          </a:solidFill>
                          <a:uFill>
                            <a:solidFill>
                              <a:srgbClr val="FFFFFF"/>
                            </a:solidFill>
                          </a:uFill>
                          <a:latin typeface="Arial"/>
                        </a:endParaRPr>
                      </a:p>
                    </a:txBody>
                    <a:tcPr marL="9360" marR="9360" anchor="ctr">
                      <a:lnT w="12240" cap="flat" cmpd="sng" algn="ctr">
                        <a:solidFill>
                          <a:srgbClr val="000000"/>
                        </a:solidFill>
                        <a:prstDash val="solid"/>
                        <a:round/>
                        <a:headEnd type="none" w="med" len="med"/>
                        <a:tailEnd type="none" w="med" len="med"/>
                      </a:lnT>
                      <a:noFill/>
                    </a:tcPr>
                  </a:tc>
                </a:tr>
                <a:tr h="554257">
                  <a:tc>
                    <a:txBody>
                      <a:bodyPr/>
                      <a:lstStyle/>
                      <a:p>
                        <a:pPr algn="ctr">
                          <a:lnSpc>
                            <a:spcPct val="100000"/>
                          </a:lnSpc>
                        </a:pPr>
                        <a:r>
                          <a:rPr lang="pt-BR" sz="2400" b="0" strike="noStrike" spc="-1" dirty="0">
                            <a:solidFill>
                              <a:srgbClr val="000000"/>
                            </a:solidFill>
                            <a:uFill>
                              <a:solidFill>
                                <a:srgbClr val="FFFFFF"/>
                              </a:solidFill>
                            </a:uFill>
                            <a:latin typeface="Calibri"/>
                          </a:rPr>
                          <a:t>2016</a:t>
                        </a:r>
                        <a:endParaRPr lang="pt-BR" sz="1800" b="0" strike="noStrike" spc="-1" dirty="0">
                          <a:solidFill>
                            <a:srgbClr val="000000"/>
                          </a:solidFill>
                          <a:uFill>
                            <a:solidFill>
                              <a:srgbClr val="FFFFFF"/>
                            </a:solidFill>
                          </a:uFill>
                          <a:latin typeface="Arial"/>
                        </a:endParaRPr>
                      </a:p>
                    </a:txBody>
                    <a:tcPr marL="9360" marR="9360" anchor="ctr">
                      <a:noFill/>
                    </a:tcPr>
                  </a:tc>
                  <a:tc>
                    <a:txBody>
                      <a:bodyPr/>
                      <a:lstStyle/>
                      <a:p>
                        <a:pPr algn="ctr">
                          <a:lnSpc>
                            <a:spcPct val="100000"/>
                          </a:lnSpc>
                        </a:pPr>
                        <a:r>
                          <a:rPr lang="pt-BR" sz="2400" b="0" strike="noStrike" spc="-1" dirty="0">
                            <a:solidFill>
                              <a:srgbClr val="000000"/>
                            </a:solidFill>
                            <a:uFill>
                              <a:solidFill>
                                <a:srgbClr val="FFFFFF"/>
                              </a:solidFill>
                            </a:uFill>
                            <a:latin typeface="Calibri"/>
                          </a:rPr>
                          <a:t>1.822</a:t>
                        </a:r>
                        <a:endParaRPr lang="pt-BR" sz="1800" b="0" strike="noStrike" spc="-1" dirty="0">
                          <a:solidFill>
                            <a:srgbClr val="000000"/>
                          </a:solidFill>
                          <a:uFill>
                            <a:solidFill>
                              <a:srgbClr val="FFFFFF"/>
                            </a:solidFill>
                          </a:uFill>
                          <a:latin typeface="Arial"/>
                        </a:endParaRPr>
                      </a:p>
                    </a:txBody>
                    <a:tcPr marL="9360" marR="9360" anchor="ctr">
                      <a:noFill/>
                    </a:tcPr>
                  </a:tc>
                </a:tr>
                <a:tr h="554257">
                  <a:tc>
                    <a:txBody>
                      <a:bodyPr/>
                      <a:lstStyle/>
                      <a:p>
                        <a:pPr algn="ctr">
                          <a:lnSpc>
                            <a:spcPct val="100000"/>
                          </a:lnSpc>
                        </a:pPr>
                        <a:r>
                          <a:rPr lang="pt-BR" sz="2400" b="0" strike="noStrike" spc="-1" dirty="0">
                            <a:solidFill>
                              <a:srgbClr val="000000"/>
                            </a:solidFill>
                            <a:uFill>
                              <a:solidFill>
                                <a:srgbClr val="FFFFFF"/>
                              </a:solidFill>
                            </a:uFill>
                            <a:latin typeface="Calibri"/>
                          </a:rPr>
                          <a:t>2017</a:t>
                        </a:r>
                        <a:endParaRPr lang="pt-BR" sz="1800" b="0" strike="noStrike" spc="-1" dirty="0">
                          <a:solidFill>
                            <a:srgbClr val="000000"/>
                          </a:solidFill>
                          <a:uFill>
                            <a:solidFill>
                              <a:srgbClr val="FFFFFF"/>
                            </a:solidFill>
                          </a:uFill>
                          <a:latin typeface="Arial"/>
                        </a:endParaRPr>
                      </a:p>
                    </a:txBody>
                    <a:tcPr marL="9360" marR="9360" anchor="ctr">
                      <a:noFill/>
                    </a:tcPr>
                  </a:tc>
                  <a:tc>
                    <a:txBody>
                      <a:bodyPr/>
                      <a:lstStyle/>
                      <a:p>
                        <a:pPr algn="ctr">
                          <a:lnSpc>
                            <a:spcPct val="100000"/>
                          </a:lnSpc>
                        </a:pPr>
                        <a:r>
                          <a:rPr lang="pt-BR" sz="2400" b="0" strike="noStrike" spc="-1" dirty="0">
                            <a:solidFill>
                              <a:srgbClr val="000000"/>
                            </a:solidFill>
                            <a:uFill>
                              <a:solidFill>
                                <a:srgbClr val="FFFFFF"/>
                              </a:solidFill>
                            </a:uFill>
                            <a:latin typeface="Calibri"/>
                          </a:rPr>
                          <a:t>  2.130*</a:t>
                        </a:r>
                        <a:endParaRPr lang="pt-BR" sz="1800" b="0" strike="noStrike" spc="-1" dirty="0">
                          <a:solidFill>
                            <a:srgbClr val="000000"/>
                          </a:solidFill>
                          <a:uFill>
                            <a:solidFill>
                              <a:srgbClr val="FFFFFF"/>
                            </a:solidFill>
                          </a:uFill>
                          <a:latin typeface="Arial"/>
                        </a:endParaRPr>
                      </a:p>
                    </a:txBody>
                    <a:tcPr marL="9360" marR="9360" anchor="ctr">
                      <a:lnB w="6480" cap="flat" cmpd="sng" algn="ctr">
                        <a:solidFill>
                          <a:srgbClr val="000000"/>
                        </a:solidFill>
                        <a:prstDash val="solid"/>
                        <a:round/>
                        <a:headEnd type="none" w="med" len="med"/>
                        <a:tailEnd type="none" w="med" len="med"/>
                      </a:lnB>
                      <a:noFill/>
                    </a:tcPr>
                  </a:tc>
                </a:tr>
                <a:tr h="455189">
                  <a:tc gridSpan="2">
                    <a:txBody>
                      <a:bodyPr/>
                      <a:lstStyle/>
                      <a:p>
                        <a:endParaRPr lang="pt-BR" dirty="0"/>
                      </a:p>
                    </a:txBody>
                    <a:tcPr marL="9360" marR="9360">
                      <a:noFill/>
                    </a:tcPr>
                  </a:tc>
                  <a:tc hMerge="1">
                    <a:txBody>
                      <a:bodyPr/>
                      <a:lstStyle/>
                      <a:p>
                        <a:endParaRPr lang="pt-BR" dirty="0"/>
                      </a:p>
                    </a:txBody>
                    <a:tcPr marL="9360" marR="9360">
                      <a:lnT w="6480">
                        <a:solidFill>
                          <a:srgbClr val="000000"/>
                        </a:solidFill>
                      </a:lnT>
                      <a:noFill/>
                    </a:tcPr>
                  </a:tc>
                </a:tr>
              </a:tbl>
            </a:graphicData>
          </a:graphic>
        </p:graphicFrame>
        <p:sp>
          <p:nvSpPr>
            <p:cNvPr id="10" name="CustomShape 7"/>
            <p:cNvSpPr/>
            <p:nvPr/>
          </p:nvSpPr>
          <p:spPr>
            <a:xfrm>
              <a:off x="7736229" y="5369336"/>
              <a:ext cx="2659320" cy="332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600" b="0" strike="noStrike" spc="-1" dirty="0">
                  <a:solidFill>
                    <a:srgbClr val="000000"/>
                  </a:solidFill>
                  <a:uFill>
                    <a:solidFill>
                      <a:srgbClr val="FFFFFF"/>
                    </a:solidFill>
                  </a:uFill>
                  <a:latin typeface="Arial"/>
                  <a:ea typeface="DejaVu Sans"/>
                </a:rPr>
                <a:t>        (* Incremento de 40%)</a:t>
              </a:r>
              <a:endParaRPr lang="pt-BR" sz="1800" b="0" strike="noStrike" spc="-1" dirty="0">
                <a:solidFill>
                  <a:srgbClr val="000000"/>
                </a:solidFill>
                <a:uFill>
                  <a:solidFill>
                    <a:srgbClr val="FFFFFF"/>
                  </a:solidFill>
                </a:uFill>
                <a:latin typeface="Arial"/>
              </a:endParaRPr>
            </a:p>
          </p:txBody>
        </p:sp>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 name="CustomShape 2"/>
          <p:cNvSpPr/>
          <p:nvPr/>
        </p:nvSpPr>
        <p:spPr>
          <a:xfrm>
            <a:off x="1739520" y="2579847"/>
            <a:ext cx="7826760" cy="270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2460" b="1" strike="noStrike" spc="-1" dirty="0">
                <a:solidFill>
                  <a:srgbClr val="000000"/>
                </a:solidFill>
                <a:uFill>
                  <a:solidFill>
                    <a:srgbClr val="FFFFFF"/>
                  </a:solidFill>
                </a:uFill>
                <a:latin typeface="Arial"/>
                <a:ea typeface="DejaVu Sans"/>
              </a:rPr>
              <a:t>Objetivo:</a:t>
            </a:r>
            <a:r>
              <a:rPr lang="pt-BR" sz="2460" b="0" strike="noStrike" spc="-1" dirty="0">
                <a:solidFill>
                  <a:srgbClr val="000000"/>
                </a:solidFill>
                <a:uFill>
                  <a:solidFill>
                    <a:srgbClr val="FFFFFF"/>
                  </a:solidFill>
                </a:uFill>
                <a:latin typeface="Arial"/>
                <a:ea typeface="DejaVu Sans"/>
              </a:rPr>
              <a:t> Garantir acesso da população a serviços de qualidade, com equidade e  em tempo adequado ao atendimento as necessidades de saúde, mediante aprimoramento da atenção especializada</a:t>
            </a:r>
            <a:r>
              <a:rPr lang="pt-BR" sz="2460" b="0" strike="noStrike" spc="-1" dirty="0" smtClean="0">
                <a:solidFill>
                  <a:srgbClr val="000000"/>
                </a:solidFill>
                <a:uFill>
                  <a:solidFill>
                    <a:srgbClr val="FFFFFF"/>
                  </a:solidFill>
                </a:uFill>
                <a:latin typeface="Arial"/>
                <a:ea typeface="DejaVu Sans"/>
              </a:rPr>
              <a:t>.</a:t>
            </a: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r>
              <a:rPr lang="pt-BR" sz="2460" b="1" strike="noStrike" spc="-1" dirty="0">
                <a:solidFill>
                  <a:srgbClr val="002060"/>
                </a:solidFill>
                <a:uFill>
                  <a:solidFill>
                    <a:srgbClr val="FFFFFF"/>
                  </a:solidFill>
                </a:uFill>
                <a:latin typeface="Arial"/>
                <a:ea typeface="DejaVu Sans"/>
              </a:rPr>
              <a:t>Meta:</a:t>
            </a:r>
            <a:r>
              <a:rPr lang="pt-BR" sz="2460" b="0" strike="noStrike" spc="-1" dirty="0">
                <a:solidFill>
                  <a:srgbClr val="002060"/>
                </a:solidFill>
                <a:uFill>
                  <a:solidFill>
                    <a:srgbClr val="FFFFFF"/>
                  </a:solidFill>
                </a:uFill>
                <a:latin typeface="Arial"/>
                <a:ea typeface="DejaVu Sans"/>
              </a:rPr>
              <a:t> Habilitar serviços especializados na Atenção à Saúde</a:t>
            </a:r>
            <a:endParaRPr lang="pt-BR" sz="1800" b="0" strike="noStrike" spc="-1" dirty="0">
              <a:solidFill>
                <a:srgbClr val="002060"/>
              </a:solidFill>
              <a:uFill>
                <a:solidFill>
                  <a:srgbClr val="FFFFFF"/>
                </a:solidFill>
              </a:uFill>
              <a:latin typeface="Arial"/>
            </a:endParaRPr>
          </a:p>
        </p:txBody>
      </p:sp>
      <p:sp>
        <p:nvSpPr>
          <p:cNvPr id="4" name="CustomShape 1"/>
          <p:cNvSpPr/>
          <p:nvPr/>
        </p:nvSpPr>
        <p:spPr>
          <a:xfrm>
            <a:off x="1739520" y="725214"/>
            <a:ext cx="7204841" cy="146619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pt-BR" sz="3859" b="1" strike="noStrike" spc="-1" dirty="0">
                <a:solidFill>
                  <a:srgbClr val="C00000"/>
                </a:solidFill>
                <a:uFill>
                  <a:solidFill>
                    <a:srgbClr val="FFFFFF"/>
                  </a:solidFill>
                </a:uFill>
                <a:latin typeface="Arial"/>
                <a:ea typeface="DejaVu Sans"/>
              </a:rPr>
              <a:t>Plano Estadual de </a:t>
            </a:r>
            <a:r>
              <a:rPr lang="pt-BR" sz="3859" b="1" strike="noStrike" spc="-1" dirty="0" smtClean="0">
                <a:solidFill>
                  <a:srgbClr val="C00000"/>
                </a:solidFill>
                <a:uFill>
                  <a:solidFill>
                    <a:srgbClr val="FFFFFF"/>
                  </a:solidFill>
                </a:uFill>
                <a:latin typeface="Arial"/>
                <a:ea typeface="DejaVu Sans"/>
              </a:rPr>
              <a:t>Saúde</a:t>
            </a:r>
            <a:endParaRPr lang="pt-BR" sz="1800" b="0" strike="noStrike" spc="-1" dirty="0">
              <a:solidFill>
                <a:srgbClr val="C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 name="CustomShape 1"/>
          <p:cNvSpPr/>
          <p:nvPr/>
        </p:nvSpPr>
        <p:spPr>
          <a:xfrm>
            <a:off x="1620360" y="1459800"/>
            <a:ext cx="7197120" cy="396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00600" indent="-298800" algn="ctr">
              <a:lnSpc>
                <a:spcPct val="100000"/>
              </a:lnSpc>
              <a:spcBef>
                <a:spcPts val="561"/>
              </a:spcBef>
              <a:buClr>
                <a:srgbClr val="002060"/>
              </a:buClr>
              <a:buFont typeface="Symbol"/>
              <a:buChar char=""/>
            </a:pPr>
            <a:r>
              <a:rPr lang="pt-BR" sz="2810" b="1" strike="noStrike" spc="-1">
                <a:solidFill>
                  <a:srgbClr val="002060"/>
                </a:solidFill>
                <a:uFill>
                  <a:solidFill>
                    <a:srgbClr val="FFFFFF"/>
                  </a:solidFill>
                </a:uFill>
                <a:latin typeface="Arial"/>
                <a:ea typeface="DejaVu Sans"/>
              </a:rPr>
              <a:t>Construção/Implantação das </a:t>
            </a:r>
            <a:endParaRPr lang="pt-BR" sz="1800" b="0" strike="noStrike" spc="-1">
              <a:solidFill>
                <a:srgbClr val="000000"/>
              </a:solidFill>
              <a:uFill>
                <a:solidFill>
                  <a:srgbClr val="FFFFFF"/>
                </a:solidFill>
              </a:uFill>
              <a:latin typeface="Arial"/>
            </a:endParaRPr>
          </a:p>
          <a:p>
            <a:pPr algn="ctr">
              <a:lnSpc>
                <a:spcPct val="100000"/>
              </a:lnSpc>
              <a:spcBef>
                <a:spcPts val="561"/>
              </a:spcBef>
            </a:pPr>
            <a:r>
              <a:rPr lang="pt-BR" sz="2810" b="1" strike="noStrike" spc="-1">
                <a:solidFill>
                  <a:srgbClr val="002060"/>
                </a:solidFill>
                <a:uFill>
                  <a:solidFill>
                    <a:srgbClr val="FFFFFF"/>
                  </a:solidFill>
                </a:uFill>
                <a:latin typeface="Arial"/>
                <a:ea typeface="DejaVu Sans"/>
              </a:rPr>
              <a:t>linhas de cuidado: </a:t>
            </a:r>
            <a:endParaRPr lang="pt-BR" sz="1800" b="0" strike="noStrike" spc="-1">
              <a:solidFill>
                <a:srgbClr val="000000"/>
              </a:solidFill>
              <a:uFill>
                <a:solidFill>
                  <a:srgbClr val="FFFFFF"/>
                </a:solidFill>
              </a:uFill>
              <a:latin typeface="Arial"/>
            </a:endParaRPr>
          </a:p>
          <a:p>
            <a:pPr>
              <a:lnSpc>
                <a:spcPct val="100000"/>
              </a:lnSpc>
              <a:spcBef>
                <a:spcPts val="700"/>
              </a:spcBef>
            </a:pPr>
            <a:endParaRPr lang="pt-BR" sz="1800" b="0" strike="noStrike" spc="-1">
              <a:solidFill>
                <a:srgbClr val="000000"/>
              </a:solidFill>
              <a:uFill>
                <a:solidFill>
                  <a:srgbClr val="FFFFFF"/>
                </a:solidFill>
              </a:uFill>
              <a:latin typeface="Arial"/>
            </a:endParaRPr>
          </a:p>
          <a:p>
            <a:pPr marL="300600" indent="-298800">
              <a:lnSpc>
                <a:spcPct val="100000"/>
              </a:lnSpc>
              <a:spcBef>
                <a:spcPts val="490"/>
              </a:spcBef>
              <a:buClr>
                <a:srgbClr val="000000"/>
              </a:buClr>
              <a:buFont typeface="Symbol"/>
              <a:buChar char=""/>
            </a:pPr>
            <a:r>
              <a:rPr lang="pt-BR" sz="2460" b="0" strike="noStrike" spc="-1">
                <a:solidFill>
                  <a:srgbClr val="000000"/>
                </a:solidFill>
                <a:uFill>
                  <a:solidFill>
                    <a:srgbClr val="FFFFFF"/>
                  </a:solidFill>
                </a:uFill>
                <a:latin typeface="Arial"/>
                <a:ea typeface="DejaVu Sans"/>
              </a:rPr>
              <a:t>Plano Estadual Oncologia</a:t>
            </a:r>
            <a:endParaRPr lang="pt-BR" sz="1800" b="0" strike="noStrike" spc="-1">
              <a:solidFill>
                <a:srgbClr val="000000"/>
              </a:solidFill>
              <a:uFill>
                <a:solidFill>
                  <a:srgbClr val="FFFFFF"/>
                </a:solidFill>
              </a:uFill>
              <a:latin typeface="Arial"/>
            </a:endParaRPr>
          </a:p>
          <a:p>
            <a:pPr marL="300600" indent="-298800">
              <a:lnSpc>
                <a:spcPct val="100000"/>
              </a:lnSpc>
              <a:spcBef>
                <a:spcPts val="490"/>
              </a:spcBef>
              <a:buClr>
                <a:srgbClr val="000000"/>
              </a:buClr>
              <a:buFont typeface="Symbol"/>
              <a:buChar char=""/>
            </a:pPr>
            <a:r>
              <a:rPr lang="pt-BR" sz="2460" b="0" strike="noStrike" spc="-1">
                <a:solidFill>
                  <a:srgbClr val="000000"/>
                </a:solidFill>
                <a:uFill>
                  <a:solidFill>
                    <a:srgbClr val="FFFFFF"/>
                  </a:solidFill>
                </a:uFill>
                <a:latin typeface="Arial"/>
                <a:ea typeface="DejaVu Sans"/>
              </a:rPr>
              <a:t>Plano Obesidade e sobrepeso</a:t>
            </a:r>
            <a:endParaRPr lang="pt-BR" sz="1800" b="0" strike="noStrike" spc="-1">
              <a:solidFill>
                <a:srgbClr val="000000"/>
              </a:solidFill>
              <a:uFill>
                <a:solidFill>
                  <a:srgbClr val="FFFFFF"/>
                </a:solidFill>
              </a:uFill>
              <a:latin typeface="Arial"/>
            </a:endParaRPr>
          </a:p>
          <a:p>
            <a:pPr marL="300600" indent="-298800">
              <a:lnSpc>
                <a:spcPct val="100000"/>
              </a:lnSpc>
              <a:spcBef>
                <a:spcPts val="490"/>
              </a:spcBef>
              <a:buClr>
                <a:srgbClr val="000000"/>
              </a:buClr>
              <a:buFont typeface="Symbol"/>
              <a:buChar char=""/>
            </a:pPr>
            <a:r>
              <a:rPr lang="pt-BR" sz="2460" b="0" strike="noStrike" spc="-1">
                <a:solidFill>
                  <a:srgbClr val="000000"/>
                </a:solidFill>
                <a:uFill>
                  <a:solidFill>
                    <a:srgbClr val="FFFFFF"/>
                  </a:solidFill>
                </a:uFill>
                <a:latin typeface="Arial"/>
                <a:ea typeface="DejaVu Sans"/>
              </a:rPr>
              <a:t>Plano Doença Renal Crônica (finalizando...) </a:t>
            </a:r>
            <a:endParaRPr lang="pt-BR" sz="1800" b="0" strike="noStrike" spc="-1">
              <a:solidFill>
                <a:srgbClr val="000000"/>
              </a:solidFill>
              <a:uFill>
                <a:solidFill>
                  <a:srgbClr val="FFFFFF"/>
                </a:solidFill>
              </a:uFill>
              <a:latin typeface="Arial"/>
            </a:endParaRPr>
          </a:p>
          <a:p>
            <a:pPr marL="300600" indent="-298800">
              <a:lnSpc>
                <a:spcPct val="100000"/>
              </a:lnSpc>
              <a:spcBef>
                <a:spcPts val="490"/>
              </a:spcBef>
              <a:buClr>
                <a:srgbClr val="000000"/>
              </a:buClr>
              <a:buFont typeface="Symbol"/>
              <a:buChar char=""/>
            </a:pPr>
            <a:r>
              <a:rPr lang="pt-BR" sz="2460" b="0" strike="noStrike" spc="-1">
                <a:solidFill>
                  <a:srgbClr val="000000"/>
                </a:solidFill>
                <a:uFill>
                  <a:solidFill>
                    <a:srgbClr val="FFFFFF"/>
                  </a:solidFill>
                </a:uFill>
                <a:latin typeface="Arial"/>
                <a:ea typeface="DejaVu Sans"/>
              </a:rPr>
              <a:t>Plano Estadual Doenças Raras (inicio das discussões)</a:t>
            </a:r>
            <a:endParaRPr lang="pt-BR" sz="1800" b="0" strike="noStrike" spc="-1">
              <a:solidFill>
                <a:srgbClr val="000000"/>
              </a:solidFill>
              <a:uFill>
                <a:solidFill>
                  <a:srgbClr val="FFFFFF"/>
                </a:solidFill>
              </a:uFill>
              <a:latin typeface="Arial"/>
            </a:endParaRPr>
          </a:p>
          <a:p>
            <a:pPr>
              <a:lnSpc>
                <a:spcPct val="100000"/>
              </a:lnSpc>
              <a:spcBef>
                <a:spcPts val="349"/>
              </a:spcBef>
            </a:pPr>
            <a:endParaRPr lang="pt-B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427693" y="1737995"/>
            <a:ext cx="3264120" cy="5821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60" name="CustomShape 1"/>
          <p:cNvSpPr/>
          <p:nvPr/>
        </p:nvSpPr>
        <p:spPr>
          <a:xfrm>
            <a:off x="154602" y="1192200"/>
            <a:ext cx="9214560" cy="3688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00600" indent="-298800">
              <a:lnSpc>
                <a:spcPct val="100000"/>
              </a:lnSpc>
              <a:spcBef>
                <a:spcPts val="561"/>
              </a:spcBef>
              <a:buClr>
                <a:srgbClr val="002060"/>
              </a:buClr>
              <a:buFont typeface="Symbol"/>
              <a:buChar char=""/>
            </a:pPr>
            <a:r>
              <a:rPr lang="pt-BR" sz="2810" b="1" strike="noStrike" spc="-1" dirty="0">
                <a:solidFill>
                  <a:srgbClr val="002060"/>
                </a:solidFill>
                <a:uFill>
                  <a:solidFill>
                    <a:srgbClr val="FFFFFF"/>
                  </a:solidFill>
                </a:uFill>
                <a:latin typeface="Arial"/>
                <a:ea typeface="DejaVu Sans"/>
              </a:rPr>
              <a:t>40 processos para habilitações </a:t>
            </a:r>
            <a:r>
              <a:rPr lang="pt-BR" sz="2810" b="1" strike="noStrike" spc="-1" dirty="0">
                <a:solidFill>
                  <a:srgbClr val="C00000"/>
                </a:solidFill>
                <a:uFill>
                  <a:solidFill>
                    <a:srgbClr val="FFFFFF"/>
                  </a:solidFill>
                </a:uFill>
                <a:latin typeface="Arial"/>
                <a:ea typeface="DejaVu Sans"/>
              </a:rPr>
              <a:t>(17 já habilitados)</a:t>
            </a:r>
            <a:endParaRPr lang="pt-BR" sz="1800" b="0" strike="noStrike" spc="-1" dirty="0">
              <a:solidFill>
                <a:srgbClr val="000000"/>
              </a:solidFill>
              <a:uFill>
                <a:solidFill>
                  <a:srgbClr val="FFFFFF"/>
                </a:solidFill>
              </a:uFill>
              <a:latin typeface="Arial"/>
            </a:endParaRPr>
          </a:p>
          <a:p>
            <a:pPr marL="300600" indent="-298800">
              <a:lnSpc>
                <a:spcPct val="100000"/>
              </a:lnSpc>
              <a:spcBef>
                <a:spcPts val="349"/>
              </a:spcBef>
              <a:buClr>
                <a:srgbClr val="000000"/>
              </a:buClr>
              <a:buFont typeface="Symbol"/>
              <a:buChar char=""/>
            </a:pPr>
            <a:r>
              <a:rPr lang="pt-BR" sz="1760" b="0" strike="noStrike" spc="-1" dirty="0">
                <a:solidFill>
                  <a:srgbClr val="000000"/>
                </a:solidFill>
                <a:uFill>
                  <a:solidFill>
                    <a:srgbClr val="FFFFFF"/>
                  </a:solidFill>
                </a:uFill>
                <a:latin typeface="Arial"/>
                <a:ea typeface="DejaVu Sans"/>
              </a:rPr>
              <a:t>Leitos de AVC</a:t>
            </a:r>
            <a:endParaRPr lang="pt-BR" sz="1800" b="0" strike="noStrike" spc="-1" dirty="0">
              <a:solidFill>
                <a:srgbClr val="000000"/>
              </a:solidFill>
              <a:uFill>
                <a:solidFill>
                  <a:srgbClr val="FFFFFF"/>
                </a:solidFill>
              </a:uFill>
              <a:latin typeface="Arial"/>
            </a:endParaRPr>
          </a:p>
          <a:p>
            <a:pPr marL="300600" indent="-298800">
              <a:lnSpc>
                <a:spcPct val="100000"/>
              </a:lnSpc>
              <a:spcBef>
                <a:spcPts val="349"/>
              </a:spcBef>
              <a:buClr>
                <a:srgbClr val="000000"/>
              </a:buClr>
              <a:buFont typeface="Symbol"/>
              <a:buChar char=""/>
            </a:pPr>
            <a:r>
              <a:rPr lang="pt-BR" sz="1760" b="0" strike="noStrike" spc="-1" dirty="0">
                <a:solidFill>
                  <a:srgbClr val="000000"/>
                </a:solidFill>
                <a:uFill>
                  <a:solidFill>
                    <a:srgbClr val="FFFFFF"/>
                  </a:solidFill>
                </a:uFill>
                <a:latin typeface="Arial"/>
                <a:ea typeface="DejaVu Sans"/>
              </a:rPr>
              <a:t>Gestante de alto risco</a:t>
            </a:r>
            <a:endParaRPr lang="pt-BR" sz="1800" b="0" strike="noStrike" spc="-1" dirty="0">
              <a:solidFill>
                <a:srgbClr val="000000"/>
              </a:solidFill>
              <a:uFill>
                <a:solidFill>
                  <a:srgbClr val="FFFFFF"/>
                </a:solidFill>
              </a:uFill>
              <a:latin typeface="Arial"/>
            </a:endParaRPr>
          </a:p>
          <a:p>
            <a:pPr marL="300600" indent="-298800">
              <a:lnSpc>
                <a:spcPct val="100000"/>
              </a:lnSpc>
              <a:spcBef>
                <a:spcPts val="349"/>
              </a:spcBef>
              <a:buClr>
                <a:srgbClr val="000000"/>
              </a:buClr>
              <a:buFont typeface="Symbol"/>
              <a:buChar char=""/>
            </a:pPr>
            <a:r>
              <a:rPr lang="pt-BR" sz="1760" b="0" strike="noStrike" spc="-1" dirty="0">
                <a:solidFill>
                  <a:srgbClr val="000000"/>
                </a:solidFill>
                <a:uFill>
                  <a:solidFill>
                    <a:srgbClr val="FFFFFF"/>
                  </a:solidFill>
                </a:uFill>
                <a:latin typeface="Arial"/>
                <a:ea typeface="DejaVu Sans"/>
              </a:rPr>
              <a:t>Implante coclear</a:t>
            </a:r>
            <a:endParaRPr lang="pt-BR" sz="1800" b="0" strike="noStrike" spc="-1" dirty="0">
              <a:solidFill>
                <a:srgbClr val="000000"/>
              </a:solidFill>
              <a:uFill>
                <a:solidFill>
                  <a:srgbClr val="FFFFFF"/>
                </a:solidFill>
              </a:uFill>
              <a:latin typeface="Arial"/>
            </a:endParaRPr>
          </a:p>
          <a:p>
            <a:pPr marL="300600" indent="-298800">
              <a:lnSpc>
                <a:spcPct val="100000"/>
              </a:lnSpc>
              <a:spcBef>
                <a:spcPts val="349"/>
              </a:spcBef>
              <a:buClr>
                <a:srgbClr val="000000"/>
              </a:buClr>
              <a:buFont typeface="Symbol"/>
              <a:buChar char=""/>
            </a:pPr>
            <a:r>
              <a:rPr lang="pt-BR" sz="1760" b="0" strike="noStrike" spc="-1" dirty="0">
                <a:solidFill>
                  <a:srgbClr val="000000"/>
                </a:solidFill>
                <a:uFill>
                  <a:solidFill>
                    <a:srgbClr val="FFFFFF"/>
                  </a:solidFill>
                </a:uFill>
                <a:latin typeface="Arial"/>
                <a:ea typeface="DejaVu Sans"/>
              </a:rPr>
              <a:t>Leitos de retaguarda clinica </a:t>
            </a:r>
            <a:endParaRPr lang="pt-BR" sz="1800" b="0" strike="noStrike" spc="-1" dirty="0">
              <a:solidFill>
                <a:srgbClr val="000000"/>
              </a:solidFill>
              <a:uFill>
                <a:solidFill>
                  <a:srgbClr val="FFFFFF"/>
                </a:solidFill>
              </a:uFill>
              <a:latin typeface="Arial"/>
            </a:endParaRPr>
          </a:p>
          <a:p>
            <a:pPr marL="300600" indent="-298800">
              <a:lnSpc>
                <a:spcPct val="100000"/>
              </a:lnSpc>
              <a:spcBef>
                <a:spcPts val="349"/>
              </a:spcBef>
              <a:buClr>
                <a:srgbClr val="000000"/>
              </a:buClr>
              <a:buFont typeface="Symbol"/>
              <a:buChar char=""/>
            </a:pPr>
            <a:r>
              <a:rPr lang="pt-BR" sz="1760" b="0" strike="noStrike" spc="-1" dirty="0">
                <a:solidFill>
                  <a:srgbClr val="000000"/>
                </a:solidFill>
                <a:uFill>
                  <a:solidFill>
                    <a:srgbClr val="FFFFFF"/>
                  </a:solidFill>
                </a:uFill>
                <a:latin typeface="Arial"/>
                <a:ea typeface="DejaVu Sans"/>
              </a:rPr>
              <a:t>Unidade de cuidados prolongados </a:t>
            </a:r>
            <a:endParaRPr lang="pt-BR" sz="1800" b="0" strike="noStrike" spc="-1" dirty="0">
              <a:solidFill>
                <a:srgbClr val="000000"/>
              </a:solidFill>
              <a:uFill>
                <a:solidFill>
                  <a:srgbClr val="FFFFFF"/>
                </a:solidFill>
              </a:uFill>
              <a:latin typeface="Arial"/>
            </a:endParaRPr>
          </a:p>
          <a:p>
            <a:pPr marL="300600" indent="-298800">
              <a:lnSpc>
                <a:spcPct val="100000"/>
              </a:lnSpc>
              <a:spcBef>
                <a:spcPts val="349"/>
              </a:spcBef>
              <a:buClr>
                <a:srgbClr val="000000"/>
              </a:buClr>
              <a:buFont typeface="Symbol"/>
              <a:buChar char=""/>
            </a:pPr>
            <a:r>
              <a:rPr lang="pt-BR" sz="1760" b="0" strike="noStrike" spc="-1" dirty="0">
                <a:solidFill>
                  <a:srgbClr val="000000"/>
                </a:solidFill>
                <a:uFill>
                  <a:solidFill>
                    <a:srgbClr val="FFFFFF"/>
                  </a:solidFill>
                </a:uFill>
                <a:latin typeface="Arial"/>
                <a:ea typeface="DejaVu Sans"/>
              </a:rPr>
              <a:t>Neurocirurgia</a:t>
            </a:r>
            <a:endParaRPr lang="pt-BR" sz="1800" b="0" strike="noStrike" spc="-1" dirty="0">
              <a:solidFill>
                <a:srgbClr val="000000"/>
              </a:solidFill>
              <a:uFill>
                <a:solidFill>
                  <a:srgbClr val="FFFFFF"/>
                </a:solidFill>
              </a:uFill>
              <a:latin typeface="Arial"/>
            </a:endParaRPr>
          </a:p>
          <a:p>
            <a:pPr marL="300600" indent="-298800">
              <a:lnSpc>
                <a:spcPct val="100000"/>
              </a:lnSpc>
              <a:spcBef>
                <a:spcPts val="349"/>
              </a:spcBef>
              <a:buClr>
                <a:srgbClr val="000000"/>
              </a:buClr>
              <a:buFont typeface="Symbol"/>
              <a:buChar char=""/>
            </a:pPr>
            <a:r>
              <a:rPr lang="pt-BR" sz="1760" b="0" strike="noStrike" spc="-1" dirty="0">
                <a:solidFill>
                  <a:srgbClr val="000000"/>
                </a:solidFill>
                <a:uFill>
                  <a:solidFill>
                    <a:srgbClr val="FFFFFF"/>
                  </a:solidFill>
                </a:uFill>
                <a:latin typeface="Arial"/>
                <a:ea typeface="DejaVu Sans"/>
              </a:rPr>
              <a:t>Porta de entrada da rede de urgência </a:t>
            </a:r>
            <a:endParaRPr lang="pt-BR" sz="1800" b="0" strike="noStrike" spc="-1" dirty="0">
              <a:solidFill>
                <a:srgbClr val="000000"/>
              </a:solidFill>
              <a:uFill>
                <a:solidFill>
                  <a:srgbClr val="FFFFFF"/>
                </a:solidFill>
              </a:uFill>
              <a:latin typeface="Arial"/>
            </a:endParaRPr>
          </a:p>
          <a:p>
            <a:pPr marL="300600" indent="-298800">
              <a:lnSpc>
                <a:spcPct val="100000"/>
              </a:lnSpc>
              <a:spcBef>
                <a:spcPts val="349"/>
              </a:spcBef>
              <a:buClr>
                <a:srgbClr val="000000"/>
              </a:buClr>
              <a:buFont typeface="Symbol"/>
              <a:buChar char=""/>
            </a:pPr>
            <a:r>
              <a:rPr lang="pt-BR" sz="1760" b="0" strike="noStrike" spc="-1" dirty="0">
                <a:solidFill>
                  <a:srgbClr val="000000"/>
                </a:solidFill>
                <a:uFill>
                  <a:solidFill>
                    <a:srgbClr val="FFFFFF"/>
                  </a:solidFill>
                </a:uFill>
                <a:latin typeface="Arial"/>
                <a:ea typeface="DejaVu Sans"/>
              </a:rPr>
              <a:t>Uti</a:t>
            </a:r>
            <a:endParaRPr lang="pt-BR" sz="1800" b="0" strike="noStrike" spc="-1" dirty="0">
              <a:solidFill>
                <a:srgbClr val="000000"/>
              </a:solidFill>
              <a:uFill>
                <a:solidFill>
                  <a:srgbClr val="FFFFFF"/>
                </a:solidFill>
              </a:uFill>
              <a:latin typeface="Arial"/>
            </a:endParaRPr>
          </a:p>
          <a:p>
            <a:pPr marL="300600" indent="-298800">
              <a:lnSpc>
                <a:spcPct val="100000"/>
              </a:lnSpc>
              <a:spcBef>
                <a:spcPts val="349"/>
              </a:spcBef>
              <a:buClr>
                <a:srgbClr val="000000"/>
              </a:buClr>
              <a:buFont typeface="Symbol"/>
              <a:buChar char=""/>
            </a:pPr>
            <a:r>
              <a:rPr lang="pt-BR" sz="1760" b="0" strike="noStrike" spc="-1" dirty="0">
                <a:solidFill>
                  <a:srgbClr val="000000"/>
                </a:solidFill>
                <a:uFill>
                  <a:solidFill>
                    <a:srgbClr val="FFFFFF"/>
                  </a:solidFill>
                </a:uFill>
                <a:latin typeface="Arial"/>
                <a:ea typeface="DejaVu Sans"/>
              </a:rPr>
              <a:t>Unidade intermediária </a:t>
            </a:r>
            <a:r>
              <a:rPr lang="pt-BR" sz="1760" b="0" strike="noStrike" spc="-1" dirty="0" err="1">
                <a:solidFill>
                  <a:srgbClr val="000000"/>
                </a:solidFill>
                <a:uFill>
                  <a:solidFill>
                    <a:srgbClr val="FFFFFF"/>
                  </a:solidFill>
                </a:uFill>
                <a:latin typeface="Arial"/>
                <a:ea typeface="DejaVu Sans"/>
              </a:rPr>
              <a:t>neo</a:t>
            </a:r>
            <a:r>
              <a:rPr lang="pt-BR" sz="1760" b="0" strike="noStrike" spc="-1" dirty="0">
                <a:solidFill>
                  <a:srgbClr val="000000"/>
                </a:solidFill>
                <a:uFill>
                  <a:solidFill>
                    <a:srgbClr val="FFFFFF"/>
                  </a:solidFill>
                </a:uFill>
                <a:latin typeface="Arial"/>
                <a:ea typeface="DejaVu Sans"/>
              </a:rPr>
              <a:t> </a:t>
            </a:r>
            <a:endParaRPr lang="pt-BR" sz="1800" b="0" strike="noStrike" spc="-1" dirty="0">
              <a:solidFill>
                <a:srgbClr val="000000"/>
              </a:solidFill>
              <a:uFill>
                <a:solidFill>
                  <a:srgbClr val="FFFFFF"/>
                </a:solidFill>
              </a:uFill>
              <a:latin typeface="Arial"/>
            </a:endParaRPr>
          </a:p>
          <a:p>
            <a:pPr marL="300600" indent="-298800">
              <a:lnSpc>
                <a:spcPct val="100000"/>
              </a:lnSpc>
              <a:spcBef>
                <a:spcPts val="349"/>
              </a:spcBef>
              <a:buClr>
                <a:srgbClr val="000000"/>
              </a:buClr>
              <a:buFont typeface="Symbol"/>
              <a:buChar char=""/>
            </a:pPr>
            <a:r>
              <a:rPr lang="pt-BR" sz="1760" b="0" strike="noStrike" spc="-1" dirty="0">
                <a:solidFill>
                  <a:srgbClr val="000000"/>
                </a:solidFill>
                <a:uFill>
                  <a:solidFill>
                    <a:srgbClr val="FFFFFF"/>
                  </a:solidFill>
                </a:uFill>
                <a:latin typeface="Arial"/>
                <a:ea typeface="DejaVu Sans"/>
              </a:rPr>
              <a:t>Unidade canguru </a:t>
            </a:r>
            <a:endParaRPr lang="pt-BR" sz="1800" b="0" strike="noStrike" spc="-1" dirty="0">
              <a:solidFill>
                <a:srgbClr val="000000"/>
              </a:solidFill>
              <a:uFill>
                <a:solidFill>
                  <a:srgbClr val="FFFFFF"/>
                </a:solidFill>
              </a:uFill>
              <a:latin typeface="Arial"/>
            </a:endParaRPr>
          </a:p>
          <a:p>
            <a:pPr marL="300600" indent="-298800">
              <a:lnSpc>
                <a:spcPct val="100000"/>
              </a:lnSpc>
              <a:spcBef>
                <a:spcPts val="349"/>
              </a:spcBef>
              <a:buClr>
                <a:srgbClr val="000000"/>
              </a:buClr>
              <a:buFont typeface="Symbol"/>
              <a:buChar char=""/>
            </a:pPr>
            <a:r>
              <a:rPr lang="pt-BR" sz="1760" b="0" strike="noStrike" spc="-1" dirty="0">
                <a:solidFill>
                  <a:srgbClr val="000000"/>
                </a:solidFill>
                <a:uFill>
                  <a:solidFill>
                    <a:srgbClr val="FFFFFF"/>
                  </a:solidFill>
                </a:uFill>
                <a:latin typeface="Arial"/>
                <a:ea typeface="DejaVu Sans"/>
              </a:rPr>
              <a:t>Uti </a:t>
            </a:r>
            <a:r>
              <a:rPr lang="pt-BR" sz="1760" b="0" strike="noStrike" spc="-1" dirty="0" err="1">
                <a:solidFill>
                  <a:srgbClr val="000000"/>
                </a:solidFill>
                <a:uFill>
                  <a:solidFill>
                    <a:srgbClr val="FFFFFF"/>
                  </a:solidFill>
                </a:uFill>
                <a:latin typeface="Arial"/>
                <a:ea typeface="DejaVu Sans"/>
              </a:rPr>
              <a:t>neo</a:t>
            </a:r>
            <a:endParaRPr lang="pt-BR" sz="1800" b="0" strike="noStrike" spc="-1" dirty="0">
              <a:solidFill>
                <a:srgbClr val="000000"/>
              </a:solidFill>
              <a:uFill>
                <a:solidFill>
                  <a:srgbClr val="FFFFFF"/>
                </a:solidFill>
              </a:uFill>
              <a:latin typeface="Arial"/>
            </a:endParaRPr>
          </a:p>
          <a:p>
            <a:pPr marL="300600" indent="-298800">
              <a:lnSpc>
                <a:spcPct val="100000"/>
              </a:lnSpc>
              <a:spcBef>
                <a:spcPts val="349"/>
              </a:spcBef>
              <a:buClr>
                <a:srgbClr val="000000"/>
              </a:buClr>
              <a:buFont typeface="Symbol"/>
              <a:buChar char=""/>
            </a:pPr>
            <a:r>
              <a:rPr lang="pt-BR" sz="1760" b="0" strike="noStrike" spc="-1" dirty="0">
                <a:solidFill>
                  <a:srgbClr val="000000"/>
                </a:solidFill>
                <a:uFill>
                  <a:solidFill>
                    <a:srgbClr val="FFFFFF"/>
                  </a:solidFill>
                </a:uFill>
                <a:latin typeface="Arial"/>
                <a:ea typeface="DejaVu Sans"/>
              </a:rPr>
              <a:t>Nutrição enteral e parenteral</a:t>
            </a:r>
            <a:endParaRPr lang="pt-BR" sz="1800" b="0" strike="noStrike" spc="-1" dirty="0">
              <a:solidFill>
                <a:srgbClr val="000000"/>
              </a:solidFill>
              <a:uFill>
                <a:solidFill>
                  <a:srgbClr val="FFFFFF"/>
                </a:solidFill>
              </a:uFill>
              <a:latin typeface="Arial"/>
            </a:endParaRPr>
          </a:p>
          <a:p>
            <a:pPr>
              <a:lnSpc>
                <a:spcPct val="100000"/>
              </a:lnSpc>
              <a:spcBef>
                <a:spcPts val="349"/>
              </a:spcBef>
            </a:pPr>
            <a:endParaRPr lang="pt-BR" sz="1800" b="0" strike="noStrike" spc="-1" dirty="0">
              <a:solidFill>
                <a:srgbClr val="000000"/>
              </a:solidFill>
              <a:uFill>
                <a:solidFill>
                  <a:srgbClr val="FFFFFF"/>
                </a:solidFill>
              </a:uFill>
              <a:latin typeface="Arial"/>
            </a:endParaRPr>
          </a:p>
        </p:txBody>
      </p:sp>
      <p:graphicFrame>
        <p:nvGraphicFramePr>
          <p:cNvPr id="1161" name="Table 2"/>
          <p:cNvGraphicFramePr/>
          <p:nvPr>
            <p:extLst>
              <p:ext uri="{D42A27DB-BD31-4B8C-83A1-F6EECF244321}">
                <p14:modId xmlns="" xmlns:p14="http://schemas.microsoft.com/office/powerpoint/2010/main" val="1671554034"/>
              </p:ext>
            </p:extLst>
          </p:nvPr>
        </p:nvGraphicFramePr>
        <p:xfrm>
          <a:off x="7427693" y="1737995"/>
          <a:ext cx="3264120" cy="5821680"/>
        </p:xfrm>
        <a:graphic>
          <a:graphicData uri="http://schemas.openxmlformats.org/drawingml/2006/table">
            <a:tbl>
              <a:tblPr/>
              <a:tblGrid>
                <a:gridCol w="1712880"/>
                <a:gridCol w="1551240"/>
              </a:tblGrid>
              <a:tr h="485640">
                <a:tc>
                  <a:txBody>
                    <a:bodyPr/>
                    <a:lstStyle/>
                    <a:p>
                      <a:pPr algn="ctr">
                        <a:lnSpc>
                          <a:spcPct val="100000"/>
                        </a:lnSpc>
                      </a:pPr>
                      <a:r>
                        <a:rPr lang="pt-BR" sz="1400" b="1" strike="noStrike" spc="-1" dirty="0">
                          <a:solidFill>
                            <a:srgbClr val="333333"/>
                          </a:solidFill>
                          <a:uFill>
                            <a:solidFill>
                              <a:srgbClr val="FFFFFF"/>
                            </a:solidFill>
                          </a:uFill>
                          <a:latin typeface="Arial"/>
                        </a:rPr>
                        <a:t>Municípios </a:t>
                      </a:r>
                      <a:endParaRPr lang="pt-BR" sz="1800" b="0" strike="noStrike" spc="-1" dirty="0">
                        <a:solidFill>
                          <a:srgbClr val="000000"/>
                        </a:solidFill>
                        <a:uFill>
                          <a:solidFill>
                            <a:srgbClr val="FFFFFF"/>
                          </a:solidFill>
                        </a:uFill>
                        <a:latin typeface="Arial"/>
                      </a:endParaRPr>
                    </a:p>
                  </a:txBody>
                  <a:tcPr marL="7560" marR="7560">
                    <a:lnL w="12240">
                      <a:solidFill>
                        <a:srgbClr val="000000"/>
                      </a:solidFill>
                    </a:lnL>
                    <a:lnR w="6480">
                      <a:solidFill>
                        <a:srgbClr val="000000"/>
                      </a:solidFill>
                    </a:lnR>
                    <a:lnT w="12240">
                      <a:solidFill>
                        <a:srgbClr val="000000"/>
                      </a:solidFill>
                    </a:lnT>
                    <a:lnB w="12240">
                      <a:solidFill>
                        <a:srgbClr val="000000"/>
                      </a:solidFill>
                    </a:lnB>
                    <a:solidFill>
                      <a:srgbClr val="D9D9D9"/>
                    </a:solidFill>
                  </a:tcPr>
                </a:tc>
                <a:tc>
                  <a:txBody>
                    <a:bodyPr/>
                    <a:lstStyle/>
                    <a:p>
                      <a:pPr algn="ctr">
                        <a:lnSpc>
                          <a:spcPct val="100000"/>
                        </a:lnSpc>
                      </a:pPr>
                      <a:r>
                        <a:rPr lang="pt-BR" sz="1400" b="1" strike="noStrike" spc="-1">
                          <a:solidFill>
                            <a:srgbClr val="333333"/>
                          </a:solidFill>
                          <a:uFill>
                            <a:solidFill>
                              <a:srgbClr val="FFFFFF"/>
                            </a:solidFill>
                          </a:uFill>
                          <a:latin typeface="Arial"/>
                        </a:rPr>
                        <a:t>Valor anual da Portaria 2017</a:t>
                      </a:r>
                      <a:endParaRPr lang="pt-BR" sz="1800" b="0" strike="noStrike" spc="-1">
                        <a:solidFill>
                          <a:srgbClr val="000000"/>
                        </a:solidFill>
                        <a:uFill>
                          <a:solidFill>
                            <a:srgbClr val="FFFFFF"/>
                          </a:solidFill>
                        </a:uFill>
                        <a:latin typeface="Arial"/>
                      </a:endParaRPr>
                    </a:p>
                  </a:txBody>
                  <a:tcPr marL="7560" marR="7560">
                    <a:lnL w="6480">
                      <a:solidFill>
                        <a:srgbClr val="000000"/>
                      </a:solidFill>
                    </a:lnL>
                    <a:lnR w="12240">
                      <a:solidFill>
                        <a:srgbClr val="000000"/>
                      </a:solidFill>
                    </a:lnR>
                    <a:lnT w="12240">
                      <a:solidFill>
                        <a:srgbClr val="000000"/>
                      </a:solidFill>
                    </a:lnT>
                    <a:lnB w="12240">
                      <a:solidFill>
                        <a:srgbClr val="000000"/>
                      </a:solidFill>
                    </a:lnB>
                    <a:solidFill>
                      <a:srgbClr val="D9D9D9"/>
                    </a:solidFill>
                  </a:tcPr>
                </a:tc>
              </a:tr>
              <a:tr h="288720">
                <a:tc>
                  <a:txBody>
                    <a:bodyPr/>
                    <a:lstStyle/>
                    <a:p>
                      <a:pPr algn="ctr">
                        <a:lnSpc>
                          <a:spcPct val="100000"/>
                        </a:lnSpc>
                      </a:pPr>
                      <a:r>
                        <a:rPr lang="pt-BR" sz="1400" b="0" strike="noStrike" spc="-1">
                          <a:solidFill>
                            <a:srgbClr val="333333"/>
                          </a:solidFill>
                          <a:uFill>
                            <a:solidFill>
                              <a:srgbClr val="FFFFFF"/>
                            </a:solidFill>
                          </a:uFill>
                          <a:latin typeface="Arial"/>
                        </a:rPr>
                        <a:t>Apiúna</a:t>
                      </a:r>
                      <a:endParaRPr lang="pt-BR" sz="1800" b="0" strike="noStrike" spc="-1">
                        <a:solidFill>
                          <a:srgbClr val="000000"/>
                        </a:solidFill>
                        <a:uFill>
                          <a:solidFill>
                            <a:srgbClr val="FFFFFF"/>
                          </a:solidFill>
                        </a:uFill>
                        <a:latin typeface="Arial"/>
                      </a:endParaRPr>
                    </a:p>
                  </a:txBody>
                  <a:tcPr marL="7560" marR="7560">
                    <a:lnL w="12240">
                      <a:solidFill>
                        <a:srgbClr val="000000"/>
                      </a:solidFill>
                    </a:lnL>
                    <a:lnR w="6480">
                      <a:solidFill>
                        <a:srgbClr val="000000"/>
                      </a:solidFill>
                    </a:lnR>
                    <a:lnT w="12240">
                      <a:solidFill>
                        <a:srgbClr val="000000"/>
                      </a:solidFill>
                    </a:lnT>
                    <a:lnB w="6480">
                      <a:solidFill>
                        <a:srgbClr val="000000"/>
                      </a:solidFill>
                    </a:lnB>
                    <a:noFill/>
                  </a:tcPr>
                </a:tc>
                <a:tc>
                  <a:txBody>
                    <a:bodyPr/>
                    <a:lstStyle/>
                    <a:p>
                      <a:pPr algn="ctr">
                        <a:lnSpc>
                          <a:spcPct val="100000"/>
                        </a:lnSpc>
                      </a:pPr>
                      <a:r>
                        <a:rPr lang="pt-BR" sz="1400" b="0" strike="noStrike" spc="-1" dirty="0" smtClean="0">
                          <a:solidFill>
                            <a:srgbClr val="333333"/>
                          </a:solidFill>
                          <a:uFill>
                            <a:solidFill>
                              <a:srgbClr val="FFFFFF"/>
                            </a:solidFill>
                          </a:uFill>
                          <a:latin typeface="Arial"/>
                        </a:rPr>
                        <a:t>339.660,00</a:t>
                      </a:r>
                      <a:endParaRPr lang="pt-BR" sz="1800" b="0" strike="noStrike" spc="-1" dirty="0">
                        <a:solidFill>
                          <a:srgbClr val="000000"/>
                        </a:solidFill>
                        <a:uFill>
                          <a:solidFill>
                            <a:srgbClr val="FFFFFF"/>
                          </a:solidFill>
                        </a:uFill>
                        <a:latin typeface="Arial"/>
                      </a:endParaRPr>
                    </a:p>
                  </a:txBody>
                  <a:tcPr marL="7560" marR="7560">
                    <a:lnL w="6480">
                      <a:solidFill>
                        <a:srgbClr val="000000"/>
                      </a:solidFill>
                    </a:lnL>
                    <a:lnR w="12240">
                      <a:solidFill>
                        <a:srgbClr val="000000"/>
                      </a:solidFill>
                    </a:lnR>
                    <a:lnT w="12240">
                      <a:solidFill>
                        <a:srgbClr val="000000"/>
                      </a:solidFill>
                    </a:lnT>
                    <a:lnB w="6480">
                      <a:solidFill>
                        <a:srgbClr val="000000"/>
                      </a:solidFill>
                    </a:lnB>
                    <a:noFill/>
                  </a:tcPr>
                </a:tc>
              </a:tr>
              <a:tr h="288720">
                <a:tc>
                  <a:txBody>
                    <a:bodyPr/>
                    <a:lstStyle/>
                    <a:p>
                      <a:pPr algn="ctr">
                        <a:lnSpc>
                          <a:spcPct val="100000"/>
                        </a:lnSpc>
                      </a:pPr>
                      <a:r>
                        <a:rPr lang="pt-BR" sz="1400" b="0" strike="noStrike" spc="-1">
                          <a:solidFill>
                            <a:srgbClr val="333333"/>
                          </a:solidFill>
                          <a:uFill>
                            <a:solidFill>
                              <a:srgbClr val="FFFFFF"/>
                            </a:solidFill>
                          </a:uFill>
                          <a:latin typeface="Arial"/>
                        </a:rPr>
                        <a:t>Blumenau</a:t>
                      </a:r>
                      <a:endParaRPr lang="pt-BR" sz="1800" b="0" strike="noStrike" spc="-1">
                        <a:solidFill>
                          <a:srgbClr val="000000"/>
                        </a:solidFill>
                        <a:uFill>
                          <a:solidFill>
                            <a:srgbClr val="FFFFFF"/>
                          </a:solidFill>
                        </a:uFill>
                        <a:latin typeface="Arial"/>
                      </a:endParaRPr>
                    </a:p>
                  </a:txBody>
                  <a:tcPr marL="7560" marR="756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pt-BR" sz="1400" b="0" strike="noStrike" spc="-1" dirty="0" smtClean="0">
                          <a:solidFill>
                            <a:srgbClr val="333333"/>
                          </a:solidFill>
                          <a:uFill>
                            <a:solidFill>
                              <a:srgbClr val="FFFFFF"/>
                            </a:solidFill>
                          </a:uFill>
                          <a:latin typeface="Arial"/>
                        </a:rPr>
                        <a:t>105.120,00</a:t>
                      </a:r>
                      <a:endParaRPr lang="pt-BR" sz="1800" b="0" strike="noStrike" spc="-1" dirty="0">
                        <a:solidFill>
                          <a:srgbClr val="000000"/>
                        </a:solidFill>
                        <a:uFill>
                          <a:solidFill>
                            <a:srgbClr val="FFFFFF"/>
                          </a:solidFill>
                        </a:uFill>
                        <a:latin typeface="Arial"/>
                      </a:endParaRPr>
                    </a:p>
                  </a:txBody>
                  <a:tcPr marL="7560" marR="7560">
                    <a:lnL w="6480">
                      <a:solidFill>
                        <a:srgbClr val="000000"/>
                      </a:solidFill>
                    </a:lnL>
                    <a:lnR w="12240">
                      <a:solidFill>
                        <a:srgbClr val="000000"/>
                      </a:solidFill>
                    </a:lnR>
                    <a:lnT w="6480">
                      <a:solidFill>
                        <a:srgbClr val="000000"/>
                      </a:solidFill>
                    </a:lnT>
                    <a:lnB w="6480">
                      <a:solidFill>
                        <a:srgbClr val="000000"/>
                      </a:solidFill>
                    </a:lnB>
                    <a:noFill/>
                  </a:tcPr>
                </a:tc>
              </a:tr>
              <a:tr h="288720">
                <a:tc>
                  <a:txBody>
                    <a:bodyPr/>
                    <a:lstStyle/>
                    <a:p>
                      <a:pPr algn="ctr">
                        <a:lnSpc>
                          <a:spcPct val="100000"/>
                        </a:lnSpc>
                      </a:pPr>
                      <a:r>
                        <a:rPr lang="pt-BR" sz="1400" b="0" strike="noStrike" spc="-1">
                          <a:solidFill>
                            <a:srgbClr val="333333"/>
                          </a:solidFill>
                          <a:uFill>
                            <a:solidFill>
                              <a:srgbClr val="FFFFFF"/>
                            </a:solidFill>
                          </a:uFill>
                          <a:latin typeface="Arial"/>
                        </a:rPr>
                        <a:t>Caçador</a:t>
                      </a:r>
                      <a:endParaRPr lang="pt-BR" sz="1800" b="0" strike="noStrike" spc="-1">
                        <a:solidFill>
                          <a:srgbClr val="000000"/>
                        </a:solidFill>
                        <a:uFill>
                          <a:solidFill>
                            <a:srgbClr val="FFFFFF"/>
                          </a:solidFill>
                        </a:uFill>
                        <a:latin typeface="Arial"/>
                      </a:endParaRPr>
                    </a:p>
                  </a:txBody>
                  <a:tcPr marL="7560" marR="756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pt-BR" sz="1400" b="0" strike="noStrike" spc="-1" dirty="0" smtClean="0">
                          <a:solidFill>
                            <a:srgbClr val="333333"/>
                          </a:solidFill>
                          <a:uFill>
                            <a:solidFill>
                              <a:srgbClr val="FFFFFF"/>
                            </a:solidFill>
                          </a:uFill>
                          <a:latin typeface="Arial"/>
                        </a:rPr>
                        <a:t>1.397.862,40</a:t>
                      </a:r>
                      <a:endParaRPr lang="pt-BR" sz="1800" b="0" strike="noStrike" spc="-1" dirty="0">
                        <a:solidFill>
                          <a:srgbClr val="000000"/>
                        </a:solidFill>
                        <a:uFill>
                          <a:solidFill>
                            <a:srgbClr val="FFFFFF"/>
                          </a:solidFill>
                        </a:uFill>
                        <a:latin typeface="Arial"/>
                      </a:endParaRPr>
                    </a:p>
                  </a:txBody>
                  <a:tcPr marL="7560" marR="7560">
                    <a:lnL w="6480">
                      <a:solidFill>
                        <a:srgbClr val="000000"/>
                      </a:solidFill>
                    </a:lnL>
                    <a:lnR w="12240">
                      <a:solidFill>
                        <a:srgbClr val="000000"/>
                      </a:solidFill>
                    </a:lnR>
                    <a:lnT w="6480">
                      <a:solidFill>
                        <a:srgbClr val="000000"/>
                      </a:solidFill>
                    </a:lnT>
                    <a:lnB w="6480">
                      <a:solidFill>
                        <a:srgbClr val="000000"/>
                      </a:solidFill>
                    </a:lnB>
                    <a:noFill/>
                  </a:tcPr>
                </a:tc>
              </a:tr>
              <a:tr h="288720">
                <a:tc>
                  <a:txBody>
                    <a:bodyPr/>
                    <a:lstStyle/>
                    <a:p>
                      <a:pPr algn="ctr">
                        <a:lnSpc>
                          <a:spcPct val="100000"/>
                        </a:lnSpc>
                      </a:pPr>
                      <a:r>
                        <a:rPr lang="pt-BR" sz="1400" b="0" strike="noStrike" spc="-1">
                          <a:solidFill>
                            <a:srgbClr val="333333"/>
                          </a:solidFill>
                          <a:uFill>
                            <a:solidFill>
                              <a:srgbClr val="FFFFFF"/>
                            </a:solidFill>
                          </a:uFill>
                          <a:latin typeface="Arial"/>
                        </a:rPr>
                        <a:t>Capinzal</a:t>
                      </a:r>
                      <a:endParaRPr lang="pt-BR" sz="1800" b="0" strike="noStrike" spc="-1">
                        <a:solidFill>
                          <a:srgbClr val="000000"/>
                        </a:solidFill>
                        <a:uFill>
                          <a:solidFill>
                            <a:srgbClr val="FFFFFF"/>
                          </a:solidFill>
                        </a:uFill>
                        <a:latin typeface="Arial"/>
                      </a:endParaRPr>
                    </a:p>
                  </a:txBody>
                  <a:tcPr marL="7560" marR="756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pt-BR" sz="1400" b="0" strike="noStrike" spc="-1" dirty="0" smtClean="0">
                          <a:solidFill>
                            <a:srgbClr val="333333"/>
                          </a:solidFill>
                          <a:uFill>
                            <a:solidFill>
                              <a:srgbClr val="FFFFFF"/>
                            </a:solidFill>
                          </a:uFill>
                          <a:latin typeface="Arial"/>
                        </a:rPr>
                        <a:t>1.861.500,00</a:t>
                      </a:r>
                      <a:endParaRPr lang="pt-BR" sz="1800" b="0" strike="noStrike" spc="-1" dirty="0">
                        <a:solidFill>
                          <a:srgbClr val="000000"/>
                        </a:solidFill>
                        <a:uFill>
                          <a:solidFill>
                            <a:srgbClr val="FFFFFF"/>
                          </a:solidFill>
                        </a:uFill>
                        <a:latin typeface="Arial"/>
                      </a:endParaRPr>
                    </a:p>
                  </a:txBody>
                  <a:tcPr marL="7560" marR="7560">
                    <a:lnL w="6480">
                      <a:solidFill>
                        <a:srgbClr val="000000"/>
                      </a:solidFill>
                    </a:lnL>
                    <a:lnR w="12240">
                      <a:solidFill>
                        <a:srgbClr val="000000"/>
                      </a:solidFill>
                    </a:lnR>
                    <a:lnT w="6480">
                      <a:solidFill>
                        <a:srgbClr val="000000"/>
                      </a:solidFill>
                    </a:lnT>
                    <a:lnB w="6480">
                      <a:solidFill>
                        <a:srgbClr val="000000"/>
                      </a:solidFill>
                    </a:lnB>
                    <a:noFill/>
                  </a:tcPr>
                </a:tc>
              </a:tr>
              <a:tr h="288720">
                <a:tc>
                  <a:txBody>
                    <a:bodyPr/>
                    <a:lstStyle/>
                    <a:p>
                      <a:pPr algn="ctr">
                        <a:lnSpc>
                          <a:spcPct val="100000"/>
                        </a:lnSpc>
                      </a:pPr>
                      <a:r>
                        <a:rPr lang="pt-BR" sz="1400" b="0" strike="noStrike" spc="-1">
                          <a:solidFill>
                            <a:srgbClr val="333333"/>
                          </a:solidFill>
                          <a:uFill>
                            <a:solidFill>
                              <a:srgbClr val="FFFFFF"/>
                            </a:solidFill>
                          </a:uFill>
                          <a:latin typeface="Arial"/>
                        </a:rPr>
                        <a:t>Correia Pinto</a:t>
                      </a:r>
                      <a:endParaRPr lang="pt-BR" sz="1800" b="0" strike="noStrike" spc="-1">
                        <a:solidFill>
                          <a:srgbClr val="000000"/>
                        </a:solidFill>
                        <a:uFill>
                          <a:solidFill>
                            <a:srgbClr val="FFFFFF"/>
                          </a:solidFill>
                        </a:uFill>
                        <a:latin typeface="Arial"/>
                      </a:endParaRPr>
                    </a:p>
                  </a:txBody>
                  <a:tcPr marL="7560" marR="756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pt-BR" sz="1400" b="0" strike="noStrike" spc="-1" dirty="0" smtClean="0">
                          <a:solidFill>
                            <a:srgbClr val="333333"/>
                          </a:solidFill>
                          <a:uFill>
                            <a:solidFill>
                              <a:srgbClr val="FFFFFF"/>
                            </a:solidFill>
                          </a:uFill>
                          <a:latin typeface="Arial"/>
                        </a:rPr>
                        <a:t>496.400,00</a:t>
                      </a:r>
                      <a:endParaRPr lang="pt-BR" sz="1800" b="0" strike="noStrike" spc="-1" dirty="0">
                        <a:solidFill>
                          <a:srgbClr val="000000"/>
                        </a:solidFill>
                        <a:uFill>
                          <a:solidFill>
                            <a:srgbClr val="FFFFFF"/>
                          </a:solidFill>
                        </a:uFill>
                        <a:latin typeface="Arial"/>
                      </a:endParaRPr>
                    </a:p>
                  </a:txBody>
                  <a:tcPr marL="7560" marR="7560">
                    <a:lnL w="6480">
                      <a:solidFill>
                        <a:srgbClr val="000000"/>
                      </a:solidFill>
                    </a:lnL>
                    <a:lnR w="12240">
                      <a:solidFill>
                        <a:srgbClr val="000000"/>
                      </a:solidFill>
                    </a:lnR>
                    <a:lnT w="6480">
                      <a:solidFill>
                        <a:srgbClr val="000000"/>
                      </a:solidFill>
                    </a:lnT>
                    <a:lnB w="6480">
                      <a:solidFill>
                        <a:srgbClr val="000000"/>
                      </a:solidFill>
                    </a:lnB>
                    <a:noFill/>
                  </a:tcPr>
                </a:tc>
              </a:tr>
              <a:tr h="288720">
                <a:tc>
                  <a:txBody>
                    <a:bodyPr/>
                    <a:lstStyle/>
                    <a:p>
                      <a:pPr algn="ctr">
                        <a:lnSpc>
                          <a:spcPct val="100000"/>
                        </a:lnSpc>
                      </a:pPr>
                      <a:r>
                        <a:rPr lang="pt-BR" sz="1400" b="0" strike="noStrike" spc="-1">
                          <a:solidFill>
                            <a:srgbClr val="333333"/>
                          </a:solidFill>
                          <a:uFill>
                            <a:solidFill>
                              <a:srgbClr val="FFFFFF"/>
                            </a:solidFill>
                          </a:uFill>
                          <a:latin typeface="Arial"/>
                        </a:rPr>
                        <a:t>Curitibanos</a:t>
                      </a:r>
                      <a:endParaRPr lang="pt-BR" sz="1800" b="0" strike="noStrike" spc="-1">
                        <a:solidFill>
                          <a:srgbClr val="000000"/>
                        </a:solidFill>
                        <a:uFill>
                          <a:solidFill>
                            <a:srgbClr val="FFFFFF"/>
                          </a:solidFill>
                        </a:uFill>
                        <a:latin typeface="Arial"/>
                      </a:endParaRPr>
                    </a:p>
                  </a:txBody>
                  <a:tcPr marL="7560" marR="756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pt-BR" sz="1400" b="0" strike="noStrike" spc="-1" dirty="0" smtClean="0">
                          <a:solidFill>
                            <a:srgbClr val="333333"/>
                          </a:solidFill>
                          <a:uFill>
                            <a:solidFill>
                              <a:srgbClr val="FFFFFF"/>
                            </a:solidFill>
                          </a:uFill>
                          <a:latin typeface="Arial"/>
                        </a:rPr>
                        <a:t>219.804,39</a:t>
                      </a:r>
                      <a:endParaRPr lang="pt-BR" sz="1800" b="0" strike="noStrike" spc="-1" dirty="0">
                        <a:solidFill>
                          <a:srgbClr val="000000"/>
                        </a:solidFill>
                        <a:uFill>
                          <a:solidFill>
                            <a:srgbClr val="FFFFFF"/>
                          </a:solidFill>
                        </a:uFill>
                        <a:latin typeface="Arial"/>
                      </a:endParaRPr>
                    </a:p>
                  </a:txBody>
                  <a:tcPr marL="7560" marR="7560">
                    <a:lnL w="6480">
                      <a:solidFill>
                        <a:srgbClr val="000000"/>
                      </a:solidFill>
                    </a:lnL>
                    <a:lnR w="12240">
                      <a:solidFill>
                        <a:srgbClr val="000000"/>
                      </a:solidFill>
                    </a:lnR>
                    <a:lnT w="6480">
                      <a:solidFill>
                        <a:srgbClr val="000000"/>
                      </a:solidFill>
                    </a:lnT>
                    <a:lnB w="6480">
                      <a:solidFill>
                        <a:srgbClr val="000000"/>
                      </a:solidFill>
                    </a:lnB>
                    <a:noFill/>
                  </a:tcPr>
                </a:tc>
              </a:tr>
              <a:tr h="682560">
                <a:tc>
                  <a:txBody>
                    <a:bodyPr/>
                    <a:lstStyle/>
                    <a:p>
                      <a:pPr algn="ctr">
                        <a:lnSpc>
                          <a:spcPct val="100000"/>
                        </a:lnSpc>
                      </a:pPr>
                      <a:r>
                        <a:rPr lang="pt-BR" sz="1400" b="0" strike="noStrike" spc="-1">
                          <a:solidFill>
                            <a:srgbClr val="333333"/>
                          </a:solidFill>
                          <a:uFill>
                            <a:solidFill>
                              <a:srgbClr val="FFFFFF"/>
                            </a:solidFill>
                          </a:uFill>
                          <a:latin typeface="Arial"/>
                        </a:rPr>
                        <a:t>Diversos Laboratórios (qualicito)</a:t>
                      </a:r>
                      <a:endParaRPr lang="pt-BR" sz="1800" b="0" strike="noStrike" spc="-1">
                        <a:solidFill>
                          <a:srgbClr val="000000"/>
                        </a:solidFill>
                        <a:uFill>
                          <a:solidFill>
                            <a:srgbClr val="FFFFFF"/>
                          </a:solidFill>
                        </a:uFill>
                        <a:latin typeface="Arial"/>
                      </a:endParaRPr>
                    </a:p>
                  </a:txBody>
                  <a:tcPr marL="7560" marR="756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pt-BR" sz="1400" b="0" strike="noStrike" spc="-1" dirty="0" smtClean="0">
                          <a:solidFill>
                            <a:srgbClr val="333333"/>
                          </a:solidFill>
                          <a:uFill>
                            <a:solidFill>
                              <a:srgbClr val="FFFFFF"/>
                            </a:solidFill>
                          </a:uFill>
                          <a:latin typeface="Arial"/>
                        </a:rPr>
                        <a:t>159.195,50</a:t>
                      </a:r>
                      <a:endParaRPr lang="pt-BR" sz="1800" b="0" strike="noStrike" spc="-1" dirty="0">
                        <a:solidFill>
                          <a:srgbClr val="000000"/>
                        </a:solidFill>
                        <a:uFill>
                          <a:solidFill>
                            <a:srgbClr val="FFFFFF"/>
                          </a:solidFill>
                        </a:uFill>
                        <a:latin typeface="Arial"/>
                      </a:endParaRPr>
                    </a:p>
                  </a:txBody>
                  <a:tcPr marL="7560" marR="7560">
                    <a:lnL w="6480">
                      <a:solidFill>
                        <a:srgbClr val="000000"/>
                      </a:solidFill>
                    </a:lnL>
                    <a:lnR w="12240">
                      <a:solidFill>
                        <a:srgbClr val="000000"/>
                      </a:solidFill>
                    </a:lnR>
                    <a:lnT w="6480">
                      <a:solidFill>
                        <a:srgbClr val="000000"/>
                      </a:solidFill>
                    </a:lnT>
                    <a:lnB w="6480">
                      <a:solidFill>
                        <a:srgbClr val="000000"/>
                      </a:solidFill>
                    </a:lnB>
                    <a:noFill/>
                  </a:tcPr>
                </a:tc>
              </a:tr>
              <a:tr h="288720">
                <a:tc>
                  <a:txBody>
                    <a:bodyPr/>
                    <a:lstStyle/>
                    <a:p>
                      <a:pPr algn="ctr">
                        <a:lnSpc>
                          <a:spcPct val="100000"/>
                        </a:lnSpc>
                      </a:pPr>
                      <a:r>
                        <a:rPr lang="pt-BR" sz="1400" b="0" strike="noStrike" spc="-1">
                          <a:solidFill>
                            <a:srgbClr val="333333"/>
                          </a:solidFill>
                          <a:uFill>
                            <a:solidFill>
                              <a:srgbClr val="FFFFFF"/>
                            </a:solidFill>
                          </a:uFill>
                          <a:latin typeface="Arial"/>
                        </a:rPr>
                        <a:t>Gaspar</a:t>
                      </a:r>
                      <a:endParaRPr lang="pt-BR" sz="1800" b="0" strike="noStrike" spc="-1">
                        <a:solidFill>
                          <a:srgbClr val="000000"/>
                        </a:solidFill>
                        <a:uFill>
                          <a:solidFill>
                            <a:srgbClr val="FFFFFF"/>
                          </a:solidFill>
                        </a:uFill>
                        <a:latin typeface="Arial"/>
                      </a:endParaRPr>
                    </a:p>
                  </a:txBody>
                  <a:tcPr marL="7560" marR="756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pt-BR" sz="1400" b="0" strike="noStrike" spc="-1" dirty="0" smtClean="0">
                          <a:solidFill>
                            <a:srgbClr val="333333"/>
                          </a:solidFill>
                          <a:uFill>
                            <a:solidFill>
                              <a:srgbClr val="FFFFFF"/>
                            </a:solidFill>
                          </a:uFill>
                          <a:latin typeface="Arial"/>
                        </a:rPr>
                        <a:t>1.551.250,00</a:t>
                      </a:r>
                      <a:endParaRPr lang="pt-BR" sz="1800" b="0" strike="noStrike" spc="-1" dirty="0">
                        <a:solidFill>
                          <a:srgbClr val="000000"/>
                        </a:solidFill>
                        <a:uFill>
                          <a:solidFill>
                            <a:srgbClr val="FFFFFF"/>
                          </a:solidFill>
                        </a:uFill>
                        <a:latin typeface="Arial"/>
                      </a:endParaRPr>
                    </a:p>
                  </a:txBody>
                  <a:tcPr marL="7560" marR="7560">
                    <a:lnL w="6480">
                      <a:solidFill>
                        <a:srgbClr val="000000"/>
                      </a:solidFill>
                    </a:lnL>
                    <a:lnR w="12240">
                      <a:solidFill>
                        <a:srgbClr val="000000"/>
                      </a:solidFill>
                    </a:lnR>
                    <a:lnT w="6480">
                      <a:solidFill>
                        <a:srgbClr val="000000"/>
                      </a:solidFill>
                    </a:lnT>
                    <a:lnB w="6480">
                      <a:solidFill>
                        <a:srgbClr val="000000"/>
                      </a:solidFill>
                    </a:lnB>
                    <a:noFill/>
                  </a:tcPr>
                </a:tc>
              </a:tr>
              <a:tr h="288720">
                <a:tc>
                  <a:txBody>
                    <a:bodyPr/>
                    <a:lstStyle/>
                    <a:p>
                      <a:pPr algn="ctr">
                        <a:lnSpc>
                          <a:spcPct val="100000"/>
                        </a:lnSpc>
                      </a:pPr>
                      <a:r>
                        <a:rPr lang="pt-BR" sz="1400" b="0" strike="noStrike" spc="-1">
                          <a:solidFill>
                            <a:srgbClr val="333333"/>
                          </a:solidFill>
                          <a:uFill>
                            <a:solidFill>
                              <a:srgbClr val="FFFFFF"/>
                            </a:solidFill>
                          </a:uFill>
                          <a:latin typeface="Arial"/>
                        </a:rPr>
                        <a:t>Indaial</a:t>
                      </a:r>
                      <a:endParaRPr lang="pt-BR" sz="1800" b="0" strike="noStrike" spc="-1">
                        <a:solidFill>
                          <a:srgbClr val="000000"/>
                        </a:solidFill>
                        <a:uFill>
                          <a:solidFill>
                            <a:srgbClr val="FFFFFF"/>
                          </a:solidFill>
                        </a:uFill>
                        <a:latin typeface="Arial"/>
                      </a:endParaRPr>
                    </a:p>
                  </a:txBody>
                  <a:tcPr marL="7560" marR="756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pt-BR" sz="1400" b="0" strike="noStrike" spc="-1" dirty="0" smtClean="0">
                          <a:solidFill>
                            <a:srgbClr val="333333"/>
                          </a:solidFill>
                          <a:uFill>
                            <a:solidFill>
                              <a:srgbClr val="FFFFFF"/>
                            </a:solidFill>
                          </a:uFill>
                          <a:latin typeface="Arial"/>
                        </a:rPr>
                        <a:t>775.625,00</a:t>
                      </a:r>
                      <a:endParaRPr lang="pt-BR" sz="1800" b="0" strike="noStrike" spc="-1" dirty="0">
                        <a:solidFill>
                          <a:srgbClr val="000000"/>
                        </a:solidFill>
                        <a:uFill>
                          <a:solidFill>
                            <a:srgbClr val="FFFFFF"/>
                          </a:solidFill>
                        </a:uFill>
                        <a:latin typeface="Arial"/>
                      </a:endParaRPr>
                    </a:p>
                  </a:txBody>
                  <a:tcPr marL="7560" marR="7560">
                    <a:lnL w="6480">
                      <a:solidFill>
                        <a:srgbClr val="000000"/>
                      </a:solidFill>
                    </a:lnL>
                    <a:lnR w="12240">
                      <a:solidFill>
                        <a:srgbClr val="000000"/>
                      </a:solidFill>
                    </a:lnR>
                    <a:lnT w="6480">
                      <a:solidFill>
                        <a:srgbClr val="000000"/>
                      </a:solidFill>
                    </a:lnT>
                    <a:lnB w="6480">
                      <a:solidFill>
                        <a:srgbClr val="000000"/>
                      </a:solidFill>
                    </a:lnB>
                    <a:noFill/>
                  </a:tcPr>
                </a:tc>
              </a:tr>
              <a:tr h="288720">
                <a:tc>
                  <a:txBody>
                    <a:bodyPr/>
                    <a:lstStyle/>
                    <a:p>
                      <a:pPr algn="ctr">
                        <a:lnSpc>
                          <a:spcPct val="100000"/>
                        </a:lnSpc>
                      </a:pPr>
                      <a:r>
                        <a:rPr lang="pt-BR" sz="1400" b="0" strike="noStrike" spc="-1">
                          <a:solidFill>
                            <a:srgbClr val="333333"/>
                          </a:solidFill>
                          <a:uFill>
                            <a:solidFill>
                              <a:srgbClr val="FFFFFF"/>
                            </a:solidFill>
                          </a:uFill>
                          <a:latin typeface="Arial"/>
                        </a:rPr>
                        <a:t>Itajaí</a:t>
                      </a:r>
                      <a:endParaRPr lang="pt-BR" sz="1800" b="0" strike="noStrike" spc="-1">
                        <a:solidFill>
                          <a:srgbClr val="000000"/>
                        </a:solidFill>
                        <a:uFill>
                          <a:solidFill>
                            <a:srgbClr val="FFFFFF"/>
                          </a:solidFill>
                        </a:uFill>
                        <a:latin typeface="Arial"/>
                      </a:endParaRPr>
                    </a:p>
                  </a:txBody>
                  <a:tcPr marL="7560" marR="756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pt-BR" sz="1400" b="0" strike="noStrike" spc="-1" dirty="0" smtClean="0">
                          <a:solidFill>
                            <a:srgbClr val="333333"/>
                          </a:solidFill>
                          <a:uFill>
                            <a:solidFill>
                              <a:srgbClr val="FFFFFF"/>
                            </a:solidFill>
                          </a:uFill>
                          <a:latin typeface="Arial"/>
                        </a:rPr>
                        <a:t>1.085.875,00</a:t>
                      </a:r>
                      <a:endParaRPr lang="pt-BR" sz="1800" b="0" strike="noStrike" spc="-1" dirty="0">
                        <a:solidFill>
                          <a:srgbClr val="000000"/>
                        </a:solidFill>
                        <a:uFill>
                          <a:solidFill>
                            <a:srgbClr val="FFFFFF"/>
                          </a:solidFill>
                        </a:uFill>
                        <a:latin typeface="Arial"/>
                      </a:endParaRPr>
                    </a:p>
                  </a:txBody>
                  <a:tcPr marL="7560" marR="7560">
                    <a:lnL w="6480">
                      <a:solidFill>
                        <a:srgbClr val="000000"/>
                      </a:solidFill>
                    </a:lnL>
                    <a:lnR w="12240">
                      <a:solidFill>
                        <a:srgbClr val="000000"/>
                      </a:solidFill>
                    </a:lnR>
                    <a:lnT w="6480">
                      <a:solidFill>
                        <a:srgbClr val="000000"/>
                      </a:solidFill>
                    </a:lnT>
                    <a:lnB w="6480">
                      <a:solidFill>
                        <a:srgbClr val="000000"/>
                      </a:solidFill>
                    </a:lnB>
                    <a:noFill/>
                  </a:tcPr>
                </a:tc>
              </a:tr>
              <a:tr h="288720">
                <a:tc>
                  <a:txBody>
                    <a:bodyPr/>
                    <a:lstStyle/>
                    <a:p>
                      <a:pPr algn="ctr">
                        <a:lnSpc>
                          <a:spcPct val="100000"/>
                        </a:lnSpc>
                      </a:pPr>
                      <a:r>
                        <a:rPr lang="pt-BR" sz="1400" b="0" strike="noStrike" spc="-1" dirty="0">
                          <a:solidFill>
                            <a:srgbClr val="333333"/>
                          </a:solidFill>
                          <a:uFill>
                            <a:solidFill>
                              <a:srgbClr val="FFFFFF"/>
                            </a:solidFill>
                          </a:uFill>
                          <a:latin typeface="Arial"/>
                        </a:rPr>
                        <a:t>Jaraguá do Sul</a:t>
                      </a:r>
                      <a:endParaRPr lang="pt-BR" sz="1800" b="0" strike="noStrike" spc="-1" dirty="0">
                        <a:solidFill>
                          <a:srgbClr val="000000"/>
                        </a:solidFill>
                        <a:uFill>
                          <a:solidFill>
                            <a:srgbClr val="FFFFFF"/>
                          </a:solidFill>
                        </a:uFill>
                        <a:latin typeface="Arial"/>
                      </a:endParaRPr>
                    </a:p>
                  </a:txBody>
                  <a:tcPr marL="7560" marR="756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pt-BR" sz="1400" b="0" strike="noStrike" spc="-1" dirty="0" smtClean="0">
                          <a:solidFill>
                            <a:srgbClr val="333333"/>
                          </a:solidFill>
                          <a:uFill>
                            <a:solidFill>
                              <a:srgbClr val="FFFFFF"/>
                            </a:solidFill>
                          </a:uFill>
                          <a:latin typeface="Arial"/>
                        </a:rPr>
                        <a:t>147.825,00</a:t>
                      </a:r>
                      <a:endParaRPr lang="pt-BR" sz="1800" b="0" strike="noStrike" spc="-1" dirty="0">
                        <a:solidFill>
                          <a:srgbClr val="000000"/>
                        </a:solidFill>
                        <a:uFill>
                          <a:solidFill>
                            <a:srgbClr val="FFFFFF"/>
                          </a:solidFill>
                        </a:uFill>
                        <a:latin typeface="Arial"/>
                      </a:endParaRPr>
                    </a:p>
                  </a:txBody>
                  <a:tcPr marL="7560" marR="7560">
                    <a:lnL w="6480">
                      <a:solidFill>
                        <a:srgbClr val="000000"/>
                      </a:solidFill>
                    </a:lnL>
                    <a:lnR w="12240">
                      <a:solidFill>
                        <a:srgbClr val="000000"/>
                      </a:solidFill>
                    </a:lnR>
                    <a:lnT w="6480">
                      <a:solidFill>
                        <a:srgbClr val="000000"/>
                      </a:solidFill>
                    </a:lnT>
                    <a:lnB w="6480">
                      <a:solidFill>
                        <a:srgbClr val="000000"/>
                      </a:solidFill>
                    </a:lnB>
                    <a:noFill/>
                  </a:tcPr>
                </a:tc>
              </a:tr>
              <a:tr h="288720">
                <a:tc>
                  <a:txBody>
                    <a:bodyPr/>
                    <a:lstStyle/>
                    <a:p>
                      <a:pPr algn="ctr">
                        <a:lnSpc>
                          <a:spcPct val="100000"/>
                        </a:lnSpc>
                      </a:pPr>
                      <a:r>
                        <a:rPr lang="pt-BR" sz="1400" b="0" strike="noStrike" spc="-1">
                          <a:solidFill>
                            <a:srgbClr val="333333"/>
                          </a:solidFill>
                          <a:uFill>
                            <a:solidFill>
                              <a:srgbClr val="FFFFFF"/>
                            </a:solidFill>
                          </a:uFill>
                          <a:latin typeface="Arial"/>
                        </a:rPr>
                        <a:t>Mafra</a:t>
                      </a:r>
                      <a:endParaRPr lang="pt-BR" sz="1800" b="0" strike="noStrike" spc="-1">
                        <a:solidFill>
                          <a:srgbClr val="000000"/>
                        </a:solidFill>
                        <a:uFill>
                          <a:solidFill>
                            <a:srgbClr val="FFFFFF"/>
                          </a:solidFill>
                        </a:uFill>
                        <a:latin typeface="Arial"/>
                      </a:endParaRPr>
                    </a:p>
                  </a:txBody>
                  <a:tcPr marL="7560" marR="756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pt-BR" sz="1400" b="0" strike="noStrike" spc="-1" dirty="0" smtClean="0">
                          <a:solidFill>
                            <a:srgbClr val="333333"/>
                          </a:solidFill>
                          <a:uFill>
                            <a:solidFill>
                              <a:srgbClr val="FFFFFF"/>
                            </a:solidFill>
                          </a:uFill>
                          <a:latin typeface="Arial"/>
                        </a:rPr>
                        <a:t>2.100.000,00</a:t>
                      </a:r>
                      <a:endParaRPr lang="pt-BR" sz="1800" b="0" strike="noStrike" spc="-1" dirty="0">
                        <a:solidFill>
                          <a:srgbClr val="000000"/>
                        </a:solidFill>
                        <a:uFill>
                          <a:solidFill>
                            <a:srgbClr val="FFFFFF"/>
                          </a:solidFill>
                        </a:uFill>
                        <a:latin typeface="Arial"/>
                      </a:endParaRPr>
                    </a:p>
                  </a:txBody>
                  <a:tcPr marL="7560" marR="7560">
                    <a:lnL w="6480">
                      <a:solidFill>
                        <a:srgbClr val="000000"/>
                      </a:solidFill>
                    </a:lnL>
                    <a:lnR w="12240">
                      <a:solidFill>
                        <a:srgbClr val="000000"/>
                      </a:solidFill>
                    </a:lnR>
                    <a:lnT w="6480">
                      <a:solidFill>
                        <a:srgbClr val="000000"/>
                      </a:solidFill>
                    </a:lnT>
                    <a:lnB w="6480">
                      <a:solidFill>
                        <a:srgbClr val="000000"/>
                      </a:solidFill>
                    </a:lnB>
                    <a:noFill/>
                  </a:tcPr>
                </a:tc>
              </a:tr>
              <a:tr h="288720">
                <a:tc>
                  <a:txBody>
                    <a:bodyPr/>
                    <a:lstStyle/>
                    <a:p>
                      <a:pPr algn="ctr">
                        <a:lnSpc>
                          <a:spcPct val="100000"/>
                        </a:lnSpc>
                      </a:pPr>
                      <a:r>
                        <a:rPr lang="pt-BR" sz="1400" b="0" strike="noStrike" spc="-1" dirty="0">
                          <a:solidFill>
                            <a:srgbClr val="333333"/>
                          </a:solidFill>
                          <a:uFill>
                            <a:solidFill>
                              <a:srgbClr val="FFFFFF"/>
                            </a:solidFill>
                          </a:uFill>
                          <a:latin typeface="Arial"/>
                        </a:rPr>
                        <a:t>Otacílio Costa</a:t>
                      </a:r>
                      <a:endParaRPr lang="pt-BR" sz="1800" b="0" strike="noStrike" spc="-1" dirty="0">
                        <a:solidFill>
                          <a:srgbClr val="000000"/>
                        </a:solidFill>
                        <a:uFill>
                          <a:solidFill>
                            <a:srgbClr val="FFFFFF"/>
                          </a:solidFill>
                        </a:uFill>
                        <a:latin typeface="Arial"/>
                      </a:endParaRPr>
                    </a:p>
                  </a:txBody>
                  <a:tcPr marL="7560" marR="756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pt-BR" sz="1400" b="0" strike="noStrike" spc="-1" dirty="0" smtClean="0">
                          <a:solidFill>
                            <a:srgbClr val="333333"/>
                          </a:solidFill>
                          <a:uFill>
                            <a:solidFill>
                              <a:srgbClr val="FFFFFF"/>
                            </a:solidFill>
                          </a:uFill>
                          <a:latin typeface="Arial"/>
                        </a:rPr>
                        <a:t>620.500,00</a:t>
                      </a:r>
                      <a:endParaRPr lang="pt-BR" sz="1800" b="0" strike="noStrike" spc="-1" dirty="0">
                        <a:solidFill>
                          <a:srgbClr val="000000"/>
                        </a:solidFill>
                        <a:uFill>
                          <a:solidFill>
                            <a:srgbClr val="FFFFFF"/>
                          </a:solidFill>
                        </a:uFill>
                        <a:latin typeface="Arial"/>
                      </a:endParaRPr>
                    </a:p>
                  </a:txBody>
                  <a:tcPr marL="7560" marR="7560">
                    <a:lnL w="6480">
                      <a:solidFill>
                        <a:srgbClr val="000000"/>
                      </a:solidFill>
                    </a:lnL>
                    <a:lnR w="12240">
                      <a:solidFill>
                        <a:srgbClr val="000000"/>
                      </a:solidFill>
                    </a:lnR>
                    <a:lnT w="6480">
                      <a:solidFill>
                        <a:srgbClr val="000000"/>
                      </a:solidFill>
                    </a:lnT>
                    <a:lnB w="6480">
                      <a:solidFill>
                        <a:srgbClr val="000000"/>
                      </a:solidFill>
                    </a:lnB>
                    <a:noFill/>
                  </a:tcPr>
                </a:tc>
              </a:tr>
              <a:tr h="288720">
                <a:tc>
                  <a:txBody>
                    <a:bodyPr/>
                    <a:lstStyle/>
                    <a:p>
                      <a:pPr algn="ctr">
                        <a:lnSpc>
                          <a:spcPct val="100000"/>
                        </a:lnSpc>
                      </a:pPr>
                      <a:r>
                        <a:rPr lang="pt-BR" sz="1400" b="0" strike="noStrike" spc="-1">
                          <a:solidFill>
                            <a:srgbClr val="333333"/>
                          </a:solidFill>
                          <a:uFill>
                            <a:solidFill>
                              <a:srgbClr val="FFFFFF"/>
                            </a:solidFill>
                          </a:uFill>
                          <a:latin typeface="Arial"/>
                        </a:rPr>
                        <a:t>Timbó</a:t>
                      </a:r>
                      <a:endParaRPr lang="pt-BR" sz="1800" b="0" strike="noStrike" spc="-1">
                        <a:solidFill>
                          <a:srgbClr val="000000"/>
                        </a:solidFill>
                        <a:uFill>
                          <a:solidFill>
                            <a:srgbClr val="FFFFFF"/>
                          </a:solidFill>
                        </a:uFill>
                        <a:latin typeface="Arial"/>
                      </a:endParaRPr>
                    </a:p>
                  </a:txBody>
                  <a:tcPr marL="7560" marR="7560">
                    <a:lnL w="1224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pt-BR" sz="1400" b="0" strike="noStrike" spc="-1" dirty="0" smtClean="0">
                          <a:solidFill>
                            <a:srgbClr val="333333"/>
                          </a:solidFill>
                          <a:uFill>
                            <a:solidFill>
                              <a:srgbClr val="FFFFFF"/>
                            </a:solidFill>
                          </a:uFill>
                          <a:latin typeface="Arial"/>
                        </a:rPr>
                        <a:t>1.118.289,00</a:t>
                      </a:r>
                      <a:endParaRPr lang="pt-BR" sz="1800" b="0" strike="noStrike" spc="-1" dirty="0">
                        <a:solidFill>
                          <a:srgbClr val="000000"/>
                        </a:solidFill>
                        <a:uFill>
                          <a:solidFill>
                            <a:srgbClr val="FFFFFF"/>
                          </a:solidFill>
                        </a:uFill>
                        <a:latin typeface="Arial"/>
                      </a:endParaRPr>
                    </a:p>
                  </a:txBody>
                  <a:tcPr marL="7560" marR="7560">
                    <a:lnL w="6480">
                      <a:solidFill>
                        <a:srgbClr val="000000"/>
                      </a:solidFill>
                    </a:lnL>
                    <a:lnR w="12240">
                      <a:solidFill>
                        <a:srgbClr val="000000"/>
                      </a:solidFill>
                    </a:lnR>
                    <a:lnT w="6480">
                      <a:solidFill>
                        <a:srgbClr val="000000"/>
                      </a:solidFill>
                    </a:lnT>
                    <a:lnB w="6480">
                      <a:solidFill>
                        <a:srgbClr val="000000"/>
                      </a:solidFill>
                    </a:lnB>
                    <a:noFill/>
                  </a:tcPr>
                </a:tc>
              </a:tr>
              <a:tr h="288720">
                <a:tc>
                  <a:txBody>
                    <a:bodyPr/>
                    <a:lstStyle/>
                    <a:p>
                      <a:pPr algn="ctr">
                        <a:lnSpc>
                          <a:spcPct val="100000"/>
                        </a:lnSpc>
                      </a:pPr>
                      <a:r>
                        <a:rPr lang="pt-BR" sz="1400" b="0" strike="noStrike" spc="-1">
                          <a:solidFill>
                            <a:srgbClr val="333333"/>
                          </a:solidFill>
                          <a:uFill>
                            <a:solidFill>
                              <a:srgbClr val="FFFFFF"/>
                            </a:solidFill>
                          </a:uFill>
                          <a:latin typeface="Arial"/>
                        </a:rPr>
                        <a:t>Videira</a:t>
                      </a:r>
                      <a:endParaRPr lang="pt-BR" sz="1800" b="0" strike="noStrike" spc="-1">
                        <a:solidFill>
                          <a:srgbClr val="000000"/>
                        </a:solidFill>
                        <a:uFill>
                          <a:solidFill>
                            <a:srgbClr val="FFFFFF"/>
                          </a:solidFill>
                        </a:uFill>
                        <a:latin typeface="Arial"/>
                      </a:endParaRPr>
                    </a:p>
                  </a:txBody>
                  <a:tcPr marL="7560" marR="7560">
                    <a:lnL w="12240">
                      <a:solidFill>
                        <a:srgbClr val="000000"/>
                      </a:solidFill>
                    </a:lnL>
                    <a:lnR w="6480">
                      <a:solidFill>
                        <a:srgbClr val="000000"/>
                      </a:solidFill>
                    </a:lnR>
                    <a:lnT w="6480">
                      <a:solidFill>
                        <a:srgbClr val="000000"/>
                      </a:solidFill>
                    </a:lnT>
                    <a:lnB w="12240">
                      <a:solidFill>
                        <a:srgbClr val="000000"/>
                      </a:solidFill>
                    </a:lnB>
                    <a:noFill/>
                  </a:tcPr>
                </a:tc>
                <a:tc>
                  <a:txBody>
                    <a:bodyPr/>
                    <a:lstStyle/>
                    <a:p>
                      <a:pPr algn="ctr">
                        <a:lnSpc>
                          <a:spcPct val="100000"/>
                        </a:lnSpc>
                      </a:pPr>
                      <a:r>
                        <a:rPr lang="pt-BR" sz="1400" b="0" strike="noStrike" spc="-1" dirty="0" smtClean="0">
                          <a:solidFill>
                            <a:srgbClr val="333333"/>
                          </a:solidFill>
                          <a:uFill>
                            <a:solidFill>
                              <a:srgbClr val="FFFFFF"/>
                            </a:solidFill>
                          </a:uFill>
                          <a:latin typeface="Arial"/>
                        </a:rPr>
                        <a:t>4.345.201,40</a:t>
                      </a:r>
                      <a:endParaRPr lang="pt-BR" sz="1800" b="0" strike="noStrike" spc="-1" dirty="0">
                        <a:solidFill>
                          <a:srgbClr val="000000"/>
                        </a:solidFill>
                        <a:uFill>
                          <a:solidFill>
                            <a:srgbClr val="FFFFFF"/>
                          </a:solidFill>
                        </a:uFill>
                        <a:latin typeface="Arial"/>
                      </a:endParaRPr>
                    </a:p>
                  </a:txBody>
                  <a:tcPr marL="7560" marR="7560">
                    <a:lnL w="6480">
                      <a:solidFill>
                        <a:srgbClr val="000000"/>
                      </a:solidFill>
                    </a:lnL>
                    <a:lnR w="12240">
                      <a:solidFill>
                        <a:srgbClr val="000000"/>
                      </a:solidFill>
                    </a:lnR>
                    <a:lnT w="6480">
                      <a:solidFill>
                        <a:srgbClr val="000000"/>
                      </a:solidFill>
                    </a:lnT>
                    <a:lnB w="12240">
                      <a:solidFill>
                        <a:srgbClr val="000000"/>
                      </a:solidFill>
                    </a:lnB>
                    <a:noFill/>
                  </a:tcPr>
                </a:tc>
              </a:tr>
              <a:tr h="288720">
                <a:tc>
                  <a:txBody>
                    <a:bodyPr/>
                    <a:lstStyle/>
                    <a:p>
                      <a:pPr algn="ctr">
                        <a:lnSpc>
                          <a:spcPct val="100000"/>
                        </a:lnSpc>
                      </a:pPr>
                      <a:r>
                        <a:rPr lang="pt-BR" sz="1400" b="1" strike="noStrike" spc="-1">
                          <a:solidFill>
                            <a:srgbClr val="333333"/>
                          </a:solidFill>
                          <a:uFill>
                            <a:solidFill>
                              <a:srgbClr val="FFFFFF"/>
                            </a:solidFill>
                          </a:uFill>
                          <a:latin typeface="Arial"/>
                        </a:rPr>
                        <a:t> </a:t>
                      </a:r>
                      <a:endParaRPr lang="pt-BR" sz="1800" b="0" strike="noStrike" spc="-1">
                        <a:solidFill>
                          <a:srgbClr val="000000"/>
                        </a:solidFill>
                        <a:uFill>
                          <a:solidFill>
                            <a:srgbClr val="FFFFFF"/>
                          </a:solidFill>
                        </a:uFill>
                        <a:latin typeface="Arial"/>
                      </a:endParaRPr>
                    </a:p>
                  </a:txBody>
                  <a:tcPr marL="7560" marR="7560">
                    <a:lnL w="12240">
                      <a:solidFill>
                        <a:srgbClr val="000000"/>
                      </a:solidFill>
                    </a:lnL>
                    <a:lnR w="6480">
                      <a:solidFill>
                        <a:srgbClr val="000000"/>
                      </a:solidFill>
                    </a:lnR>
                    <a:lnT w="12240">
                      <a:solidFill>
                        <a:srgbClr val="000000"/>
                      </a:solidFill>
                    </a:lnT>
                    <a:lnB w="12240">
                      <a:solidFill>
                        <a:srgbClr val="000000"/>
                      </a:solidFill>
                    </a:lnB>
                    <a:noFill/>
                  </a:tcPr>
                </a:tc>
                <a:tc>
                  <a:txBody>
                    <a:bodyPr/>
                    <a:lstStyle/>
                    <a:p>
                      <a:pPr algn="ctr">
                        <a:lnSpc>
                          <a:spcPct val="100000"/>
                        </a:lnSpc>
                      </a:pPr>
                      <a:r>
                        <a:rPr lang="pt-BR" sz="1400" b="1" strike="noStrike" spc="-1" dirty="0" smtClean="0">
                          <a:solidFill>
                            <a:srgbClr val="333333"/>
                          </a:solidFill>
                          <a:uFill>
                            <a:solidFill>
                              <a:srgbClr val="FFFFFF"/>
                            </a:solidFill>
                          </a:uFill>
                          <a:latin typeface="Arial"/>
                        </a:rPr>
                        <a:t>16.324.107,69</a:t>
                      </a:r>
                      <a:endParaRPr lang="pt-BR" sz="1800" b="0" strike="noStrike" spc="-1" dirty="0">
                        <a:solidFill>
                          <a:srgbClr val="000000"/>
                        </a:solidFill>
                        <a:uFill>
                          <a:solidFill>
                            <a:srgbClr val="FFFFFF"/>
                          </a:solidFill>
                        </a:uFill>
                        <a:latin typeface="Arial"/>
                      </a:endParaRPr>
                    </a:p>
                  </a:txBody>
                  <a:tcPr marL="7560" marR="7560">
                    <a:lnL w="6480">
                      <a:solidFill>
                        <a:srgbClr val="000000"/>
                      </a:solidFill>
                    </a:lnL>
                    <a:lnR w="12240">
                      <a:solidFill>
                        <a:srgbClr val="000000"/>
                      </a:solidFill>
                    </a:lnR>
                    <a:lnT w="12240">
                      <a:solidFill>
                        <a:srgbClr val="000000"/>
                      </a:solidFill>
                    </a:lnT>
                    <a:lnB w="12240">
                      <a:solidFill>
                        <a:srgbClr val="000000"/>
                      </a:solidFill>
                    </a:lnB>
                    <a:noFill/>
                  </a:tcPr>
                </a:tc>
              </a:tr>
            </a:tbl>
          </a:graphicData>
        </a:graphic>
      </p:graphicFrame>
      <p:sp>
        <p:nvSpPr>
          <p:cNvPr id="1162" name="CustomShape 3"/>
          <p:cNvSpPr/>
          <p:nvPr/>
        </p:nvSpPr>
        <p:spPr>
          <a:xfrm>
            <a:off x="4341240" y="378360"/>
            <a:ext cx="1307520" cy="698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4000" b="1" strike="noStrike" spc="-1">
                <a:solidFill>
                  <a:srgbClr val="000000"/>
                </a:solidFill>
                <a:uFill>
                  <a:solidFill>
                    <a:srgbClr val="FFFFFF"/>
                  </a:solidFill>
                </a:uFill>
                <a:latin typeface="Arial"/>
                <a:ea typeface="DejaVu Sans"/>
              </a:rPr>
              <a:t>2017</a:t>
            </a:r>
            <a:endParaRPr lang="pt-B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 name="CustomShape 1"/>
          <p:cNvSpPr/>
          <p:nvPr/>
        </p:nvSpPr>
        <p:spPr>
          <a:xfrm>
            <a:off x="722160" y="1422000"/>
            <a:ext cx="9214560" cy="3688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spcBef>
                <a:spcPts val="561"/>
              </a:spcBef>
            </a:pPr>
            <a:r>
              <a:rPr lang="pt-BR" sz="2810" b="1" strike="noStrike" spc="-1">
                <a:solidFill>
                  <a:srgbClr val="002060"/>
                </a:solidFill>
                <a:uFill>
                  <a:solidFill>
                    <a:srgbClr val="FFFFFF"/>
                  </a:solidFill>
                </a:uFill>
                <a:latin typeface="Arial"/>
                <a:ea typeface="DejaVu Sans"/>
              </a:rPr>
              <a:t>Período de 2015 a 2017 = </a:t>
            </a:r>
            <a:r>
              <a:rPr lang="pt-BR" sz="2810" b="1" strike="noStrike" spc="-1">
                <a:solidFill>
                  <a:srgbClr val="C00000"/>
                </a:solidFill>
                <a:uFill>
                  <a:solidFill>
                    <a:srgbClr val="FFFFFF"/>
                  </a:solidFill>
                </a:uFill>
                <a:latin typeface="Arial"/>
                <a:ea typeface="DejaVu Sans"/>
              </a:rPr>
              <a:t>66 habilitações</a:t>
            </a:r>
            <a:endParaRPr lang="pt-BR" sz="1800" b="0" strike="noStrike" spc="-1">
              <a:solidFill>
                <a:srgbClr val="000000"/>
              </a:solidFill>
              <a:uFill>
                <a:solidFill>
                  <a:srgbClr val="FFFFFF"/>
                </a:solidFill>
              </a:uFill>
              <a:latin typeface="Arial"/>
            </a:endParaRPr>
          </a:p>
          <a:p>
            <a:pPr>
              <a:lnSpc>
                <a:spcPct val="100000"/>
              </a:lnSpc>
              <a:spcBef>
                <a:spcPts val="561"/>
              </a:spcBef>
            </a:pPr>
            <a:endParaRPr lang="pt-BR" sz="1800" b="0" strike="noStrike" spc="-1">
              <a:solidFill>
                <a:srgbClr val="000000"/>
              </a:solidFill>
              <a:uFill>
                <a:solidFill>
                  <a:srgbClr val="FFFFFF"/>
                </a:solidFill>
              </a:uFill>
              <a:latin typeface="Arial"/>
            </a:endParaRPr>
          </a:p>
          <a:p>
            <a:pPr marL="300600" indent="-298800">
              <a:lnSpc>
                <a:spcPct val="100000"/>
              </a:lnSpc>
              <a:spcBef>
                <a:spcPts val="349"/>
              </a:spcBef>
              <a:buClr>
                <a:srgbClr val="000000"/>
              </a:buClr>
              <a:buFont typeface="Symbol"/>
              <a:buChar char=""/>
            </a:pPr>
            <a:r>
              <a:rPr lang="pt-BR" sz="1760" b="0" strike="noStrike" spc="-1">
                <a:solidFill>
                  <a:srgbClr val="000000"/>
                </a:solidFill>
                <a:uFill>
                  <a:solidFill>
                    <a:srgbClr val="FFFFFF"/>
                  </a:solidFill>
                </a:uFill>
                <a:latin typeface="Arial"/>
                <a:ea typeface="DejaVu Sans"/>
              </a:rPr>
              <a:t>Leitos de AVC (35)</a:t>
            </a:r>
            <a:endParaRPr lang="pt-BR" sz="1800" b="0" strike="noStrike" spc="-1">
              <a:solidFill>
                <a:srgbClr val="000000"/>
              </a:solidFill>
              <a:uFill>
                <a:solidFill>
                  <a:srgbClr val="FFFFFF"/>
                </a:solidFill>
              </a:uFill>
              <a:latin typeface="Arial"/>
            </a:endParaRPr>
          </a:p>
          <a:p>
            <a:pPr marL="300600" indent="-298800">
              <a:lnSpc>
                <a:spcPct val="100000"/>
              </a:lnSpc>
              <a:spcBef>
                <a:spcPts val="349"/>
              </a:spcBef>
              <a:buClr>
                <a:srgbClr val="000000"/>
              </a:buClr>
              <a:buFont typeface="Symbol"/>
              <a:buChar char=""/>
            </a:pPr>
            <a:r>
              <a:rPr lang="pt-BR" sz="1760" b="0" strike="noStrike" spc="-1">
                <a:solidFill>
                  <a:srgbClr val="000000"/>
                </a:solidFill>
                <a:uFill>
                  <a:solidFill>
                    <a:srgbClr val="FFFFFF"/>
                  </a:solidFill>
                </a:uFill>
                <a:latin typeface="Arial"/>
                <a:ea typeface="DejaVu Sans"/>
              </a:rPr>
              <a:t>Gestante de alto risco  (5)</a:t>
            </a:r>
            <a:endParaRPr lang="pt-BR" sz="1800" b="0" strike="noStrike" spc="-1">
              <a:solidFill>
                <a:srgbClr val="000000"/>
              </a:solidFill>
              <a:uFill>
                <a:solidFill>
                  <a:srgbClr val="FFFFFF"/>
                </a:solidFill>
              </a:uFill>
              <a:latin typeface="Arial"/>
            </a:endParaRPr>
          </a:p>
          <a:p>
            <a:pPr marL="300600" indent="-298800">
              <a:lnSpc>
                <a:spcPct val="100000"/>
              </a:lnSpc>
              <a:spcBef>
                <a:spcPts val="349"/>
              </a:spcBef>
              <a:buClr>
                <a:srgbClr val="000000"/>
              </a:buClr>
              <a:buFont typeface="Symbol"/>
              <a:buChar char=""/>
            </a:pPr>
            <a:r>
              <a:rPr lang="pt-BR" sz="1760" b="0" strike="noStrike" spc="-1">
                <a:solidFill>
                  <a:srgbClr val="000000"/>
                </a:solidFill>
                <a:uFill>
                  <a:solidFill>
                    <a:srgbClr val="FFFFFF"/>
                  </a:solidFill>
                </a:uFill>
                <a:latin typeface="Arial"/>
                <a:ea typeface="DejaVu Sans"/>
              </a:rPr>
              <a:t>Implante coclear (1)</a:t>
            </a:r>
            <a:endParaRPr lang="pt-BR" sz="1800" b="0" strike="noStrike" spc="-1">
              <a:solidFill>
                <a:srgbClr val="000000"/>
              </a:solidFill>
              <a:uFill>
                <a:solidFill>
                  <a:srgbClr val="FFFFFF"/>
                </a:solidFill>
              </a:uFill>
              <a:latin typeface="Arial"/>
            </a:endParaRPr>
          </a:p>
          <a:p>
            <a:pPr marL="300600" indent="-298800">
              <a:lnSpc>
                <a:spcPct val="100000"/>
              </a:lnSpc>
              <a:spcBef>
                <a:spcPts val="349"/>
              </a:spcBef>
              <a:buClr>
                <a:srgbClr val="000000"/>
              </a:buClr>
              <a:buFont typeface="Symbol"/>
              <a:buChar char=""/>
            </a:pPr>
            <a:r>
              <a:rPr lang="pt-BR" sz="1760" b="0" strike="noStrike" spc="-1">
                <a:solidFill>
                  <a:srgbClr val="000000"/>
                </a:solidFill>
                <a:uFill>
                  <a:solidFill>
                    <a:srgbClr val="FFFFFF"/>
                  </a:solidFill>
                </a:uFill>
                <a:latin typeface="Arial"/>
                <a:ea typeface="DejaVu Sans"/>
              </a:rPr>
              <a:t>Leitos de retaguarda clinica (362)</a:t>
            </a:r>
            <a:endParaRPr lang="pt-BR" sz="1800" b="0" strike="noStrike" spc="-1">
              <a:solidFill>
                <a:srgbClr val="000000"/>
              </a:solidFill>
              <a:uFill>
                <a:solidFill>
                  <a:srgbClr val="FFFFFF"/>
                </a:solidFill>
              </a:uFill>
              <a:latin typeface="Arial"/>
            </a:endParaRPr>
          </a:p>
          <a:p>
            <a:pPr marL="300600" indent="-298800">
              <a:lnSpc>
                <a:spcPct val="100000"/>
              </a:lnSpc>
              <a:spcBef>
                <a:spcPts val="349"/>
              </a:spcBef>
              <a:buClr>
                <a:srgbClr val="000000"/>
              </a:buClr>
              <a:buFont typeface="Symbol"/>
              <a:buChar char=""/>
            </a:pPr>
            <a:r>
              <a:rPr lang="pt-BR" sz="1760" b="0" strike="noStrike" spc="-1">
                <a:solidFill>
                  <a:srgbClr val="000000"/>
                </a:solidFill>
                <a:uFill>
                  <a:solidFill>
                    <a:srgbClr val="FFFFFF"/>
                  </a:solidFill>
                </a:uFill>
                <a:latin typeface="Arial"/>
                <a:ea typeface="DejaVu Sans"/>
              </a:rPr>
              <a:t>Unidade de cuidados prolongados (15)</a:t>
            </a:r>
            <a:endParaRPr lang="pt-BR" sz="1800" b="0" strike="noStrike" spc="-1">
              <a:solidFill>
                <a:srgbClr val="000000"/>
              </a:solidFill>
              <a:uFill>
                <a:solidFill>
                  <a:srgbClr val="FFFFFF"/>
                </a:solidFill>
              </a:uFill>
              <a:latin typeface="Arial"/>
            </a:endParaRPr>
          </a:p>
          <a:p>
            <a:pPr marL="300600" indent="-298800">
              <a:lnSpc>
                <a:spcPct val="100000"/>
              </a:lnSpc>
              <a:spcBef>
                <a:spcPts val="349"/>
              </a:spcBef>
              <a:buClr>
                <a:srgbClr val="000000"/>
              </a:buClr>
              <a:buFont typeface="Symbol"/>
              <a:buChar char=""/>
            </a:pPr>
            <a:r>
              <a:rPr lang="pt-BR" sz="1760" b="0" strike="noStrike" spc="-1">
                <a:solidFill>
                  <a:srgbClr val="000000"/>
                </a:solidFill>
                <a:uFill>
                  <a:solidFill>
                    <a:srgbClr val="FFFFFF"/>
                  </a:solidFill>
                </a:uFill>
                <a:latin typeface="Arial"/>
                <a:ea typeface="DejaVu Sans"/>
              </a:rPr>
              <a:t>Radiologia (1)</a:t>
            </a:r>
            <a:endParaRPr lang="pt-BR" sz="1800" b="0" strike="noStrike" spc="-1">
              <a:solidFill>
                <a:srgbClr val="000000"/>
              </a:solidFill>
              <a:uFill>
                <a:solidFill>
                  <a:srgbClr val="FFFFFF"/>
                </a:solidFill>
              </a:uFill>
              <a:latin typeface="Arial"/>
            </a:endParaRPr>
          </a:p>
          <a:p>
            <a:pPr marL="300600" indent="-298800">
              <a:lnSpc>
                <a:spcPct val="100000"/>
              </a:lnSpc>
              <a:spcBef>
                <a:spcPts val="349"/>
              </a:spcBef>
              <a:buClr>
                <a:srgbClr val="000000"/>
              </a:buClr>
              <a:buFont typeface="Symbol"/>
              <a:buChar char=""/>
            </a:pPr>
            <a:r>
              <a:rPr lang="pt-BR" sz="1760" b="0" strike="noStrike" spc="-1">
                <a:solidFill>
                  <a:srgbClr val="000000"/>
                </a:solidFill>
                <a:uFill>
                  <a:solidFill>
                    <a:srgbClr val="FFFFFF"/>
                  </a:solidFill>
                </a:uFill>
                <a:latin typeface="Arial"/>
                <a:ea typeface="DejaVu Sans"/>
              </a:rPr>
              <a:t>Porta de entrada da rede de urgência (7)</a:t>
            </a:r>
            <a:endParaRPr lang="pt-BR" sz="1800" b="0" strike="noStrike" spc="-1">
              <a:solidFill>
                <a:srgbClr val="000000"/>
              </a:solidFill>
              <a:uFill>
                <a:solidFill>
                  <a:srgbClr val="FFFFFF"/>
                </a:solidFill>
              </a:uFill>
              <a:latin typeface="Arial"/>
            </a:endParaRPr>
          </a:p>
          <a:p>
            <a:pPr marL="300600" indent="-298800">
              <a:lnSpc>
                <a:spcPct val="100000"/>
              </a:lnSpc>
              <a:spcBef>
                <a:spcPts val="349"/>
              </a:spcBef>
              <a:buClr>
                <a:srgbClr val="000000"/>
              </a:buClr>
              <a:buFont typeface="Symbol"/>
              <a:buChar char=""/>
            </a:pPr>
            <a:r>
              <a:rPr lang="pt-BR" sz="1760" b="0" strike="noStrike" spc="-1">
                <a:solidFill>
                  <a:srgbClr val="000000"/>
                </a:solidFill>
                <a:uFill>
                  <a:solidFill>
                    <a:srgbClr val="FFFFFF"/>
                  </a:solidFill>
                </a:uFill>
                <a:latin typeface="Arial"/>
                <a:ea typeface="DejaVu Sans"/>
              </a:rPr>
              <a:t>Uti (60)</a:t>
            </a:r>
            <a:endParaRPr lang="pt-BR" sz="1800" b="0" strike="noStrike" spc="-1">
              <a:solidFill>
                <a:srgbClr val="000000"/>
              </a:solidFill>
              <a:uFill>
                <a:solidFill>
                  <a:srgbClr val="FFFFFF"/>
                </a:solidFill>
              </a:uFill>
              <a:latin typeface="Arial"/>
            </a:endParaRPr>
          </a:p>
          <a:p>
            <a:pPr marL="300600" indent="-298800">
              <a:lnSpc>
                <a:spcPct val="100000"/>
              </a:lnSpc>
              <a:spcBef>
                <a:spcPts val="349"/>
              </a:spcBef>
              <a:buClr>
                <a:srgbClr val="000000"/>
              </a:buClr>
              <a:buFont typeface="Symbol"/>
              <a:buChar char=""/>
            </a:pPr>
            <a:r>
              <a:rPr lang="pt-BR" sz="1760" b="0" strike="noStrike" spc="-1">
                <a:solidFill>
                  <a:srgbClr val="000000"/>
                </a:solidFill>
                <a:uFill>
                  <a:solidFill>
                    <a:srgbClr val="FFFFFF"/>
                  </a:solidFill>
                </a:uFill>
                <a:latin typeface="Arial"/>
                <a:ea typeface="DejaVu Sans"/>
              </a:rPr>
              <a:t>Unidade intermediária neo (17)</a:t>
            </a:r>
            <a:endParaRPr lang="pt-BR" sz="1800" b="0" strike="noStrike" spc="-1">
              <a:solidFill>
                <a:srgbClr val="000000"/>
              </a:solidFill>
              <a:uFill>
                <a:solidFill>
                  <a:srgbClr val="FFFFFF"/>
                </a:solidFill>
              </a:uFill>
              <a:latin typeface="Arial"/>
            </a:endParaRPr>
          </a:p>
          <a:p>
            <a:pPr marL="300600" indent="-298800">
              <a:lnSpc>
                <a:spcPct val="100000"/>
              </a:lnSpc>
              <a:spcBef>
                <a:spcPts val="349"/>
              </a:spcBef>
              <a:buClr>
                <a:srgbClr val="000000"/>
              </a:buClr>
              <a:buFont typeface="Symbol"/>
              <a:buChar char=""/>
            </a:pPr>
            <a:r>
              <a:rPr lang="pt-BR" sz="1760" b="0" strike="noStrike" spc="-1">
                <a:solidFill>
                  <a:srgbClr val="000000"/>
                </a:solidFill>
                <a:uFill>
                  <a:solidFill>
                    <a:srgbClr val="FFFFFF"/>
                  </a:solidFill>
                </a:uFill>
                <a:latin typeface="Arial"/>
                <a:ea typeface="DejaVu Sans"/>
              </a:rPr>
              <a:t>Unidade canguru (8)</a:t>
            </a:r>
            <a:endParaRPr lang="pt-BR" sz="1800" b="0" strike="noStrike" spc="-1">
              <a:solidFill>
                <a:srgbClr val="000000"/>
              </a:solidFill>
              <a:uFill>
                <a:solidFill>
                  <a:srgbClr val="FFFFFF"/>
                </a:solidFill>
              </a:uFill>
              <a:latin typeface="Arial"/>
            </a:endParaRPr>
          </a:p>
          <a:p>
            <a:pPr marL="300600" indent="-298800">
              <a:lnSpc>
                <a:spcPct val="100000"/>
              </a:lnSpc>
              <a:spcBef>
                <a:spcPts val="349"/>
              </a:spcBef>
              <a:buClr>
                <a:srgbClr val="000000"/>
              </a:buClr>
              <a:buFont typeface="Symbol"/>
              <a:buChar char=""/>
            </a:pPr>
            <a:r>
              <a:rPr lang="pt-BR" sz="1760" b="0" strike="noStrike" spc="-1">
                <a:solidFill>
                  <a:srgbClr val="000000"/>
                </a:solidFill>
                <a:uFill>
                  <a:solidFill>
                    <a:srgbClr val="FFFFFF"/>
                  </a:solidFill>
                </a:uFill>
                <a:latin typeface="Arial"/>
                <a:ea typeface="DejaVu Sans"/>
              </a:rPr>
              <a:t>Uti neo (70)</a:t>
            </a:r>
            <a:endParaRPr lang="pt-BR" sz="1800" b="0" strike="noStrike" spc="-1">
              <a:solidFill>
                <a:srgbClr val="000000"/>
              </a:solidFill>
              <a:uFill>
                <a:solidFill>
                  <a:srgbClr val="FFFFFF"/>
                </a:solidFill>
              </a:uFill>
              <a:latin typeface="Arial"/>
            </a:endParaRPr>
          </a:p>
          <a:p>
            <a:pPr marL="300600" indent="-298800">
              <a:lnSpc>
                <a:spcPct val="100000"/>
              </a:lnSpc>
              <a:spcBef>
                <a:spcPts val="349"/>
              </a:spcBef>
              <a:buClr>
                <a:srgbClr val="000000"/>
              </a:buClr>
              <a:buFont typeface="Symbol"/>
              <a:buChar char=""/>
            </a:pPr>
            <a:r>
              <a:rPr lang="pt-BR" sz="1760" b="0" strike="noStrike" spc="-1">
                <a:solidFill>
                  <a:srgbClr val="000000"/>
                </a:solidFill>
                <a:uFill>
                  <a:solidFill>
                    <a:srgbClr val="FFFFFF"/>
                  </a:solidFill>
                </a:uFill>
                <a:latin typeface="Arial"/>
                <a:ea typeface="DejaVu Sans"/>
              </a:rPr>
              <a:t>Nutrição enteral e parenteral (3)</a:t>
            </a:r>
            <a:endParaRPr lang="pt-BR" sz="1800" b="0" strike="noStrike" spc="-1">
              <a:solidFill>
                <a:srgbClr val="000000"/>
              </a:solidFill>
              <a:uFill>
                <a:solidFill>
                  <a:srgbClr val="FFFFFF"/>
                </a:solidFill>
              </a:uFill>
              <a:latin typeface="Arial"/>
            </a:endParaRPr>
          </a:p>
          <a:p>
            <a:pPr>
              <a:lnSpc>
                <a:spcPct val="100000"/>
              </a:lnSpc>
              <a:spcBef>
                <a:spcPts val="349"/>
              </a:spcBef>
            </a:pPr>
            <a:endParaRPr lang="pt-BR" sz="1800" b="0" strike="noStrike" spc="-1">
              <a:solidFill>
                <a:srgbClr val="000000"/>
              </a:solidFill>
              <a:uFill>
                <a:solidFill>
                  <a:srgbClr val="FFFFFF"/>
                </a:solidFill>
              </a:uFill>
              <a:latin typeface="Arial"/>
            </a:endParaRPr>
          </a:p>
        </p:txBody>
      </p:sp>
      <p:sp>
        <p:nvSpPr>
          <p:cNvPr id="1164" name="CustomShape 2"/>
          <p:cNvSpPr/>
          <p:nvPr/>
        </p:nvSpPr>
        <p:spPr>
          <a:xfrm>
            <a:off x="6285600" y="3126600"/>
            <a:ext cx="4404240" cy="163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2810" b="1" strike="noStrike" spc="-1">
                <a:solidFill>
                  <a:srgbClr val="C00000"/>
                </a:solidFill>
                <a:uFill>
                  <a:solidFill>
                    <a:srgbClr val="FFFFFF"/>
                  </a:solidFill>
                </a:uFill>
                <a:latin typeface="Arial"/>
                <a:ea typeface="DejaVu Sans"/>
              </a:rPr>
              <a:t>Valor total = 67 milhões</a:t>
            </a:r>
            <a:endParaRPr lang="pt-BR" sz="1800" b="0" strike="noStrike" spc="-1">
              <a:solidFill>
                <a:srgbClr val="000000"/>
              </a:solidFill>
              <a:uFill>
                <a:solidFill>
                  <a:srgbClr val="FFFFFF"/>
                </a:solidFill>
              </a:uFill>
              <a:latin typeface="Arial"/>
            </a:endParaRPr>
          </a:p>
          <a:p>
            <a:pPr>
              <a:lnSpc>
                <a:spcPct val="100000"/>
              </a:lnSpc>
            </a:pPr>
            <a:r>
              <a:rPr lang="pt-BR" sz="2460" b="1" strike="noStrike" spc="-1">
                <a:solidFill>
                  <a:srgbClr val="000000"/>
                </a:solidFill>
                <a:uFill>
                  <a:solidFill>
                    <a:srgbClr val="FFFFFF"/>
                  </a:solidFill>
                </a:uFill>
                <a:latin typeface="Arial"/>
                <a:ea typeface="DejaVu Sans"/>
              </a:rPr>
              <a:t>Em + 40 municípios Beneficiando todas as Regiões de Saúde.</a:t>
            </a:r>
            <a:endParaRPr lang="pt-B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47" name="Table 1"/>
          <p:cNvGraphicFramePr/>
          <p:nvPr/>
        </p:nvGraphicFramePr>
        <p:xfrm>
          <a:off x="408240" y="2160000"/>
          <a:ext cx="9992880" cy="3788760"/>
        </p:xfrm>
        <a:graphic>
          <a:graphicData uri="http://schemas.openxmlformats.org/drawingml/2006/table">
            <a:tbl>
              <a:tblPr/>
              <a:tblGrid>
                <a:gridCol w="57600"/>
                <a:gridCol w="5375880"/>
                <a:gridCol w="4559400"/>
              </a:tblGrid>
              <a:tr h="1578240">
                <a:tc gridSpan="3">
                  <a:txBody>
                    <a:bodyPr/>
                    <a:lstStyle/>
                    <a:p>
                      <a:pPr algn="ctr">
                        <a:lnSpc>
                          <a:spcPct val="66000"/>
                        </a:lnSpc>
                      </a:pPr>
                      <a:endParaRPr lang="pt-BR" sz="1800" b="0" strike="noStrike" spc="-1" dirty="0">
                        <a:solidFill>
                          <a:srgbClr val="000000"/>
                        </a:solidFill>
                        <a:uFill>
                          <a:solidFill>
                            <a:srgbClr val="FFFFFF"/>
                          </a:solidFill>
                        </a:uFill>
                        <a:latin typeface="Arial"/>
                      </a:endParaRPr>
                    </a:p>
                    <a:p>
                      <a:pPr algn="ctr">
                        <a:lnSpc>
                          <a:spcPct val="66000"/>
                        </a:lnSpc>
                      </a:pPr>
                      <a:r>
                        <a:rPr lang="pt-BR" sz="2400" b="1" strike="noStrike" spc="-1" dirty="0">
                          <a:solidFill>
                            <a:srgbClr val="000000"/>
                          </a:solidFill>
                          <a:uFill>
                            <a:solidFill>
                              <a:srgbClr val="FFFFFF"/>
                            </a:solidFill>
                          </a:uFill>
                          <a:latin typeface="Arial"/>
                          <a:ea typeface="Microsoft YaHei"/>
                        </a:rPr>
                        <a:t> RECEITA PARA APURAÇÃO DA APLICAÇÃO EM AÇÕES E</a:t>
                      </a:r>
                      <a:endParaRPr lang="pt-BR" sz="1800" b="0" strike="noStrike" spc="-1" dirty="0">
                        <a:solidFill>
                          <a:srgbClr val="000000"/>
                        </a:solidFill>
                        <a:uFill>
                          <a:solidFill>
                            <a:srgbClr val="FFFFFF"/>
                          </a:solidFill>
                        </a:uFill>
                        <a:latin typeface="Arial"/>
                      </a:endParaRPr>
                    </a:p>
                    <a:p>
                      <a:pPr algn="ctr">
                        <a:lnSpc>
                          <a:spcPct val="66000"/>
                        </a:lnSpc>
                      </a:pPr>
                      <a:endParaRPr lang="pt-BR" sz="1800" b="0" strike="noStrike" spc="-1" dirty="0">
                        <a:solidFill>
                          <a:srgbClr val="000000"/>
                        </a:solidFill>
                        <a:uFill>
                          <a:solidFill>
                            <a:srgbClr val="FFFFFF"/>
                          </a:solidFill>
                        </a:uFill>
                        <a:latin typeface="Arial"/>
                      </a:endParaRPr>
                    </a:p>
                    <a:p>
                      <a:pPr algn="ctr">
                        <a:lnSpc>
                          <a:spcPct val="66000"/>
                        </a:lnSpc>
                      </a:pPr>
                      <a:r>
                        <a:rPr lang="pt-BR" sz="2400" b="1" strike="noStrike" spc="-1" dirty="0">
                          <a:solidFill>
                            <a:srgbClr val="000000"/>
                          </a:solidFill>
                          <a:uFill>
                            <a:solidFill>
                              <a:srgbClr val="FFFFFF"/>
                            </a:solidFill>
                          </a:uFill>
                          <a:latin typeface="Arial"/>
                          <a:ea typeface="Microsoft YaHei"/>
                        </a:rPr>
                        <a:t> SERVIÇOS PÚBLICOS DE SAÚDE</a:t>
                      </a:r>
                      <a:endParaRPr lang="pt-BR" sz="1800" b="0" strike="noStrike" spc="-1" dirty="0">
                        <a:solidFill>
                          <a:srgbClr val="000000"/>
                        </a:solidFill>
                        <a:uFill>
                          <a:solidFill>
                            <a:srgbClr val="FFFFFF"/>
                          </a:solidFill>
                        </a:uFill>
                        <a:latin typeface="Arial"/>
                      </a:endParaRPr>
                    </a:p>
                    <a:p>
                      <a:pPr algn="ctr">
                        <a:lnSpc>
                          <a:spcPct val="66000"/>
                        </a:lnSpc>
                      </a:pPr>
                      <a:endParaRPr lang="pt-BR" sz="1800" b="0" strike="noStrike" spc="-1" dirty="0">
                        <a:solidFill>
                          <a:srgbClr val="000000"/>
                        </a:solidFill>
                        <a:uFill>
                          <a:solidFill>
                            <a:srgbClr val="FFFFFF"/>
                          </a:solidFill>
                        </a:uFill>
                        <a:latin typeface="Arial"/>
                      </a:endParaRPr>
                    </a:p>
                    <a:p>
                      <a:pPr algn="ctr">
                        <a:lnSpc>
                          <a:spcPct val="66000"/>
                        </a:lnSpc>
                      </a:pPr>
                      <a:r>
                        <a:rPr lang="pt-BR" sz="2400" b="1" strike="noStrike" spc="-1" dirty="0">
                          <a:solidFill>
                            <a:srgbClr val="000000"/>
                          </a:solidFill>
                          <a:uFill>
                            <a:solidFill>
                              <a:srgbClr val="FFFFFF"/>
                            </a:solidFill>
                          </a:uFill>
                          <a:latin typeface="Arial"/>
                          <a:ea typeface="Microsoft YaHei"/>
                        </a:rPr>
                        <a:t> </a:t>
                      </a:r>
                      <a:r>
                        <a:rPr lang="pt-BR" sz="2400" b="1" strike="noStrike" spc="-1" dirty="0">
                          <a:solidFill>
                            <a:srgbClr val="C00000"/>
                          </a:solidFill>
                          <a:uFill>
                            <a:solidFill>
                              <a:srgbClr val="FFFFFF"/>
                            </a:solidFill>
                          </a:uFill>
                          <a:latin typeface="Arial"/>
                          <a:ea typeface="Microsoft YaHei"/>
                        </a:rPr>
                        <a:t>(</a:t>
                      </a:r>
                      <a:r>
                        <a:rPr lang="pt-BR" sz="1800" b="1" strike="noStrike" spc="-1" dirty="0">
                          <a:solidFill>
                            <a:srgbClr val="C00000"/>
                          </a:solidFill>
                          <a:uFill>
                            <a:solidFill>
                              <a:srgbClr val="FFFFFF"/>
                            </a:solidFill>
                          </a:uFill>
                          <a:latin typeface="Arial"/>
                          <a:ea typeface="Microsoft YaHei"/>
                        </a:rPr>
                        <a:t>Recursos Próprios</a:t>
                      </a:r>
                      <a:r>
                        <a:rPr lang="pt-BR" sz="2400" b="1" strike="noStrike" spc="-1" dirty="0">
                          <a:solidFill>
                            <a:srgbClr val="C00000"/>
                          </a:solidFill>
                          <a:uFill>
                            <a:solidFill>
                              <a:srgbClr val="FFFFFF"/>
                            </a:solidFill>
                          </a:uFill>
                          <a:latin typeface="Arial"/>
                          <a:ea typeface="Microsoft YaHei"/>
                        </a:rPr>
                        <a:t>)</a:t>
                      </a:r>
                      <a:endParaRPr lang="pt-BR" sz="1800" b="0" strike="noStrike" spc="-1" dirty="0">
                        <a:solidFill>
                          <a:srgbClr val="000000"/>
                        </a:solidFill>
                        <a:uFill>
                          <a:solidFill>
                            <a:srgbClr val="FFFFFF"/>
                          </a:solidFill>
                        </a:uFill>
                        <a:latin typeface="Arial"/>
                      </a:endParaRPr>
                    </a:p>
                  </a:txBody>
                  <a:tcPr marL="9000" marR="9000">
                    <a:lnL w="720">
                      <a:solidFill>
                        <a:srgbClr val="000000"/>
                      </a:solidFill>
                    </a:lnL>
                    <a:lnR w="720">
                      <a:solidFill>
                        <a:srgbClr val="000000"/>
                      </a:solidFill>
                    </a:lnR>
                    <a:lnT w="720">
                      <a:solidFill>
                        <a:srgbClr val="000000"/>
                      </a:solidFill>
                    </a:lnT>
                    <a:lnB w="720">
                      <a:solidFill>
                        <a:srgbClr val="000000"/>
                      </a:solidFill>
                    </a:lnB>
                    <a:solidFill>
                      <a:srgbClr val="E4F0C3"/>
                    </a:solidFill>
                  </a:tcPr>
                </a:tc>
                <a:tc hMerge="1">
                  <a:txBody>
                    <a:bodyPr/>
                    <a:lstStyle/>
                    <a:p>
                      <a:endParaRPr lang="pt-BR"/>
                    </a:p>
                  </a:txBody>
                  <a:tcPr>
                    <a:solidFill>
                      <a:srgbClr val="729FCF"/>
                    </a:solidFill>
                  </a:tcPr>
                </a:tc>
                <a:tc hMerge="1">
                  <a:txBody>
                    <a:bodyPr/>
                    <a:lstStyle/>
                    <a:p>
                      <a:endParaRPr lang="pt-BR"/>
                    </a:p>
                  </a:txBody>
                  <a:tcPr>
                    <a:solidFill>
                      <a:srgbClr val="729FCF"/>
                    </a:solidFill>
                  </a:tcPr>
                </a:tc>
              </a:tr>
              <a:tr h="579240">
                <a:tc>
                  <a:txBody>
                    <a:bodyPr/>
                    <a:lstStyle/>
                    <a:p>
                      <a:endParaRPr lang="pt-BR"/>
                    </a:p>
                  </a:txBody>
                  <a:tcPr marL="10800" marR="10800">
                    <a:lnL w="12240">
                      <a:solidFill>
                        <a:srgbClr val="000000"/>
                      </a:solidFill>
                    </a:lnL>
                    <a:lnR w="12240">
                      <a:solidFill>
                        <a:srgbClr val="000000"/>
                      </a:solidFill>
                    </a:lnR>
                    <a:lnT w="720">
                      <a:solidFill>
                        <a:srgbClr val="000000"/>
                      </a:solidFill>
                    </a:lnT>
                    <a:lnB w="12240">
                      <a:solidFill>
                        <a:srgbClr val="000000"/>
                      </a:solidFill>
                    </a:lnB>
                    <a:noFill/>
                  </a:tcPr>
                </a:tc>
                <a:tc>
                  <a:txBody>
                    <a:bodyPr/>
                    <a:lstStyle/>
                    <a:p>
                      <a:pPr>
                        <a:lnSpc>
                          <a:spcPct val="66000"/>
                        </a:lnSpc>
                      </a:pPr>
                      <a:r>
                        <a:rPr lang="pt-BR" sz="2400" b="1" strike="noStrike" spc="-1" dirty="0">
                          <a:solidFill>
                            <a:srgbClr val="000000"/>
                          </a:solidFill>
                          <a:uFill>
                            <a:solidFill>
                              <a:srgbClr val="FFFFFF"/>
                            </a:solidFill>
                          </a:uFill>
                          <a:latin typeface="Arial"/>
                          <a:ea typeface="Microsoft YaHei"/>
                        </a:rPr>
                        <a:t> </a:t>
                      </a:r>
                      <a:endParaRPr lang="pt-BR" sz="1800" b="0" strike="noStrike" spc="-1" dirty="0">
                        <a:solidFill>
                          <a:srgbClr val="000000"/>
                        </a:solidFill>
                        <a:uFill>
                          <a:solidFill>
                            <a:srgbClr val="FFFFFF"/>
                          </a:solidFill>
                        </a:uFill>
                        <a:latin typeface="Arial"/>
                      </a:endParaRPr>
                    </a:p>
                  </a:txBody>
                  <a:tcPr marL="10800" marR="10800">
                    <a:lnL w="12240">
                      <a:solidFill>
                        <a:srgbClr val="000000"/>
                      </a:solidFill>
                    </a:lnL>
                    <a:lnR w="12240">
                      <a:solidFill>
                        <a:srgbClr val="000000"/>
                      </a:solidFill>
                    </a:lnR>
                    <a:lnT w="720">
                      <a:solidFill>
                        <a:srgbClr val="000000"/>
                      </a:solidFill>
                    </a:lnT>
                    <a:lnB w="12240">
                      <a:solidFill>
                        <a:srgbClr val="000000"/>
                      </a:solidFill>
                    </a:lnB>
                    <a:noFill/>
                  </a:tcPr>
                </a:tc>
                <a:tc>
                  <a:txBody>
                    <a:bodyPr/>
                    <a:lstStyle/>
                    <a:p>
                      <a:endParaRPr lang="pt-BR" dirty="0"/>
                    </a:p>
                  </a:txBody>
                  <a:tcPr marL="10800" marR="10800">
                    <a:lnL w="12240">
                      <a:solidFill>
                        <a:srgbClr val="000000"/>
                      </a:solidFill>
                    </a:lnL>
                    <a:lnR w="12240">
                      <a:solidFill>
                        <a:srgbClr val="000000"/>
                      </a:solidFill>
                    </a:lnR>
                    <a:lnT w="720">
                      <a:solidFill>
                        <a:srgbClr val="000000"/>
                      </a:solidFill>
                    </a:lnT>
                    <a:lnB w="12240">
                      <a:solidFill>
                        <a:srgbClr val="000000"/>
                      </a:solidFill>
                    </a:lnB>
                    <a:noFill/>
                  </a:tcPr>
                </a:tc>
              </a:tr>
              <a:tr h="932400">
                <a:tc gridSpan="2">
                  <a:txBody>
                    <a:bodyPr/>
                    <a:lstStyle/>
                    <a:p>
                      <a:pPr>
                        <a:lnSpc>
                          <a:spcPct val="100000"/>
                        </a:lnSpc>
                      </a:pPr>
                      <a:endParaRPr lang="pt-BR" sz="1800" b="0" strike="noStrike" spc="-1">
                        <a:solidFill>
                          <a:srgbClr val="000000"/>
                        </a:solidFill>
                        <a:uFill>
                          <a:solidFill>
                            <a:srgbClr val="FFFFFF"/>
                          </a:solidFill>
                        </a:uFill>
                        <a:latin typeface="Arial"/>
                      </a:endParaRPr>
                    </a:p>
                    <a:p>
                      <a:pPr>
                        <a:lnSpc>
                          <a:spcPct val="100000"/>
                        </a:lnSpc>
                      </a:pPr>
                      <a:r>
                        <a:rPr lang="pt-BR" sz="2000" b="1" strike="noStrike" spc="-1">
                          <a:solidFill>
                            <a:srgbClr val="000000"/>
                          </a:solidFill>
                          <a:uFill>
                            <a:solidFill>
                              <a:srgbClr val="FFFFFF"/>
                            </a:solidFill>
                          </a:uFill>
                          <a:latin typeface="Arial"/>
                          <a:ea typeface="Microsoft YaHei"/>
                        </a:rPr>
                        <a:t>PREVISÃO ATUALIZADA – ESTADO </a:t>
                      </a:r>
                      <a:endParaRPr lang="pt-BR" sz="1800" b="0" strike="noStrike" spc="-1">
                        <a:solidFill>
                          <a:srgbClr val="000000"/>
                        </a:solidFill>
                        <a:uFill>
                          <a:solidFill>
                            <a:srgbClr val="FFFFFF"/>
                          </a:solidFill>
                        </a:uFill>
                        <a:latin typeface="Arial"/>
                      </a:endParaRPr>
                    </a:p>
                    <a:p>
                      <a:pPr>
                        <a:lnSpc>
                          <a:spcPct val="100000"/>
                        </a:lnSpc>
                      </a:pPr>
                      <a:r>
                        <a:rPr lang="pt-BR" sz="2000" b="1" strike="noStrike" spc="-1">
                          <a:solidFill>
                            <a:srgbClr val="000000"/>
                          </a:solidFill>
                          <a:uFill>
                            <a:solidFill>
                              <a:srgbClr val="FFFFFF"/>
                            </a:solidFill>
                          </a:uFill>
                          <a:latin typeface="Arial"/>
                          <a:ea typeface="Microsoft YaHei"/>
                        </a:rPr>
                        <a:t>                         (</a:t>
                      </a:r>
                      <a:r>
                        <a:rPr lang="pt-BR" sz="1800" b="1" strike="noStrike" spc="-1">
                          <a:solidFill>
                            <a:srgbClr val="000000"/>
                          </a:solidFill>
                          <a:uFill>
                            <a:solidFill>
                              <a:srgbClr val="FFFFFF"/>
                            </a:solidFill>
                          </a:uFill>
                          <a:latin typeface="Arial"/>
                          <a:ea typeface="Microsoft YaHei"/>
                        </a:rPr>
                        <a:t>Ano</a:t>
                      </a:r>
                      <a:r>
                        <a:rPr lang="pt-BR" sz="2000" b="1" strike="noStrike" spc="-1">
                          <a:solidFill>
                            <a:srgbClr val="000000"/>
                          </a:solidFill>
                          <a:uFill>
                            <a:solidFill>
                              <a:srgbClr val="FFFFFF"/>
                            </a:solidFill>
                          </a:uFill>
                          <a:latin typeface="Arial"/>
                          <a:ea typeface="Microsoft YaHei"/>
                        </a:rPr>
                        <a:t>)</a:t>
                      </a:r>
                      <a:endParaRPr lang="pt-BR" sz="1800" b="0" strike="noStrike" spc="-1">
                        <a:solidFill>
                          <a:srgbClr val="000000"/>
                        </a:solidFill>
                        <a:uFill>
                          <a:solidFill>
                            <a:srgbClr val="FFFFFF"/>
                          </a:solidFill>
                        </a:uFill>
                        <a:latin typeface="Arial"/>
                      </a:endParaRPr>
                    </a:p>
                  </a:txBody>
                  <a:tcPr marL="10800" marR="10800">
                    <a:lnL w="720">
                      <a:solidFill>
                        <a:srgbClr val="000000"/>
                      </a:solidFill>
                    </a:lnL>
                    <a:lnR w="720">
                      <a:solidFill>
                        <a:srgbClr val="000000"/>
                      </a:solidFill>
                    </a:lnR>
                    <a:lnT w="12240">
                      <a:solidFill>
                        <a:srgbClr val="000000"/>
                      </a:solidFill>
                    </a:lnT>
                    <a:lnB w="12240">
                      <a:solidFill>
                        <a:srgbClr val="000000"/>
                      </a:solidFill>
                    </a:lnB>
                    <a:solidFill>
                      <a:srgbClr val="D9D9D9"/>
                    </a:solidFill>
                  </a:tcPr>
                </a:tc>
                <a:tc hMerge="1">
                  <a:txBody>
                    <a:bodyPr/>
                    <a:lstStyle/>
                    <a:p>
                      <a:endParaRPr lang="pt-BR"/>
                    </a:p>
                  </a:txBody>
                  <a:tcPr>
                    <a:solidFill>
                      <a:srgbClr val="729FCF"/>
                    </a:solidFill>
                  </a:tcPr>
                </a:tc>
                <a:tc>
                  <a:txBody>
                    <a:bodyPr/>
                    <a:lstStyle/>
                    <a:p>
                      <a:pPr algn="ctr">
                        <a:lnSpc>
                          <a:spcPct val="66000"/>
                        </a:lnSpc>
                      </a:pPr>
                      <a:endParaRPr lang="pt-BR" sz="1800" b="0" strike="noStrike" spc="-1" dirty="0">
                        <a:solidFill>
                          <a:srgbClr val="000000"/>
                        </a:solidFill>
                        <a:uFill>
                          <a:solidFill>
                            <a:srgbClr val="FFFFFF"/>
                          </a:solidFill>
                        </a:uFill>
                        <a:latin typeface="Arial"/>
                      </a:endParaRPr>
                    </a:p>
                    <a:p>
                      <a:pPr algn="ctr">
                        <a:lnSpc>
                          <a:spcPct val="66000"/>
                        </a:lnSpc>
                      </a:pPr>
                      <a:r>
                        <a:rPr lang="pt-BR" sz="2000" b="1" strike="noStrike" spc="-1" dirty="0">
                          <a:solidFill>
                            <a:srgbClr val="000000"/>
                          </a:solidFill>
                          <a:uFill>
                            <a:solidFill>
                              <a:srgbClr val="FFFFFF"/>
                            </a:solidFill>
                          </a:uFill>
                          <a:latin typeface="Arial"/>
                          <a:ea typeface="Microsoft YaHei"/>
                        </a:rPr>
                        <a:t>RECEITAS REALIZADAS - ESTADO</a:t>
                      </a:r>
                      <a:endParaRPr lang="pt-BR" sz="1800" b="0" strike="noStrike" spc="-1" dirty="0">
                        <a:solidFill>
                          <a:srgbClr val="000000"/>
                        </a:solidFill>
                        <a:uFill>
                          <a:solidFill>
                            <a:srgbClr val="FFFFFF"/>
                          </a:solidFill>
                        </a:uFill>
                        <a:latin typeface="Arial"/>
                      </a:endParaRPr>
                    </a:p>
                    <a:p>
                      <a:pPr algn="ctr">
                        <a:lnSpc>
                          <a:spcPct val="66000"/>
                        </a:lnSpc>
                      </a:pPr>
                      <a:endParaRPr lang="pt-BR" sz="1800" b="0" strike="noStrike" spc="-1" dirty="0">
                        <a:solidFill>
                          <a:srgbClr val="000000"/>
                        </a:solidFill>
                        <a:uFill>
                          <a:solidFill>
                            <a:srgbClr val="FFFFFF"/>
                          </a:solidFill>
                        </a:uFill>
                        <a:latin typeface="Arial"/>
                      </a:endParaRPr>
                    </a:p>
                    <a:p>
                      <a:pPr algn="ctr">
                        <a:lnSpc>
                          <a:spcPct val="66000"/>
                        </a:lnSpc>
                      </a:pPr>
                      <a:r>
                        <a:rPr lang="pt-BR" sz="2000" b="1" strike="noStrike" spc="-1" dirty="0">
                          <a:solidFill>
                            <a:srgbClr val="000000"/>
                          </a:solidFill>
                          <a:uFill>
                            <a:solidFill>
                              <a:srgbClr val="FFFFFF"/>
                            </a:solidFill>
                          </a:uFill>
                          <a:latin typeface="Arial"/>
                          <a:ea typeface="Microsoft YaHei"/>
                        </a:rPr>
                        <a:t>(</a:t>
                      </a:r>
                      <a:r>
                        <a:rPr lang="pt-BR" sz="1800" b="1" strike="noStrike" spc="-1" dirty="0">
                          <a:solidFill>
                            <a:srgbClr val="000000"/>
                          </a:solidFill>
                          <a:uFill>
                            <a:solidFill>
                              <a:srgbClr val="FFFFFF"/>
                            </a:solidFill>
                          </a:uFill>
                          <a:latin typeface="Arial"/>
                          <a:ea typeface="Microsoft YaHei"/>
                        </a:rPr>
                        <a:t>Acumulado 1º, 2º e 3º Quadrimestres</a:t>
                      </a:r>
                      <a:r>
                        <a:rPr lang="pt-BR" sz="2000" b="1" strike="noStrike" spc="-1" dirty="0">
                          <a:solidFill>
                            <a:srgbClr val="000000"/>
                          </a:solidFill>
                          <a:uFill>
                            <a:solidFill>
                              <a:srgbClr val="FFFFFF"/>
                            </a:solidFill>
                          </a:uFill>
                          <a:latin typeface="Arial"/>
                          <a:ea typeface="Microsoft YaHei"/>
                        </a:rPr>
                        <a:t>)</a:t>
                      </a:r>
                      <a:endParaRPr lang="pt-BR" sz="1800" b="0" strike="noStrike" spc="-1" dirty="0">
                        <a:solidFill>
                          <a:srgbClr val="000000"/>
                        </a:solidFill>
                        <a:uFill>
                          <a:solidFill>
                            <a:srgbClr val="FFFFFF"/>
                          </a:solidFill>
                        </a:uFill>
                        <a:latin typeface="Arial"/>
                      </a:endParaRPr>
                    </a:p>
                  </a:txBody>
                  <a:tcPr marL="10800" marR="10800">
                    <a:lnL w="720">
                      <a:solidFill>
                        <a:srgbClr val="000000"/>
                      </a:solidFill>
                    </a:lnL>
                    <a:lnR w="720">
                      <a:solidFill>
                        <a:srgbClr val="000000"/>
                      </a:solidFill>
                    </a:lnR>
                    <a:lnT w="12240">
                      <a:solidFill>
                        <a:srgbClr val="000000"/>
                      </a:solidFill>
                    </a:lnT>
                    <a:lnB w="12240">
                      <a:solidFill>
                        <a:srgbClr val="000000"/>
                      </a:solidFill>
                    </a:lnB>
                    <a:solidFill>
                      <a:srgbClr val="D9D9D9"/>
                    </a:solidFill>
                  </a:tcPr>
                </a:tc>
              </a:tr>
              <a:tr h="655920">
                <a:tc gridSpan="2">
                  <a:txBody>
                    <a:bodyPr/>
                    <a:lstStyle/>
                    <a:p>
                      <a:pPr algn="ctr">
                        <a:lnSpc>
                          <a:spcPct val="66000"/>
                        </a:lnSpc>
                      </a:pPr>
                      <a:endParaRPr lang="pt-BR" sz="1800" b="0" strike="noStrike" spc="-1" dirty="0">
                        <a:solidFill>
                          <a:srgbClr val="002060"/>
                        </a:solidFill>
                        <a:uFill>
                          <a:solidFill>
                            <a:srgbClr val="FFFFFF"/>
                          </a:solidFill>
                        </a:uFill>
                        <a:latin typeface="Arial"/>
                      </a:endParaRPr>
                    </a:p>
                    <a:p>
                      <a:pPr algn="ctr">
                        <a:lnSpc>
                          <a:spcPct val="66000"/>
                        </a:lnSpc>
                      </a:pPr>
                      <a:r>
                        <a:rPr lang="pt-BR" sz="2400" b="0" strike="noStrike" spc="-1" dirty="0">
                          <a:solidFill>
                            <a:srgbClr val="002060"/>
                          </a:solidFill>
                          <a:uFill>
                            <a:solidFill>
                              <a:srgbClr val="FFFFFF"/>
                            </a:solidFill>
                          </a:uFill>
                          <a:latin typeface="Arial"/>
                          <a:ea typeface="Microsoft YaHei"/>
                        </a:rPr>
                        <a:t>18.665.740.351,00</a:t>
                      </a:r>
                      <a:endParaRPr lang="pt-BR" sz="1800" b="0" strike="noStrike" spc="-1" dirty="0">
                        <a:solidFill>
                          <a:srgbClr val="002060"/>
                        </a:solidFill>
                        <a:uFill>
                          <a:solidFill>
                            <a:srgbClr val="FFFFFF"/>
                          </a:solidFill>
                        </a:uFill>
                        <a:latin typeface="Arial"/>
                      </a:endParaRPr>
                    </a:p>
                  </a:txBody>
                  <a:tcPr marL="10800" marR="10800">
                    <a:lnL w="720">
                      <a:solidFill>
                        <a:srgbClr val="000000"/>
                      </a:solidFill>
                    </a:lnL>
                    <a:lnR w="720">
                      <a:solidFill>
                        <a:srgbClr val="000000"/>
                      </a:solidFill>
                    </a:lnR>
                    <a:lnT w="12240">
                      <a:solidFill>
                        <a:srgbClr val="000000"/>
                      </a:solidFill>
                    </a:lnT>
                    <a:lnB w="720">
                      <a:solidFill>
                        <a:srgbClr val="000000"/>
                      </a:solidFill>
                    </a:lnB>
                    <a:solidFill>
                      <a:srgbClr val="F2F2F2"/>
                    </a:solidFill>
                  </a:tcPr>
                </a:tc>
                <a:tc hMerge="1">
                  <a:txBody>
                    <a:bodyPr/>
                    <a:lstStyle/>
                    <a:p>
                      <a:endParaRPr lang="pt-BR"/>
                    </a:p>
                  </a:txBody>
                  <a:tcPr>
                    <a:solidFill>
                      <a:srgbClr val="729FCF"/>
                    </a:solidFill>
                  </a:tcPr>
                </a:tc>
                <a:tc>
                  <a:txBody>
                    <a:bodyPr/>
                    <a:lstStyle/>
                    <a:p>
                      <a:pPr algn="ctr">
                        <a:lnSpc>
                          <a:spcPct val="66000"/>
                        </a:lnSpc>
                      </a:pPr>
                      <a:endParaRPr lang="pt-BR" sz="1800" b="0" strike="noStrike" spc="-1" dirty="0" smtClean="0">
                        <a:solidFill>
                          <a:srgbClr val="002060"/>
                        </a:solidFill>
                        <a:uFill>
                          <a:solidFill>
                            <a:srgbClr val="FFFFFF"/>
                          </a:solidFill>
                        </a:uFill>
                        <a:latin typeface="Arial"/>
                      </a:endParaRPr>
                    </a:p>
                    <a:p>
                      <a:pPr algn="ctr">
                        <a:lnSpc>
                          <a:spcPct val="66000"/>
                        </a:lnSpc>
                      </a:pPr>
                      <a:r>
                        <a:rPr lang="pt-BR" sz="2400" b="0" strike="noStrike" spc="-1" dirty="0" smtClean="0">
                          <a:solidFill>
                            <a:srgbClr val="002060"/>
                          </a:solidFill>
                          <a:uFill>
                            <a:solidFill>
                              <a:srgbClr val="FFFFFF"/>
                            </a:solidFill>
                          </a:uFill>
                          <a:latin typeface="+mn-lt"/>
                          <a:ea typeface="Microsoft YaHei"/>
                        </a:rPr>
                        <a:t>18.474.407.230,31</a:t>
                      </a:r>
                      <a:endParaRPr lang="pt-BR" sz="1800" b="0" strike="noStrike" spc="-1" dirty="0">
                        <a:solidFill>
                          <a:srgbClr val="002060"/>
                        </a:solidFill>
                        <a:uFill>
                          <a:solidFill>
                            <a:srgbClr val="FFFFFF"/>
                          </a:solidFill>
                        </a:uFill>
                        <a:latin typeface="Arial"/>
                      </a:endParaRPr>
                    </a:p>
                  </a:txBody>
                  <a:tcPr marL="10800" marR="10800">
                    <a:lnL w="720">
                      <a:solidFill>
                        <a:srgbClr val="000000"/>
                      </a:solidFill>
                    </a:lnL>
                    <a:lnR w="720">
                      <a:solidFill>
                        <a:srgbClr val="000000"/>
                      </a:solidFill>
                    </a:lnR>
                    <a:lnT w="12240">
                      <a:solidFill>
                        <a:srgbClr val="000000"/>
                      </a:solidFill>
                    </a:lnT>
                    <a:lnB w="720">
                      <a:solidFill>
                        <a:srgbClr val="000000"/>
                      </a:solidFill>
                    </a:lnB>
                    <a:solidFill>
                      <a:srgbClr val="F2F2F2"/>
                    </a:solidFill>
                  </a:tcPr>
                </a:tc>
              </a:tr>
            </a:tbl>
          </a:graphicData>
        </a:graphic>
      </p:graphicFrame>
      <p:sp>
        <p:nvSpPr>
          <p:cNvPr id="948" name="CustomShape 2"/>
          <p:cNvSpPr/>
          <p:nvPr/>
        </p:nvSpPr>
        <p:spPr>
          <a:xfrm>
            <a:off x="2065282" y="192240"/>
            <a:ext cx="7075837" cy="1479960"/>
          </a:xfrm>
          <a:prstGeom prst="rect">
            <a:avLst/>
          </a:prstGeom>
          <a:noFill/>
          <a:ln w="9360">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pt-BR" sz="2800" b="1" strike="noStrike" spc="-1" dirty="0">
                <a:solidFill>
                  <a:srgbClr val="000000"/>
                </a:solidFill>
                <a:uFill>
                  <a:solidFill>
                    <a:srgbClr val="FFFFFF"/>
                  </a:solidFill>
                </a:uFill>
                <a:latin typeface="Arial"/>
                <a:ea typeface="Microsoft YaHei"/>
              </a:rPr>
              <a:t>MONTANTE DE RECURSOS APLICADOS </a:t>
            </a:r>
            <a:endParaRPr lang="pt-BR" sz="1800" b="0" strike="noStrike" spc="-1" dirty="0">
              <a:solidFill>
                <a:srgbClr val="000000"/>
              </a:solidFill>
              <a:uFill>
                <a:solidFill>
                  <a:srgbClr val="FFFFFF"/>
                </a:solidFill>
              </a:uFill>
              <a:latin typeface="Arial"/>
            </a:endParaRPr>
          </a:p>
          <a:p>
            <a:pPr algn="ctr">
              <a:lnSpc>
                <a:spcPct val="100000"/>
              </a:lnSpc>
            </a:pPr>
            <a:r>
              <a:rPr lang="pt-BR" sz="2800" b="1" u="sng" strike="noStrike" spc="-1" dirty="0">
                <a:solidFill>
                  <a:srgbClr val="000000"/>
                </a:solidFill>
                <a:uFill>
                  <a:solidFill>
                    <a:srgbClr val="FFFFFF"/>
                  </a:solidFill>
                </a:uFill>
                <a:latin typeface="Arial"/>
                <a:ea typeface="Microsoft YaHei"/>
              </a:rPr>
              <a:t>ATÉ O PERÍODO</a:t>
            </a:r>
            <a:endParaRPr lang="pt-BR" sz="1800" b="0" strike="noStrike" spc="-1" dirty="0">
              <a:solidFill>
                <a:srgbClr val="000000"/>
              </a:solidFill>
              <a:uFill>
                <a:solidFill>
                  <a:srgbClr val="FFFFFF"/>
                </a:solidFill>
              </a:uFill>
              <a:latin typeface="Arial"/>
            </a:endParaRPr>
          </a:p>
        </p:txBody>
      </p:sp>
      <p:sp>
        <p:nvSpPr>
          <p:cNvPr id="949" name="CustomShape 3"/>
          <p:cNvSpPr/>
          <p:nvPr/>
        </p:nvSpPr>
        <p:spPr>
          <a:xfrm>
            <a:off x="273960" y="6423120"/>
            <a:ext cx="4712040" cy="5688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400" b="0" strike="noStrike" spc="-1">
                <a:solidFill>
                  <a:srgbClr val="000000"/>
                </a:solidFill>
                <a:uFill>
                  <a:solidFill>
                    <a:srgbClr val="FFFFFF"/>
                  </a:solidFill>
                </a:uFill>
                <a:latin typeface="Myriad CnSemibold"/>
                <a:ea typeface="Microsoft YaHei"/>
              </a:rPr>
              <a:t>FONTE:  ANEXO XII/SEF, DOE 28/092017 pg. 22..</a:t>
            </a:r>
            <a:endParaRPr lang="pt-B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1"/>
          <p:cNvSpPr txBox="1">
            <a:spLocks noChangeArrowheads="1"/>
          </p:cNvSpPr>
          <p:nvPr/>
        </p:nvSpPr>
        <p:spPr bwMode="auto">
          <a:xfrm>
            <a:off x="1999147" y="2706481"/>
            <a:ext cx="6441539" cy="2278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a:spcBef>
                <a:spcPct val="50000"/>
              </a:spcBef>
            </a:pPr>
            <a:r>
              <a:rPr lang="pt-BR" altLang="pt-BR" sz="4736">
                <a:solidFill>
                  <a:srgbClr val="000000"/>
                </a:solidFill>
              </a:rPr>
              <a:t>Serviços de Alta Complexidade habilitados em SC.</a:t>
            </a:r>
          </a:p>
        </p:txBody>
      </p:sp>
      <p:pic>
        <p:nvPicPr>
          <p:cNvPr id="1433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36477" y="1549593"/>
            <a:ext cx="7872278" cy="4735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0" name="AutoShape 45"/>
          <p:cNvSpPr>
            <a:spLocks noChangeArrowheads="1"/>
          </p:cNvSpPr>
          <p:nvPr/>
        </p:nvSpPr>
        <p:spPr bwMode="auto">
          <a:xfrm>
            <a:off x="1493792" y="1317102"/>
            <a:ext cx="2084068" cy="380060"/>
          </a:xfrm>
          <a:prstGeom prst="wedgeRoundRectCallout">
            <a:avLst>
              <a:gd name="adj1" fmla="val 12259"/>
              <a:gd name="adj2" fmla="val 314468"/>
              <a:gd name="adj3" fmla="val 16667"/>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a:r>
              <a:rPr lang="pt-BR" altLang="pt-BR" sz="877">
                <a:solidFill>
                  <a:srgbClr val="000000"/>
                </a:solidFill>
              </a:rPr>
              <a:t>Insuficiência em Alta Complexidade</a:t>
            </a:r>
          </a:p>
          <a:p>
            <a:pPr algn="ctr"/>
            <a:r>
              <a:rPr lang="pt-BR" altLang="pt-BR" sz="877" b="0">
                <a:solidFill>
                  <a:srgbClr val="000000"/>
                </a:solidFill>
              </a:rPr>
              <a:t>- Gastroplastia.</a:t>
            </a:r>
          </a:p>
        </p:txBody>
      </p:sp>
      <p:sp>
        <p:nvSpPr>
          <p:cNvPr id="14341" name="AutoShape 46"/>
          <p:cNvSpPr>
            <a:spLocks noChangeArrowheads="1"/>
          </p:cNvSpPr>
          <p:nvPr/>
        </p:nvSpPr>
        <p:spPr bwMode="auto">
          <a:xfrm>
            <a:off x="3704547" y="1065119"/>
            <a:ext cx="2084068" cy="630650"/>
          </a:xfrm>
          <a:prstGeom prst="wedgeRoundRectCallout">
            <a:avLst>
              <a:gd name="adj1" fmla="val 98495"/>
              <a:gd name="adj2" fmla="val 124171"/>
              <a:gd name="adj3" fmla="val 16667"/>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a:r>
              <a:rPr lang="pt-BR" altLang="pt-BR" sz="877">
                <a:solidFill>
                  <a:srgbClr val="000000"/>
                </a:solidFill>
              </a:rPr>
              <a:t>Insuficiência em Alta Complexidade</a:t>
            </a:r>
          </a:p>
          <a:p>
            <a:pPr algn="ctr">
              <a:buFontTx/>
              <a:buChar char="-"/>
            </a:pPr>
            <a:r>
              <a:rPr lang="pt-BR" altLang="pt-BR" sz="877">
                <a:solidFill>
                  <a:srgbClr val="000000"/>
                </a:solidFill>
              </a:rPr>
              <a:t> </a:t>
            </a:r>
            <a:r>
              <a:rPr lang="pt-BR" altLang="pt-BR" sz="877" b="0">
                <a:solidFill>
                  <a:srgbClr val="000000"/>
                </a:solidFill>
              </a:rPr>
              <a:t>Cardiologia; - Gastroplastia; </a:t>
            </a:r>
          </a:p>
          <a:p>
            <a:pPr algn="ctr">
              <a:buFontTx/>
              <a:buChar char="-"/>
            </a:pPr>
            <a:r>
              <a:rPr lang="pt-BR" altLang="pt-BR" sz="877" b="0">
                <a:solidFill>
                  <a:srgbClr val="000000"/>
                </a:solidFill>
              </a:rPr>
              <a:t> Gestação de Alto Risco; </a:t>
            </a:r>
          </a:p>
          <a:p>
            <a:pPr algn="ctr">
              <a:buFontTx/>
              <a:buChar char="-"/>
            </a:pPr>
            <a:r>
              <a:rPr lang="pt-BR" altLang="pt-BR" sz="877" b="0">
                <a:solidFill>
                  <a:srgbClr val="000000"/>
                </a:solidFill>
              </a:rPr>
              <a:t> </a:t>
            </a:r>
            <a:r>
              <a:rPr lang="pt-BR" altLang="pt-BR" sz="877">
                <a:solidFill>
                  <a:srgbClr val="FF3300"/>
                </a:solidFill>
              </a:rPr>
              <a:t>Neurologia</a:t>
            </a:r>
            <a:r>
              <a:rPr lang="pt-BR" altLang="pt-BR" sz="877" b="0">
                <a:solidFill>
                  <a:srgbClr val="000000"/>
                </a:solidFill>
              </a:rPr>
              <a:t>; - </a:t>
            </a:r>
            <a:r>
              <a:rPr lang="pt-BR" altLang="pt-BR" sz="877">
                <a:solidFill>
                  <a:srgbClr val="FF3300"/>
                </a:solidFill>
              </a:rPr>
              <a:t>Ortopedia</a:t>
            </a:r>
            <a:r>
              <a:rPr lang="pt-BR" altLang="pt-BR" sz="877" b="0">
                <a:solidFill>
                  <a:srgbClr val="000000"/>
                </a:solidFill>
              </a:rPr>
              <a:t>.</a:t>
            </a:r>
          </a:p>
        </p:txBody>
      </p:sp>
      <p:sp>
        <p:nvSpPr>
          <p:cNvPr id="14342" name="AutoShape 47"/>
          <p:cNvSpPr>
            <a:spLocks noChangeArrowheads="1"/>
          </p:cNvSpPr>
          <p:nvPr/>
        </p:nvSpPr>
        <p:spPr bwMode="auto">
          <a:xfrm>
            <a:off x="2756482" y="4031819"/>
            <a:ext cx="2084069" cy="505355"/>
          </a:xfrm>
          <a:prstGeom prst="wedgeRoundRectCallout">
            <a:avLst>
              <a:gd name="adj1" fmla="val 52338"/>
              <a:gd name="adj2" fmla="val -256611"/>
              <a:gd name="adj3" fmla="val 16667"/>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a:r>
              <a:rPr lang="pt-BR" altLang="pt-BR" sz="877">
                <a:solidFill>
                  <a:srgbClr val="000000"/>
                </a:solidFill>
              </a:rPr>
              <a:t>Insuficiência em Alta Complexidade</a:t>
            </a:r>
          </a:p>
          <a:p>
            <a:pPr algn="ctr">
              <a:buFontTx/>
              <a:buChar char="-"/>
            </a:pPr>
            <a:r>
              <a:rPr lang="pt-BR" altLang="pt-BR" sz="877">
                <a:solidFill>
                  <a:srgbClr val="000000"/>
                </a:solidFill>
              </a:rPr>
              <a:t> </a:t>
            </a:r>
            <a:r>
              <a:rPr lang="pt-BR" altLang="pt-BR" sz="877" b="0">
                <a:solidFill>
                  <a:srgbClr val="000000"/>
                </a:solidFill>
              </a:rPr>
              <a:t>Cardiologia; - Gastroplastia; </a:t>
            </a:r>
          </a:p>
          <a:p>
            <a:pPr algn="ctr">
              <a:buFontTx/>
              <a:buChar char="-"/>
            </a:pPr>
            <a:r>
              <a:rPr lang="pt-BR" altLang="pt-BR" sz="877" b="0">
                <a:solidFill>
                  <a:srgbClr val="000000"/>
                </a:solidFill>
              </a:rPr>
              <a:t> </a:t>
            </a:r>
            <a:r>
              <a:rPr lang="pt-BR" altLang="pt-BR" sz="877">
                <a:solidFill>
                  <a:srgbClr val="FF3300"/>
                </a:solidFill>
              </a:rPr>
              <a:t>Gestação de Alto Risco</a:t>
            </a:r>
            <a:r>
              <a:rPr lang="pt-BR" altLang="pt-BR" sz="877" b="0">
                <a:solidFill>
                  <a:srgbClr val="000000"/>
                </a:solidFill>
              </a:rPr>
              <a:t>. </a:t>
            </a:r>
          </a:p>
        </p:txBody>
      </p:sp>
      <p:sp>
        <p:nvSpPr>
          <p:cNvPr id="14343" name="AutoShape 48"/>
          <p:cNvSpPr>
            <a:spLocks noChangeArrowheads="1"/>
          </p:cNvSpPr>
          <p:nvPr/>
        </p:nvSpPr>
        <p:spPr bwMode="auto">
          <a:xfrm>
            <a:off x="3577859" y="4663861"/>
            <a:ext cx="2084069" cy="378668"/>
          </a:xfrm>
          <a:prstGeom prst="wedgeRoundRectCallout">
            <a:avLst>
              <a:gd name="adj1" fmla="val 91884"/>
              <a:gd name="adj2" fmla="val -193384"/>
              <a:gd name="adj3" fmla="val 16667"/>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a:r>
              <a:rPr lang="pt-BR" altLang="pt-BR" sz="877">
                <a:solidFill>
                  <a:srgbClr val="000000"/>
                </a:solidFill>
              </a:rPr>
              <a:t>Insuficiência em Alta Complexidade</a:t>
            </a:r>
          </a:p>
          <a:p>
            <a:pPr algn="ctr">
              <a:buFontTx/>
              <a:buChar char="-"/>
            </a:pPr>
            <a:r>
              <a:rPr lang="pt-BR" altLang="pt-BR" sz="877">
                <a:solidFill>
                  <a:srgbClr val="000000"/>
                </a:solidFill>
              </a:rPr>
              <a:t> </a:t>
            </a:r>
            <a:r>
              <a:rPr lang="pt-BR" altLang="pt-BR" sz="877" b="0">
                <a:solidFill>
                  <a:srgbClr val="000000"/>
                </a:solidFill>
              </a:rPr>
              <a:t>Cardiologia. </a:t>
            </a:r>
          </a:p>
        </p:txBody>
      </p:sp>
      <p:sp>
        <p:nvSpPr>
          <p:cNvPr id="14344" name="AutoShape 49"/>
          <p:cNvSpPr>
            <a:spLocks noChangeArrowheads="1"/>
          </p:cNvSpPr>
          <p:nvPr/>
        </p:nvSpPr>
        <p:spPr bwMode="auto">
          <a:xfrm>
            <a:off x="4272550" y="5485237"/>
            <a:ext cx="2084068" cy="378668"/>
          </a:xfrm>
          <a:prstGeom prst="wedgeRoundRectCallout">
            <a:avLst>
              <a:gd name="adj1" fmla="val 106380"/>
              <a:gd name="adj2" fmla="val -88236"/>
              <a:gd name="adj3" fmla="val 16667"/>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a:r>
              <a:rPr lang="pt-BR" altLang="pt-BR" sz="877">
                <a:solidFill>
                  <a:srgbClr val="000000"/>
                </a:solidFill>
              </a:rPr>
              <a:t>Insuficiência em Alta Complexidade</a:t>
            </a:r>
          </a:p>
          <a:p>
            <a:pPr algn="ctr"/>
            <a:r>
              <a:rPr lang="pt-BR" altLang="pt-BR" sz="877" b="0">
                <a:solidFill>
                  <a:srgbClr val="000000"/>
                </a:solidFill>
              </a:rPr>
              <a:t>- Gastroplastia. </a:t>
            </a:r>
          </a:p>
          <a:p>
            <a:pPr algn="ctr"/>
            <a:endParaRPr lang="pt-BR" altLang="pt-BR" sz="877" b="0">
              <a:solidFill>
                <a:srgbClr val="000000"/>
              </a:solidFill>
            </a:endParaRPr>
          </a:p>
        </p:txBody>
      </p:sp>
      <p:sp>
        <p:nvSpPr>
          <p:cNvPr id="14345" name="AutoShape 50"/>
          <p:cNvSpPr>
            <a:spLocks noChangeArrowheads="1"/>
          </p:cNvSpPr>
          <p:nvPr/>
        </p:nvSpPr>
        <p:spPr bwMode="auto">
          <a:xfrm>
            <a:off x="6229930" y="1001081"/>
            <a:ext cx="2210755" cy="505356"/>
          </a:xfrm>
          <a:prstGeom prst="wedgeRoundRectCallout">
            <a:avLst>
              <a:gd name="adj1" fmla="val 48676"/>
              <a:gd name="adj2" fmla="val 319972"/>
              <a:gd name="adj3" fmla="val 16667"/>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a:r>
              <a:rPr lang="pt-BR" altLang="pt-BR" sz="877">
                <a:solidFill>
                  <a:srgbClr val="000000"/>
                </a:solidFill>
              </a:rPr>
              <a:t>Insuficiência em Alta Complexidade</a:t>
            </a:r>
          </a:p>
          <a:p>
            <a:pPr algn="ctr"/>
            <a:r>
              <a:rPr lang="pt-BR" altLang="pt-BR" sz="877" b="0">
                <a:solidFill>
                  <a:srgbClr val="000000"/>
                </a:solidFill>
              </a:rPr>
              <a:t>- Gastroplastia; - Gestação de Alto Risco. </a:t>
            </a:r>
          </a:p>
        </p:txBody>
      </p:sp>
      <p:sp>
        <p:nvSpPr>
          <p:cNvPr id="14346" name="Oval 58"/>
          <p:cNvSpPr>
            <a:spLocks noChangeArrowheads="1"/>
          </p:cNvSpPr>
          <p:nvPr/>
        </p:nvSpPr>
        <p:spPr bwMode="auto">
          <a:xfrm>
            <a:off x="8437901" y="1759810"/>
            <a:ext cx="917435" cy="251981"/>
          </a:xfrm>
          <a:prstGeom prst="ellipse">
            <a:avLst/>
          </a:prstGeom>
          <a:solidFill>
            <a:schemeClr val="accent1"/>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a:r>
              <a:rPr lang="pt-BR" altLang="pt-BR" sz="1052">
                <a:solidFill>
                  <a:srgbClr val="000000"/>
                </a:solidFill>
              </a:rPr>
              <a:t>SUFICIENTE</a:t>
            </a:r>
          </a:p>
        </p:txBody>
      </p:sp>
      <p:sp>
        <p:nvSpPr>
          <p:cNvPr id="14347" name="Oval 61"/>
          <p:cNvSpPr>
            <a:spLocks noChangeArrowheads="1"/>
          </p:cNvSpPr>
          <p:nvPr/>
        </p:nvSpPr>
        <p:spPr bwMode="auto">
          <a:xfrm>
            <a:off x="8437901" y="4095860"/>
            <a:ext cx="917435" cy="251981"/>
          </a:xfrm>
          <a:prstGeom prst="ellipse">
            <a:avLst/>
          </a:prstGeom>
          <a:solidFill>
            <a:schemeClr val="accent1"/>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a:r>
              <a:rPr lang="pt-BR" altLang="pt-BR" sz="1052">
                <a:solidFill>
                  <a:srgbClr val="000000"/>
                </a:solidFill>
              </a:rPr>
              <a:t>SUFICIENTE</a:t>
            </a:r>
          </a:p>
        </p:txBody>
      </p:sp>
      <p:sp>
        <p:nvSpPr>
          <p:cNvPr id="14348" name="Oval 62"/>
          <p:cNvSpPr>
            <a:spLocks noChangeArrowheads="1"/>
          </p:cNvSpPr>
          <p:nvPr/>
        </p:nvSpPr>
        <p:spPr bwMode="auto">
          <a:xfrm>
            <a:off x="6861972" y="2895815"/>
            <a:ext cx="917435" cy="251981"/>
          </a:xfrm>
          <a:prstGeom prst="ellipse">
            <a:avLst/>
          </a:prstGeom>
          <a:solidFill>
            <a:schemeClr val="accent1"/>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a:r>
              <a:rPr lang="pt-BR" altLang="pt-BR" sz="1052">
                <a:solidFill>
                  <a:srgbClr val="000000"/>
                </a:solidFill>
              </a:rPr>
              <a:t>SUFICIENTE</a:t>
            </a:r>
          </a:p>
        </p:txBody>
      </p:sp>
      <p:sp>
        <p:nvSpPr>
          <p:cNvPr id="14349" name="Rectangle 63"/>
          <p:cNvSpPr>
            <a:spLocks noChangeArrowheads="1"/>
          </p:cNvSpPr>
          <p:nvPr/>
        </p:nvSpPr>
        <p:spPr bwMode="auto">
          <a:xfrm>
            <a:off x="1502144" y="5139982"/>
            <a:ext cx="2501717" cy="902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r>
              <a:rPr lang="pt-BR" altLang="pt-BR" sz="1754" dirty="0">
                <a:solidFill>
                  <a:srgbClr val="FF3300"/>
                </a:solidFill>
              </a:rPr>
              <a:t>Suficiência em Serviços de Alta Complexidade no Estado de SC</a:t>
            </a:r>
          </a:p>
        </p:txBody>
      </p:sp>
      <p:sp>
        <p:nvSpPr>
          <p:cNvPr id="14350" name="Rectangle 64"/>
          <p:cNvSpPr>
            <a:spLocks noChangeArrowheads="1"/>
          </p:cNvSpPr>
          <p:nvPr/>
        </p:nvSpPr>
        <p:spPr bwMode="auto">
          <a:xfrm>
            <a:off x="1446457" y="5169217"/>
            <a:ext cx="2557404" cy="884024"/>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51" name="Rectangle 66"/>
          <p:cNvSpPr>
            <a:spLocks noChangeArrowheads="1"/>
          </p:cNvSpPr>
          <p:nvPr/>
        </p:nvSpPr>
        <p:spPr bwMode="auto">
          <a:xfrm>
            <a:off x="1502145" y="3463816"/>
            <a:ext cx="1546694" cy="1387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r>
              <a:rPr lang="pt-BR" altLang="pt-BR" sz="877" dirty="0">
                <a:solidFill>
                  <a:srgbClr val="FF3300"/>
                </a:solidFill>
              </a:rPr>
              <a:t>     </a:t>
            </a:r>
            <a:r>
              <a:rPr lang="pt-BR" altLang="pt-BR" sz="1052" dirty="0">
                <a:solidFill>
                  <a:srgbClr val="000000"/>
                </a:solidFill>
              </a:rPr>
              <a:t>Cardiologia</a:t>
            </a:r>
          </a:p>
          <a:p>
            <a:endParaRPr lang="pt-BR" altLang="pt-BR" sz="175" dirty="0">
              <a:solidFill>
                <a:srgbClr val="000000"/>
              </a:solidFill>
            </a:endParaRPr>
          </a:p>
          <a:p>
            <a:r>
              <a:rPr lang="pt-BR" altLang="pt-BR" sz="1052" dirty="0">
                <a:solidFill>
                  <a:srgbClr val="000000"/>
                </a:solidFill>
              </a:rPr>
              <a:t>     </a:t>
            </a:r>
            <a:r>
              <a:rPr lang="pt-BR" altLang="pt-BR" sz="1052" dirty="0" err="1">
                <a:solidFill>
                  <a:srgbClr val="000000"/>
                </a:solidFill>
              </a:rPr>
              <a:t>Gastroplastia</a:t>
            </a:r>
            <a:endParaRPr lang="pt-BR" altLang="pt-BR" sz="1052" dirty="0">
              <a:solidFill>
                <a:srgbClr val="000000"/>
              </a:solidFill>
            </a:endParaRPr>
          </a:p>
          <a:p>
            <a:endParaRPr lang="pt-BR" altLang="pt-BR" sz="175" dirty="0">
              <a:solidFill>
                <a:srgbClr val="000000"/>
              </a:solidFill>
            </a:endParaRPr>
          </a:p>
          <a:p>
            <a:r>
              <a:rPr lang="pt-BR" altLang="pt-BR" sz="1052" dirty="0">
                <a:solidFill>
                  <a:srgbClr val="000000"/>
                </a:solidFill>
              </a:rPr>
              <a:t>     Gestação Alto Risco</a:t>
            </a:r>
          </a:p>
          <a:p>
            <a:endParaRPr lang="pt-BR" altLang="pt-BR" sz="175" dirty="0">
              <a:solidFill>
                <a:srgbClr val="000000"/>
              </a:solidFill>
            </a:endParaRPr>
          </a:p>
          <a:p>
            <a:r>
              <a:rPr lang="pt-BR" altLang="pt-BR" sz="1052" dirty="0">
                <a:solidFill>
                  <a:srgbClr val="000000"/>
                </a:solidFill>
              </a:rPr>
              <a:t>     Nefrologia</a:t>
            </a:r>
          </a:p>
          <a:p>
            <a:endParaRPr lang="pt-BR" altLang="pt-BR" sz="175" dirty="0">
              <a:solidFill>
                <a:srgbClr val="000000"/>
              </a:solidFill>
            </a:endParaRPr>
          </a:p>
          <a:p>
            <a:r>
              <a:rPr lang="pt-BR" altLang="pt-BR" sz="1052" dirty="0">
                <a:solidFill>
                  <a:srgbClr val="000000"/>
                </a:solidFill>
              </a:rPr>
              <a:t>     Neurologia</a:t>
            </a:r>
          </a:p>
          <a:p>
            <a:endParaRPr lang="pt-BR" altLang="pt-BR" sz="175" dirty="0">
              <a:solidFill>
                <a:srgbClr val="000000"/>
              </a:solidFill>
            </a:endParaRPr>
          </a:p>
          <a:p>
            <a:r>
              <a:rPr lang="pt-BR" altLang="pt-BR" sz="1052" dirty="0">
                <a:solidFill>
                  <a:srgbClr val="000000"/>
                </a:solidFill>
              </a:rPr>
              <a:t>     Oncologia</a:t>
            </a:r>
          </a:p>
          <a:p>
            <a:endParaRPr lang="pt-BR" altLang="pt-BR" sz="175" dirty="0">
              <a:solidFill>
                <a:srgbClr val="000000"/>
              </a:solidFill>
            </a:endParaRPr>
          </a:p>
          <a:p>
            <a:r>
              <a:rPr lang="pt-BR" altLang="pt-BR" sz="1052" dirty="0">
                <a:solidFill>
                  <a:srgbClr val="000000"/>
                </a:solidFill>
              </a:rPr>
              <a:t>     Ortopedia</a:t>
            </a:r>
          </a:p>
        </p:txBody>
      </p:sp>
      <p:sp>
        <p:nvSpPr>
          <p:cNvPr id="14352" name="Oval 67"/>
          <p:cNvSpPr>
            <a:spLocks noChangeArrowheads="1"/>
          </p:cNvSpPr>
          <p:nvPr/>
        </p:nvSpPr>
        <p:spPr bwMode="auto">
          <a:xfrm>
            <a:off x="1436712" y="3527856"/>
            <a:ext cx="139216" cy="139216"/>
          </a:xfrm>
          <a:prstGeom prst="ellipse">
            <a:avLst/>
          </a:prstGeom>
          <a:solidFill>
            <a:srgbClr val="FF0000"/>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53" name="Oval 68"/>
          <p:cNvSpPr>
            <a:spLocks noChangeArrowheads="1"/>
          </p:cNvSpPr>
          <p:nvPr/>
        </p:nvSpPr>
        <p:spPr bwMode="auto">
          <a:xfrm>
            <a:off x="1436714" y="3868762"/>
            <a:ext cx="126687" cy="126686"/>
          </a:xfrm>
          <a:prstGeom prst="ellipse">
            <a:avLst/>
          </a:prstGeom>
          <a:solidFill>
            <a:srgbClr val="FF00FF"/>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54" name="Oval 69"/>
          <p:cNvSpPr>
            <a:spLocks noChangeArrowheads="1"/>
          </p:cNvSpPr>
          <p:nvPr/>
        </p:nvSpPr>
        <p:spPr bwMode="auto">
          <a:xfrm>
            <a:off x="1436713" y="4055485"/>
            <a:ext cx="126687" cy="126686"/>
          </a:xfrm>
          <a:prstGeom prst="ellipse">
            <a:avLst/>
          </a:prstGeom>
          <a:solidFill>
            <a:schemeClr val="accent2"/>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55" name="Oval 70"/>
          <p:cNvSpPr>
            <a:spLocks noChangeArrowheads="1"/>
          </p:cNvSpPr>
          <p:nvPr/>
        </p:nvSpPr>
        <p:spPr bwMode="auto">
          <a:xfrm>
            <a:off x="1449936" y="4424410"/>
            <a:ext cx="126687" cy="126687"/>
          </a:xfrm>
          <a:prstGeom prst="ellipse">
            <a:avLst/>
          </a:prstGeom>
          <a:solidFill>
            <a:srgbClr val="00FFFF"/>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56" name="Oval 71"/>
          <p:cNvSpPr>
            <a:spLocks noChangeArrowheads="1"/>
          </p:cNvSpPr>
          <p:nvPr/>
        </p:nvSpPr>
        <p:spPr bwMode="auto">
          <a:xfrm>
            <a:off x="1438801" y="3705705"/>
            <a:ext cx="126687" cy="126686"/>
          </a:xfrm>
          <a:prstGeom prst="ellipse">
            <a:avLst/>
          </a:prstGeom>
          <a:solidFill>
            <a:srgbClr val="FFFF00"/>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57" name="Oval 72"/>
          <p:cNvSpPr>
            <a:spLocks noChangeArrowheads="1"/>
          </p:cNvSpPr>
          <p:nvPr/>
        </p:nvSpPr>
        <p:spPr bwMode="auto">
          <a:xfrm>
            <a:off x="1449243" y="4589729"/>
            <a:ext cx="126687" cy="126687"/>
          </a:xfrm>
          <a:prstGeom prst="ellipse">
            <a:avLst/>
          </a:prstGeom>
          <a:solidFill>
            <a:srgbClr val="000000"/>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58" name="Oval 73"/>
          <p:cNvSpPr>
            <a:spLocks noChangeArrowheads="1"/>
          </p:cNvSpPr>
          <p:nvPr/>
        </p:nvSpPr>
        <p:spPr bwMode="auto">
          <a:xfrm>
            <a:off x="1449242" y="4259091"/>
            <a:ext cx="126687" cy="126687"/>
          </a:xfrm>
          <a:prstGeom prst="ellipse">
            <a:avLst/>
          </a:prstGeom>
          <a:solidFill>
            <a:schemeClr val="accent1"/>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59" name="Oval 74"/>
          <p:cNvSpPr>
            <a:spLocks noChangeArrowheads="1"/>
          </p:cNvSpPr>
          <p:nvPr/>
        </p:nvSpPr>
        <p:spPr bwMode="auto">
          <a:xfrm>
            <a:off x="2440462" y="2517146"/>
            <a:ext cx="126686" cy="126686"/>
          </a:xfrm>
          <a:prstGeom prst="ellipse">
            <a:avLst/>
          </a:prstGeom>
          <a:solidFill>
            <a:srgbClr val="FF0000"/>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60" name="Oval 75"/>
          <p:cNvSpPr>
            <a:spLocks noChangeArrowheads="1"/>
          </p:cNvSpPr>
          <p:nvPr/>
        </p:nvSpPr>
        <p:spPr bwMode="auto">
          <a:xfrm>
            <a:off x="6608599" y="2895814"/>
            <a:ext cx="126686" cy="126686"/>
          </a:xfrm>
          <a:prstGeom prst="ellipse">
            <a:avLst/>
          </a:prstGeom>
          <a:solidFill>
            <a:srgbClr val="FF0000"/>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61" name="Oval 76"/>
          <p:cNvSpPr>
            <a:spLocks noChangeArrowheads="1"/>
          </p:cNvSpPr>
          <p:nvPr/>
        </p:nvSpPr>
        <p:spPr bwMode="auto">
          <a:xfrm>
            <a:off x="7997977" y="2074438"/>
            <a:ext cx="126686" cy="126686"/>
          </a:xfrm>
          <a:prstGeom prst="ellipse">
            <a:avLst/>
          </a:prstGeom>
          <a:solidFill>
            <a:srgbClr val="FF0000"/>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62" name="Oval 77"/>
          <p:cNvSpPr>
            <a:spLocks noChangeArrowheads="1"/>
          </p:cNvSpPr>
          <p:nvPr/>
        </p:nvSpPr>
        <p:spPr bwMode="auto">
          <a:xfrm>
            <a:off x="8503333" y="3022502"/>
            <a:ext cx="126687" cy="126687"/>
          </a:xfrm>
          <a:prstGeom prst="ellipse">
            <a:avLst/>
          </a:prstGeom>
          <a:solidFill>
            <a:srgbClr val="FF0000"/>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63" name="Oval 78"/>
          <p:cNvSpPr>
            <a:spLocks noChangeArrowheads="1"/>
          </p:cNvSpPr>
          <p:nvPr/>
        </p:nvSpPr>
        <p:spPr bwMode="auto">
          <a:xfrm>
            <a:off x="8251351" y="4031819"/>
            <a:ext cx="126686" cy="126686"/>
          </a:xfrm>
          <a:prstGeom prst="ellipse">
            <a:avLst/>
          </a:prstGeom>
          <a:solidFill>
            <a:srgbClr val="FF0000"/>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64" name="Oval 79"/>
          <p:cNvSpPr>
            <a:spLocks noChangeArrowheads="1"/>
          </p:cNvSpPr>
          <p:nvPr/>
        </p:nvSpPr>
        <p:spPr bwMode="auto">
          <a:xfrm>
            <a:off x="7935331" y="4915844"/>
            <a:ext cx="126687" cy="126687"/>
          </a:xfrm>
          <a:prstGeom prst="ellipse">
            <a:avLst/>
          </a:prstGeom>
          <a:solidFill>
            <a:srgbClr val="FF0000"/>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65" name="Oval 84"/>
          <p:cNvSpPr>
            <a:spLocks noChangeArrowheads="1"/>
          </p:cNvSpPr>
          <p:nvPr/>
        </p:nvSpPr>
        <p:spPr bwMode="auto">
          <a:xfrm>
            <a:off x="8187311" y="1949143"/>
            <a:ext cx="126686" cy="126686"/>
          </a:xfrm>
          <a:prstGeom prst="ellipse">
            <a:avLst/>
          </a:prstGeom>
          <a:solidFill>
            <a:srgbClr val="FFFF00"/>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66" name="Oval 85"/>
          <p:cNvSpPr>
            <a:spLocks noChangeArrowheads="1"/>
          </p:cNvSpPr>
          <p:nvPr/>
        </p:nvSpPr>
        <p:spPr bwMode="auto">
          <a:xfrm>
            <a:off x="7871291" y="2833168"/>
            <a:ext cx="126687" cy="126687"/>
          </a:xfrm>
          <a:prstGeom prst="ellipse">
            <a:avLst/>
          </a:prstGeom>
          <a:solidFill>
            <a:srgbClr val="FFFF00"/>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67" name="Oval 86"/>
          <p:cNvSpPr>
            <a:spLocks noChangeArrowheads="1"/>
          </p:cNvSpPr>
          <p:nvPr/>
        </p:nvSpPr>
        <p:spPr bwMode="auto">
          <a:xfrm>
            <a:off x="8455302" y="3616260"/>
            <a:ext cx="126686" cy="126687"/>
          </a:xfrm>
          <a:prstGeom prst="ellipse">
            <a:avLst/>
          </a:prstGeom>
          <a:solidFill>
            <a:srgbClr val="FFFF00"/>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68" name="Oval 87"/>
          <p:cNvSpPr>
            <a:spLocks noChangeArrowheads="1"/>
          </p:cNvSpPr>
          <p:nvPr/>
        </p:nvSpPr>
        <p:spPr bwMode="auto">
          <a:xfrm>
            <a:off x="6229930" y="4347841"/>
            <a:ext cx="126686" cy="126687"/>
          </a:xfrm>
          <a:prstGeom prst="ellipse">
            <a:avLst/>
          </a:prstGeom>
          <a:solidFill>
            <a:srgbClr val="FFFF00"/>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69" name="Oval 88"/>
          <p:cNvSpPr>
            <a:spLocks noChangeArrowheads="1"/>
          </p:cNvSpPr>
          <p:nvPr/>
        </p:nvSpPr>
        <p:spPr bwMode="auto">
          <a:xfrm>
            <a:off x="6672638" y="4031819"/>
            <a:ext cx="126686" cy="126686"/>
          </a:xfrm>
          <a:prstGeom prst="ellipse">
            <a:avLst/>
          </a:prstGeom>
          <a:solidFill>
            <a:srgbClr val="FF00FF"/>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70" name="Oval 89"/>
          <p:cNvSpPr>
            <a:spLocks noChangeArrowheads="1"/>
          </p:cNvSpPr>
          <p:nvPr/>
        </p:nvSpPr>
        <p:spPr bwMode="auto">
          <a:xfrm>
            <a:off x="7492623" y="2643833"/>
            <a:ext cx="126687" cy="126687"/>
          </a:xfrm>
          <a:prstGeom prst="ellipse">
            <a:avLst/>
          </a:prstGeom>
          <a:solidFill>
            <a:srgbClr val="FF00FF"/>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71" name="Oval 90"/>
          <p:cNvSpPr>
            <a:spLocks noChangeArrowheads="1"/>
          </p:cNvSpPr>
          <p:nvPr/>
        </p:nvSpPr>
        <p:spPr bwMode="auto">
          <a:xfrm>
            <a:off x="8376646" y="2074438"/>
            <a:ext cx="126686" cy="126686"/>
          </a:xfrm>
          <a:prstGeom prst="ellipse">
            <a:avLst/>
          </a:prstGeom>
          <a:solidFill>
            <a:srgbClr val="FF00FF"/>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72" name="Oval 91"/>
          <p:cNvSpPr>
            <a:spLocks noChangeArrowheads="1"/>
          </p:cNvSpPr>
          <p:nvPr/>
        </p:nvSpPr>
        <p:spPr bwMode="auto">
          <a:xfrm>
            <a:off x="7997977" y="3779838"/>
            <a:ext cx="126686" cy="126687"/>
          </a:xfrm>
          <a:prstGeom prst="ellipse">
            <a:avLst/>
          </a:prstGeom>
          <a:solidFill>
            <a:srgbClr val="FF00FF"/>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73" name="Oval 92"/>
          <p:cNvSpPr>
            <a:spLocks noChangeArrowheads="1"/>
          </p:cNvSpPr>
          <p:nvPr/>
        </p:nvSpPr>
        <p:spPr bwMode="auto">
          <a:xfrm>
            <a:off x="7871291" y="4537175"/>
            <a:ext cx="126687" cy="126687"/>
          </a:xfrm>
          <a:prstGeom prst="ellipse">
            <a:avLst/>
          </a:prstGeom>
          <a:solidFill>
            <a:srgbClr val="FF00FF"/>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74" name="Oval 97"/>
          <p:cNvSpPr>
            <a:spLocks noChangeArrowheads="1"/>
          </p:cNvSpPr>
          <p:nvPr/>
        </p:nvSpPr>
        <p:spPr bwMode="auto">
          <a:xfrm>
            <a:off x="2125833" y="2643833"/>
            <a:ext cx="126686" cy="126687"/>
          </a:xfrm>
          <a:prstGeom prst="ellipse">
            <a:avLst/>
          </a:prstGeom>
          <a:solidFill>
            <a:schemeClr val="accent2"/>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75" name="Oval 98"/>
          <p:cNvSpPr>
            <a:spLocks noChangeArrowheads="1"/>
          </p:cNvSpPr>
          <p:nvPr/>
        </p:nvSpPr>
        <p:spPr bwMode="auto">
          <a:xfrm>
            <a:off x="4651217" y="2643833"/>
            <a:ext cx="126686" cy="126687"/>
          </a:xfrm>
          <a:prstGeom prst="ellipse">
            <a:avLst/>
          </a:prstGeom>
          <a:solidFill>
            <a:schemeClr val="accent2"/>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76" name="Oval 99"/>
          <p:cNvSpPr>
            <a:spLocks noChangeArrowheads="1"/>
          </p:cNvSpPr>
          <p:nvPr/>
        </p:nvSpPr>
        <p:spPr bwMode="auto">
          <a:xfrm>
            <a:off x="6608599" y="1885104"/>
            <a:ext cx="126686" cy="126686"/>
          </a:xfrm>
          <a:prstGeom prst="ellipse">
            <a:avLst/>
          </a:prstGeom>
          <a:solidFill>
            <a:schemeClr val="accent2"/>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77" name="Oval 100"/>
          <p:cNvSpPr>
            <a:spLocks noChangeArrowheads="1"/>
          </p:cNvSpPr>
          <p:nvPr/>
        </p:nvSpPr>
        <p:spPr bwMode="auto">
          <a:xfrm>
            <a:off x="8124665" y="2263772"/>
            <a:ext cx="126687" cy="126686"/>
          </a:xfrm>
          <a:prstGeom prst="ellipse">
            <a:avLst/>
          </a:prstGeom>
          <a:solidFill>
            <a:schemeClr val="accent2"/>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78" name="Oval 101"/>
          <p:cNvSpPr>
            <a:spLocks noChangeArrowheads="1"/>
          </p:cNvSpPr>
          <p:nvPr/>
        </p:nvSpPr>
        <p:spPr bwMode="auto">
          <a:xfrm>
            <a:off x="6672638" y="3147796"/>
            <a:ext cx="126686" cy="126687"/>
          </a:xfrm>
          <a:prstGeom prst="ellipse">
            <a:avLst/>
          </a:prstGeom>
          <a:solidFill>
            <a:schemeClr val="accent2"/>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79" name="Oval 102"/>
          <p:cNvSpPr>
            <a:spLocks noChangeArrowheads="1"/>
          </p:cNvSpPr>
          <p:nvPr/>
        </p:nvSpPr>
        <p:spPr bwMode="auto">
          <a:xfrm>
            <a:off x="6797933" y="4474527"/>
            <a:ext cx="126686" cy="126686"/>
          </a:xfrm>
          <a:prstGeom prst="ellipse">
            <a:avLst/>
          </a:prstGeom>
          <a:solidFill>
            <a:schemeClr val="accent2"/>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80" name="Oval 103"/>
          <p:cNvSpPr>
            <a:spLocks noChangeArrowheads="1"/>
          </p:cNvSpPr>
          <p:nvPr/>
        </p:nvSpPr>
        <p:spPr bwMode="auto">
          <a:xfrm>
            <a:off x="8124665" y="4663861"/>
            <a:ext cx="126687" cy="126686"/>
          </a:xfrm>
          <a:prstGeom prst="ellipse">
            <a:avLst/>
          </a:prstGeom>
          <a:solidFill>
            <a:schemeClr val="accent2"/>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81" name="Oval 104"/>
          <p:cNvSpPr>
            <a:spLocks noChangeArrowheads="1"/>
          </p:cNvSpPr>
          <p:nvPr/>
        </p:nvSpPr>
        <p:spPr bwMode="auto">
          <a:xfrm>
            <a:off x="7935331" y="4095859"/>
            <a:ext cx="126687" cy="126686"/>
          </a:xfrm>
          <a:prstGeom prst="ellipse">
            <a:avLst/>
          </a:prstGeom>
          <a:solidFill>
            <a:schemeClr val="accent2"/>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82" name="Oval 105"/>
          <p:cNvSpPr>
            <a:spLocks noChangeArrowheads="1"/>
          </p:cNvSpPr>
          <p:nvPr/>
        </p:nvSpPr>
        <p:spPr bwMode="auto">
          <a:xfrm>
            <a:off x="8440685" y="2833168"/>
            <a:ext cx="126686" cy="126687"/>
          </a:xfrm>
          <a:prstGeom prst="ellipse">
            <a:avLst/>
          </a:prstGeom>
          <a:solidFill>
            <a:schemeClr val="accent2"/>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83" name="Oval 107"/>
          <p:cNvSpPr>
            <a:spLocks noChangeArrowheads="1"/>
          </p:cNvSpPr>
          <p:nvPr/>
        </p:nvSpPr>
        <p:spPr bwMode="auto">
          <a:xfrm>
            <a:off x="2820524" y="2833168"/>
            <a:ext cx="126687" cy="126687"/>
          </a:xfrm>
          <a:prstGeom prst="ellipse">
            <a:avLst/>
          </a:prstGeom>
          <a:solidFill>
            <a:schemeClr val="accent1"/>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84" name="Oval 108"/>
          <p:cNvSpPr>
            <a:spLocks noChangeArrowheads="1"/>
          </p:cNvSpPr>
          <p:nvPr/>
        </p:nvSpPr>
        <p:spPr bwMode="auto">
          <a:xfrm>
            <a:off x="5029886" y="2706480"/>
            <a:ext cx="126686" cy="126686"/>
          </a:xfrm>
          <a:prstGeom prst="ellipse">
            <a:avLst/>
          </a:prstGeom>
          <a:solidFill>
            <a:schemeClr val="accent1"/>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85" name="Oval 109"/>
          <p:cNvSpPr>
            <a:spLocks noChangeArrowheads="1"/>
          </p:cNvSpPr>
          <p:nvPr/>
        </p:nvSpPr>
        <p:spPr bwMode="auto">
          <a:xfrm>
            <a:off x="8251351" y="1695770"/>
            <a:ext cx="126686" cy="126686"/>
          </a:xfrm>
          <a:prstGeom prst="ellipse">
            <a:avLst/>
          </a:prstGeom>
          <a:solidFill>
            <a:schemeClr val="accent1"/>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86" name="Oval 110"/>
          <p:cNvSpPr>
            <a:spLocks noChangeArrowheads="1"/>
          </p:cNvSpPr>
          <p:nvPr/>
        </p:nvSpPr>
        <p:spPr bwMode="auto">
          <a:xfrm>
            <a:off x="7113955" y="3274482"/>
            <a:ext cx="126687" cy="126686"/>
          </a:xfrm>
          <a:prstGeom prst="ellipse">
            <a:avLst/>
          </a:prstGeom>
          <a:solidFill>
            <a:schemeClr val="accent1"/>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87" name="Oval 111"/>
          <p:cNvSpPr>
            <a:spLocks noChangeArrowheads="1"/>
          </p:cNvSpPr>
          <p:nvPr/>
        </p:nvSpPr>
        <p:spPr bwMode="auto">
          <a:xfrm>
            <a:off x="6040596" y="4031819"/>
            <a:ext cx="126686" cy="126686"/>
          </a:xfrm>
          <a:prstGeom prst="ellipse">
            <a:avLst/>
          </a:prstGeom>
          <a:solidFill>
            <a:schemeClr val="accent1"/>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88" name="Oval 112"/>
          <p:cNvSpPr>
            <a:spLocks noChangeArrowheads="1"/>
          </p:cNvSpPr>
          <p:nvPr/>
        </p:nvSpPr>
        <p:spPr bwMode="auto">
          <a:xfrm>
            <a:off x="7681957" y="5106569"/>
            <a:ext cx="126687" cy="126686"/>
          </a:xfrm>
          <a:prstGeom prst="ellipse">
            <a:avLst/>
          </a:prstGeom>
          <a:solidFill>
            <a:schemeClr val="accent1"/>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89" name="Oval 113"/>
          <p:cNvSpPr>
            <a:spLocks noChangeArrowheads="1"/>
          </p:cNvSpPr>
          <p:nvPr/>
        </p:nvSpPr>
        <p:spPr bwMode="auto">
          <a:xfrm>
            <a:off x="8313999" y="3717190"/>
            <a:ext cx="126687" cy="126686"/>
          </a:xfrm>
          <a:prstGeom prst="ellipse">
            <a:avLst/>
          </a:prstGeom>
          <a:solidFill>
            <a:schemeClr val="accent1"/>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90" name="Oval 114"/>
          <p:cNvSpPr>
            <a:spLocks noChangeArrowheads="1"/>
          </p:cNvSpPr>
          <p:nvPr/>
        </p:nvSpPr>
        <p:spPr bwMode="auto">
          <a:xfrm>
            <a:off x="8251351" y="2579794"/>
            <a:ext cx="126686" cy="126687"/>
          </a:xfrm>
          <a:prstGeom prst="ellipse">
            <a:avLst/>
          </a:prstGeom>
          <a:solidFill>
            <a:schemeClr val="accent1"/>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91" name="Oval 117"/>
          <p:cNvSpPr>
            <a:spLocks noChangeArrowheads="1"/>
          </p:cNvSpPr>
          <p:nvPr/>
        </p:nvSpPr>
        <p:spPr bwMode="auto">
          <a:xfrm>
            <a:off x="1936499" y="2327812"/>
            <a:ext cx="126686" cy="126686"/>
          </a:xfrm>
          <a:prstGeom prst="ellipse">
            <a:avLst/>
          </a:prstGeom>
          <a:solidFill>
            <a:srgbClr val="00FFFF"/>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92" name="Oval 118"/>
          <p:cNvSpPr>
            <a:spLocks noChangeArrowheads="1"/>
          </p:cNvSpPr>
          <p:nvPr/>
        </p:nvSpPr>
        <p:spPr bwMode="auto">
          <a:xfrm>
            <a:off x="6481913" y="4222546"/>
            <a:ext cx="126687" cy="126687"/>
          </a:xfrm>
          <a:prstGeom prst="ellipse">
            <a:avLst/>
          </a:prstGeom>
          <a:solidFill>
            <a:srgbClr val="00FFFF"/>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93" name="Oval 119"/>
          <p:cNvSpPr>
            <a:spLocks noChangeArrowheads="1"/>
          </p:cNvSpPr>
          <p:nvPr/>
        </p:nvSpPr>
        <p:spPr bwMode="auto">
          <a:xfrm>
            <a:off x="4461883" y="2958462"/>
            <a:ext cx="126686" cy="126687"/>
          </a:xfrm>
          <a:prstGeom prst="ellipse">
            <a:avLst/>
          </a:prstGeom>
          <a:solidFill>
            <a:srgbClr val="00FFFF"/>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94" name="Oval 120"/>
          <p:cNvSpPr>
            <a:spLocks noChangeArrowheads="1"/>
          </p:cNvSpPr>
          <p:nvPr/>
        </p:nvSpPr>
        <p:spPr bwMode="auto">
          <a:xfrm>
            <a:off x="7619309" y="4601215"/>
            <a:ext cx="126686" cy="126687"/>
          </a:xfrm>
          <a:prstGeom prst="ellipse">
            <a:avLst/>
          </a:prstGeom>
          <a:solidFill>
            <a:srgbClr val="00FFFF"/>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95" name="Oval 121"/>
          <p:cNvSpPr>
            <a:spLocks noChangeArrowheads="1"/>
          </p:cNvSpPr>
          <p:nvPr/>
        </p:nvSpPr>
        <p:spPr bwMode="auto">
          <a:xfrm>
            <a:off x="8187311" y="3401170"/>
            <a:ext cx="126686" cy="126687"/>
          </a:xfrm>
          <a:prstGeom prst="ellipse">
            <a:avLst/>
          </a:prstGeom>
          <a:solidFill>
            <a:srgbClr val="00FFFF"/>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96" name="Oval 122"/>
          <p:cNvSpPr>
            <a:spLocks noChangeArrowheads="1"/>
          </p:cNvSpPr>
          <p:nvPr/>
        </p:nvSpPr>
        <p:spPr bwMode="auto">
          <a:xfrm>
            <a:off x="7492623" y="3211836"/>
            <a:ext cx="126687" cy="126687"/>
          </a:xfrm>
          <a:prstGeom prst="ellipse">
            <a:avLst/>
          </a:prstGeom>
          <a:solidFill>
            <a:srgbClr val="00FFFF"/>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97" name="Oval 123"/>
          <p:cNvSpPr>
            <a:spLocks noChangeArrowheads="1"/>
          </p:cNvSpPr>
          <p:nvPr/>
        </p:nvSpPr>
        <p:spPr bwMode="auto">
          <a:xfrm>
            <a:off x="7808643" y="2201126"/>
            <a:ext cx="126686" cy="126687"/>
          </a:xfrm>
          <a:prstGeom prst="ellipse">
            <a:avLst/>
          </a:prstGeom>
          <a:solidFill>
            <a:srgbClr val="00FFFF"/>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98" name="Oval 124"/>
          <p:cNvSpPr>
            <a:spLocks noChangeArrowheads="1"/>
          </p:cNvSpPr>
          <p:nvPr/>
        </p:nvSpPr>
        <p:spPr bwMode="auto">
          <a:xfrm>
            <a:off x="8313999" y="2895814"/>
            <a:ext cx="126687" cy="126686"/>
          </a:xfrm>
          <a:prstGeom prst="ellipse">
            <a:avLst/>
          </a:prstGeom>
          <a:solidFill>
            <a:srgbClr val="00FFFF"/>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399" name="Oval 125"/>
          <p:cNvSpPr>
            <a:spLocks noChangeArrowheads="1"/>
          </p:cNvSpPr>
          <p:nvPr/>
        </p:nvSpPr>
        <p:spPr bwMode="auto">
          <a:xfrm>
            <a:off x="6292578" y="1822457"/>
            <a:ext cx="126687" cy="126687"/>
          </a:xfrm>
          <a:prstGeom prst="ellipse">
            <a:avLst/>
          </a:prstGeom>
          <a:solidFill>
            <a:srgbClr val="00FFFF"/>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400" name="Oval 127"/>
          <p:cNvSpPr>
            <a:spLocks noChangeArrowheads="1"/>
          </p:cNvSpPr>
          <p:nvPr/>
        </p:nvSpPr>
        <p:spPr bwMode="auto">
          <a:xfrm>
            <a:off x="2504502" y="2833168"/>
            <a:ext cx="126686" cy="126687"/>
          </a:xfrm>
          <a:prstGeom prst="ellipse">
            <a:avLst/>
          </a:prstGeom>
          <a:solidFill>
            <a:srgbClr val="000000"/>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401" name="Oval 128"/>
          <p:cNvSpPr>
            <a:spLocks noChangeArrowheads="1"/>
          </p:cNvSpPr>
          <p:nvPr/>
        </p:nvSpPr>
        <p:spPr bwMode="auto">
          <a:xfrm>
            <a:off x="5029886" y="3085148"/>
            <a:ext cx="126686" cy="126686"/>
          </a:xfrm>
          <a:prstGeom prst="ellipse">
            <a:avLst/>
          </a:prstGeom>
          <a:solidFill>
            <a:srgbClr val="000000"/>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402" name="Oval 129"/>
          <p:cNvSpPr>
            <a:spLocks noChangeArrowheads="1"/>
          </p:cNvSpPr>
          <p:nvPr/>
        </p:nvSpPr>
        <p:spPr bwMode="auto">
          <a:xfrm>
            <a:off x="6356618" y="3842485"/>
            <a:ext cx="126687" cy="126686"/>
          </a:xfrm>
          <a:prstGeom prst="ellipse">
            <a:avLst/>
          </a:prstGeom>
          <a:solidFill>
            <a:srgbClr val="000000"/>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403" name="Oval 130"/>
          <p:cNvSpPr>
            <a:spLocks noChangeArrowheads="1"/>
          </p:cNvSpPr>
          <p:nvPr/>
        </p:nvSpPr>
        <p:spPr bwMode="auto">
          <a:xfrm>
            <a:off x="7492623" y="4853195"/>
            <a:ext cx="126687" cy="126686"/>
          </a:xfrm>
          <a:prstGeom prst="ellipse">
            <a:avLst/>
          </a:prstGeom>
          <a:solidFill>
            <a:srgbClr val="000000"/>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404" name="Oval 131"/>
          <p:cNvSpPr>
            <a:spLocks noChangeArrowheads="1"/>
          </p:cNvSpPr>
          <p:nvPr/>
        </p:nvSpPr>
        <p:spPr bwMode="auto">
          <a:xfrm>
            <a:off x="7871291" y="3527856"/>
            <a:ext cx="126687" cy="126686"/>
          </a:xfrm>
          <a:prstGeom prst="ellipse">
            <a:avLst/>
          </a:prstGeom>
          <a:solidFill>
            <a:srgbClr val="000000"/>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405" name="Oval 132"/>
          <p:cNvSpPr>
            <a:spLocks noChangeArrowheads="1"/>
          </p:cNvSpPr>
          <p:nvPr/>
        </p:nvSpPr>
        <p:spPr bwMode="auto">
          <a:xfrm>
            <a:off x="7113955" y="2643833"/>
            <a:ext cx="126687" cy="126687"/>
          </a:xfrm>
          <a:prstGeom prst="ellipse">
            <a:avLst/>
          </a:prstGeom>
          <a:solidFill>
            <a:srgbClr val="000000"/>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406" name="Oval 133"/>
          <p:cNvSpPr>
            <a:spLocks noChangeArrowheads="1"/>
          </p:cNvSpPr>
          <p:nvPr/>
        </p:nvSpPr>
        <p:spPr bwMode="auto">
          <a:xfrm>
            <a:off x="7935331" y="1822457"/>
            <a:ext cx="126687" cy="126687"/>
          </a:xfrm>
          <a:prstGeom prst="ellipse">
            <a:avLst/>
          </a:prstGeom>
          <a:solidFill>
            <a:srgbClr val="000000"/>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407" name="Oval 134"/>
          <p:cNvSpPr>
            <a:spLocks noChangeArrowheads="1"/>
          </p:cNvSpPr>
          <p:nvPr/>
        </p:nvSpPr>
        <p:spPr bwMode="auto">
          <a:xfrm>
            <a:off x="8440685" y="2643833"/>
            <a:ext cx="126686" cy="126687"/>
          </a:xfrm>
          <a:prstGeom prst="ellipse">
            <a:avLst/>
          </a:prstGeom>
          <a:solidFill>
            <a:srgbClr val="000000"/>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408" name="Oval 136"/>
          <p:cNvSpPr>
            <a:spLocks noChangeArrowheads="1"/>
          </p:cNvSpPr>
          <p:nvPr/>
        </p:nvSpPr>
        <p:spPr bwMode="auto">
          <a:xfrm>
            <a:off x="2188482" y="2327812"/>
            <a:ext cx="126687" cy="126686"/>
          </a:xfrm>
          <a:prstGeom prst="ellipse">
            <a:avLst/>
          </a:prstGeom>
          <a:solidFill>
            <a:srgbClr val="FF00FF"/>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409" name="Oval 128"/>
          <p:cNvSpPr>
            <a:spLocks noChangeArrowheads="1"/>
          </p:cNvSpPr>
          <p:nvPr/>
        </p:nvSpPr>
        <p:spPr bwMode="auto">
          <a:xfrm>
            <a:off x="6786795" y="1712475"/>
            <a:ext cx="126686" cy="126686"/>
          </a:xfrm>
          <a:prstGeom prst="ellipse">
            <a:avLst/>
          </a:prstGeom>
          <a:solidFill>
            <a:srgbClr val="000000"/>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14410" name="Oval 128"/>
          <p:cNvSpPr>
            <a:spLocks noChangeArrowheads="1"/>
          </p:cNvSpPr>
          <p:nvPr/>
        </p:nvSpPr>
        <p:spPr bwMode="auto">
          <a:xfrm>
            <a:off x="5157965" y="2589538"/>
            <a:ext cx="126686" cy="126686"/>
          </a:xfrm>
          <a:prstGeom prst="ellipse">
            <a:avLst/>
          </a:prstGeom>
          <a:solidFill>
            <a:srgbClr val="000000"/>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
        <p:nvSpPr>
          <p:cNvPr id="75" name="Oval 71"/>
          <p:cNvSpPr>
            <a:spLocks noChangeArrowheads="1"/>
          </p:cNvSpPr>
          <p:nvPr/>
        </p:nvSpPr>
        <p:spPr bwMode="auto">
          <a:xfrm>
            <a:off x="8692668" y="3748514"/>
            <a:ext cx="126687" cy="126686"/>
          </a:xfrm>
          <a:prstGeom prst="ellipse">
            <a:avLst/>
          </a:prstGeom>
          <a:solidFill>
            <a:srgbClr val="FFFF00"/>
          </a:solidFill>
          <a:ln w="9525">
            <a:solidFill>
              <a:schemeClr val="tx1"/>
            </a:solidFill>
            <a:round/>
            <a:headEnd/>
            <a:tailEnd/>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endParaRPr lang="pt-BR" altLang="pt-BR" sz="1754">
              <a:solidFill>
                <a:srgbClr val="000000"/>
              </a:solidFill>
            </a:endParaRPr>
          </a:p>
        </p:txBody>
      </p:sp>
    </p:spTree>
    <p:extLst>
      <p:ext uri="{BB962C8B-B14F-4D97-AF65-F5344CB8AC3E}">
        <p14:creationId xmlns="" xmlns:p14="http://schemas.microsoft.com/office/powerpoint/2010/main" val="172762501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 name="CustomShape 2"/>
          <p:cNvSpPr/>
          <p:nvPr/>
        </p:nvSpPr>
        <p:spPr>
          <a:xfrm>
            <a:off x="1629161" y="2627144"/>
            <a:ext cx="7826760" cy="2333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2460" b="1" strike="noStrike" spc="-1" dirty="0">
                <a:solidFill>
                  <a:srgbClr val="000000"/>
                </a:solidFill>
                <a:uFill>
                  <a:solidFill>
                    <a:srgbClr val="FFFFFF"/>
                  </a:solidFill>
                </a:uFill>
                <a:latin typeface="Arial"/>
                <a:ea typeface="DejaVu Sans"/>
              </a:rPr>
              <a:t>Objetivo: </a:t>
            </a:r>
            <a:r>
              <a:rPr lang="pt-BR" sz="2460" b="0" strike="noStrike" spc="-1" dirty="0">
                <a:solidFill>
                  <a:srgbClr val="000000"/>
                </a:solidFill>
                <a:uFill>
                  <a:solidFill>
                    <a:srgbClr val="FFFFFF"/>
                  </a:solidFill>
                </a:uFill>
                <a:latin typeface="Arial"/>
                <a:ea typeface="DejaVu Sans"/>
              </a:rPr>
              <a:t>Fortalecer mecanismos de programação e regulação nas redes de atenção à saúde do SUS</a:t>
            </a:r>
            <a:r>
              <a:rPr lang="pt-BR" sz="2460" b="0" strike="noStrike" spc="-1" dirty="0" smtClean="0">
                <a:solidFill>
                  <a:srgbClr val="000000"/>
                </a:solidFill>
                <a:uFill>
                  <a:solidFill>
                    <a:srgbClr val="FFFFFF"/>
                  </a:solidFill>
                </a:uFill>
                <a:latin typeface="Arial"/>
                <a:ea typeface="DejaVu Sans"/>
              </a:rPr>
              <a:t>.</a:t>
            </a: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r>
              <a:rPr lang="pt-BR" sz="2460" b="1" strike="noStrike" spc="-1" dirty="0">
                <a:solidFill>
                  <a:srgbClr val="002060"/>
                </a:solidFill>
                <a:uFill>
                  <a:solidFill>
                    <a:srgbClr val="FFFFFF"/>
                  </a:solidFill>
                </a:uFill>
                <a:latin typeface="Arial"/>
                <a:ea typeface="DejaVu Sans"/>
              </a:rPr>
              <a:t>Meta:</a:t>
            </a:r>
            <a:r>
              <a:rPr lang="pt-BR" sz="2460" b="0" strike="noStrike" spc="-1" dirty="0">
                <a:solidFill>
                  <a:srgbClr val="002060"/>
                </a:solidFill>
                <a:uFill>
                  <a:solidFill>
                    <a:srgbClr val="FFFFFF"/>
                  </a:solidFill>
                </a:uFill>
                <a:latin typeface="Arial"/>
                <a:ea typeface="DejaVu Sans"/>
              </a:rPr>
              <a:t> Elaborar modelos de padronização estadual para a programação e regulação das redes de atenção à saúde do SUS</a:t>
            </a:r>
            <a:endParaRPr lang="pt-BR" sz="1800" b="0" strike="noStrike" spc="-1" dirty="0">
              <a:solidFill>
                <a:srgbClr val="002060"/>
              </a:solidFill>
              <a:uFill>
                <a:solidFill>
                  <a:srgbClr val="FFFFFF"/>
                </a:solidFill>
              </a:uFill>
              <a:latin typeface="Arial"/>
            </a:endParaRPr>
          </a:p>
        </p:txBody>
      </p:sp>
      <p:sp>
        <p:nvSpPr>
          <p:cNvPr id="4" name="CustomShape 1"/>
          <p:cNvSpPr/>
          <p:nvPr/>
        </p:nvSpPr>
        <p:spPr>
          <a:xfrm>
            <a:off x="1739520" y="788276"/>
            <a:ext cx="7204841" cy="146619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pt-BR" sz="3859" b="1" strike="noStrike" spc="-1" dirty="0">
                <a:solidFill>
                  <a:srgbClr val="C00000"/>
                </a:solidFill>
                <a:uFill>
                  <a:solidFill>
                    <a:srgbClr val="FFFFFF"/>
                  </a:solidFill>
                </a:uFill>
                <a:latin typeface="Arial"/>
                <a:ea typeface="DejaVu Sans"/>
              </a:rPr>
              <a:t>Plano Estadual de </a:t>
            </a:r>
            <a:r>
              <a:rPr lang="pt-BR" sz="3859" b="1" strike="noStrike" spc="-1" dirty="0" smtClean="0">
                <a:solidFill>
                  <a:srgbClr val="C00000"/>
                </a:solidFill>
                <a:uFill>
                  <a:solidFill>
                    <a:srgbClr val="FFFFFF"/>
                  </a:solidFill>
                </a:uFill>
                <a:latin typeface="Arial"/>
                <a:ea typeface="DejaVu Sans"/>
              </a:rPr>
              <a:t>Saúde</a:t>
            </a:r>
            <a:endParaRPr lang="pt-BR" sz="1800" b="0" strike="noStrike" spc="-1" dirty="0">
              <a:solidFill>
                <a:srgbClr val="C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2" name="CustomShape 1"/>
          <p:cNvSpPr/>
          <p:nvPr/>
        </p:nvSpPr>
        <p:spPr>
          <a:xfrm>
            <a:off x="584640" y="4724280"/>
            <a:ext cx="5844960" cy="317880"/>
          </a:xfrm>
          <a:prstGeom prst="rect">
            <a:avLst/>
          </a:prstGeom>
          <a:noFill/>
          <a:ln>
            <a:noFill/>
          </a:ln>
        </p:spPr>
        <p:style>
          <a:lnRef idx="0">
            <a:scrgbClr r="0" g="0" b="0"/>
          </a:lnRef>
          <a:fillRef idx="0">
            <a:scrgbClr r="0" g="0" b="0"/>
          </a:fillRef>
          <a:effectRef idx="0">
            <a:scrgbClr r="0" g="0" b="0"/>
          </a:effectRef>
          <a:fontRef idx="minor"/>
        </p:style>
        <p:txBody>
          <a:bodyPr lIns="78840" tIns="39600" rIns="78840" bIns="39600"/>
          <a:lstStyle/>
          <a:p>
            <a:pPr>
              <a:lnSpc>
                <a:spcPct val="100000"/>
              </a:lnSpc>
            </a:pPr>
            <a:r>
              <a:rPr lang="pt-BR" sz="1580" b="1" strike="noStrike" spc="-1">
                <a:solidFill>
                  <a:srgbClr val="000000"/>
                </a:solidFill>
                <a:uFill>
                  <a:solidFill>
                    <a:srgbClr val="FFFFFF"/>
                  </a:solidFill>
                </a:uFill>
                <a:latin typeface="Arial"/>
                <a:ea typeface="DejaVu Sans"/>
              </a:rPr>
              <a:t> </a:t>
            </a:r>
            <a:endParaRPr lang="pt-BR" sz="1800" b="0" strike="noStrike" spc="-1">
              <a:solidFill>
                <a:srgbClr val="000000"/>
              </a:solidFill>
              <a:uFill>
                <a:solidFill>
                  <a:srgbClr val="FFFFFF"/>
                </a:solidFill>
              </a:uFill>
              <a:latin typeface="Arial"/>
            </a:endParaRPr>
          </a:p>
        </p:txBody>
      </p:sp>
      <p:sp>
        <p:nvSpPr>
          <p:cNvPr id="1243" name="CustomShape 2"/>
          <p:cNvSpPr/>
          <p:nvPr/>
        </p:nvSpPr>
        <p:spPr>
          <a:xfrm>
            <a:off x="1971360" y="225000"/>
            <a:ext cx="7272719" cy="1386720"/>
          </a:xfrm>
          <a:prstGeom prst="rect">
            <a:avLst/>
          </a:prstGeom>
          <a:solidFill>
            <a:srgbClr val="D8EEC0"/>
          </a:solidFill>
          <a:ln>
            <a:noFill/>
          </a:ln>
        </p:spPr>
        <p:style>
          <a:lnRef idx="0">
            <a:scrgbClr r="0" g="0" b="0"/>
          </a:lnRef>
          <a:fillRef idx="0">
            <a:scrgbClr r="0" g="0" b="0"/>
          </a:fillRef>
          <a:effectRef idx="0">
            <a:scrgbClr r="0" g="0" b="0"/>
          </a:effectRef>
          <a:fontRef idx="minor"/>
        </p:style>
        <p:txBody>
          <a:bodyPr lIns="56880" tIns="56880" rIns="56880" bIns="56880" anchor="ctr"/>
          <a:lstStyle/>
          <a:p>
            <a:pPr algn="ctr">
              <a:lnSpc>
                <a:spcPct val="100000"/>
              </a:lnSpc>
            </a:pPr>
            <a:endParaRPr lang="pt-BR" sz="1800" b="0" strike="noStrike" spc="-1" dirty="0">
              <a:solidFill>
                <a:srgbClr val="000000"/>
              </a:solidFill>
              <a:uFill>
                <a:solidFill>
                  <a:srgbClr val="FFFFFF"/>
                </a:solidFill>
              </a:uFill>
              <a:latin typeface="Arial"/>
            </a:endParaRPr>
          </a:p>
          <a:p>
            <a:pPr algn="ctr">
              <a:lnSpc>
                <a:spcPct val="100000"/>
              </a:lnSpc>
            </a:pPr>
            <a:r>
              <a:rPr lang="pt-BR" sz="2000" b="1" strike="noStrike" spc="-1" dirty="0">
                <a:solidFill>
                  <a:srgbClr val="000000"/>
                </a:solidFill>
                <a:uFill>
                  <a:solidFill>
                    <a:srgbClr val="FFFFFF"/>
                  </a:solidFill>
                </a:uFill>
                <a:latin typeface="Calibri"/>
                <a:ea typeface="DejaVu Sans"/>
              </a:rPr>
              <a:t>CONCLUSÃO DO PROCESSO DE IMPLANTAÇÃO </a:t>
            </a:r>
            <a:endParaRPr lang="pt-BR" sz="1800" b="0" strike="noStrike" spc="-1" dirty="0">
              <a:solidFill>
                <a:srgbClr val="000000"/>
              </a:solidFill>
              <a:uFill>
                <a:solidFill>
                  <a:srgbClr val="FFFFFF"/>
                </a:solidFill>
              </a:uFill>
              <a:latin typeface="Arial"/>
            </a:endParaRPr>
          </a:p>
          <a:p>
            <a:pPr algn="ctr">
              <a:lnSpc>
                <a:spcPct val="100000"/>
              </a:lnSpc>
            </a:pPr>
            <a:r>
              <a:rPr lang="pt-BR" sz="2000" b="1" strike="noStrike" spc="-1" dirty="0">
                <a:solidFill>
                  <a:srgbClr val="000000"/>
                </a:solidFill>
                <a:uFill>
                  <a:solidFill>
                    <a:srgbClr val="FFFFFF"/>
                  </a:solidFill>
                </a:uFill>
                <a:latin typeface="Calibri"/>
                <a:ea typeface="DejaVu Sans"/>
              </a:rPr>
              <a:t>DAS CENTRAIS DE REGULAÇÃO DE INTERNAÇÕES HOSPILARES MACRORREGIONAIS </a:t>
            </a:r>
            <a:endParaRPr lang="pt-BR" sz="1800" b="0" strike="noStrike" spc="-1" dirty="0">
              <a:solidFill>
                <a:srgbClr val="000000"/>
              </a:solidFill>
              <a:uFill>
                <a:solidFill>
                  <a:srgbClr val="FFFFFF"/>
                </a:solidFill>
              </a:uFill>
              <a:latin typeface="Arial"/>
            </a:endParaRPr>
          </a:p>
          <a:p>
            <a:pPr algn="ctr">
              <a:lnSpc>
                <a:spcPct val="100000"/>
              </a:lnSpc>
            </a:pPr>
            <a:endParaRPr lang="pt-BR" sz="1800" b="0" strike="noStrike" spc="-1" dirty="0">
              <a:solidFill>
                <a:srgbClr val="000000"/>
              </a:solidFill>
              <a:uFill>
                <a:solidFill>
                  <a:srgbClr val="FFFFFF"/>
                </a:solidFill>
              </a:uFill>
              <a:latin typeface="Arial"/>
            </a:endParaRPr>
          </a:p>
        </p:txBody>
      </p:sp>
      <p:pic>
        <p:nvPicPr>
          <p:cNvPr id="1244" name="Picture 4"/>
          <p:cNvPicPr/>
          <p:nvPr/>
        </p:nvPicPr>
        <p:blipFill>
          <a:blip r:embed="rId2" cstate="print"/>
          <a:stretch/>
        </p:blipFill>
        <p:spPr>
          <a:xfrm>
            <a:off x="1287720" y="1990080"/>
            <a:ext cx="7956360" cy="4216680"/>
          </a:xfrm>
          <a:prstGeom prst="rect">
            <a:avLst/>
          </a:prstGeom>
          <a:ln w="9360">
            <a:noFill/>
          </a:ln>
        </p:spPr>
      </p:pic>
      <p:sp>
        <p:nvSpPr>
          <p:cNvPr id="1245" name="CustomShape 3"/>
          <p:cNvSpPr/>
          <p:nvPr/>
        </p:nvSpPr>
        <p:spPr>
          <a:xfrm>
            <a:off x="7839360" y="3848040"/>
            <a:ext cx="720720" cy="290880"/>
          </a:xfrm>
          <a:prstGeom prst="rect">
            <a:avLst/>
          </a:prstGeom>
          <a:noFill/>
          <a:ln>
            <a:noFill/>
          </a:ln>
        </p:spPr>
        <p:style>
          <a:lnRef idx="0">
            <a:scrgbClr r="0" g="0" b="0"/>
          </a:lnRef>
          <a:fillRef idx="0">
            <a:scrgbClr r="0" g="0" b="0"/>
          </a:fillRef>
          <a:effectRef idx="0">
            <a:scrgbClr r="0" g="0" b="0"/>
          </a:effectRef>
          <a:fontRef idx="minor"/>
        </p:style>
        <p:txBody>
          <a:bodyPr wrap="none" lIns="78840" tIns="39600" rIns="78840" bIns="39600"/>
          <a:lstStyle/>
          <a:p>
            <a:pPr>
              <a:lnSpc>
                <a:spcPct val="100000"/>
              </a:lnSpc>
            </a:pPr>
            <a:r>
              <a:rPr lang="pt-BR" sz="700" b="1" strike="noStrike" spc="-1">
                <a:solidFill>
                  <a:srgbClr val="000000"/>
                </a:solidFill>
                <a:uFill>
                  <a:solidFill>
                    <a:srgbClr val="FFFFFF"/>
                  </a:solidFill>
                </a:uFill>
                <a:latin typeface="Arial"/>
                <a:ea typeface="DejaVu Sans"/>
              </a:rPr>
              <a:t>Grande </a:t>
            </a:r>
            <a:endParaRPr lang="pt-BR" sz="1800" b="0" strike="noStrike" spc="-1">
              <a:solidFill>
                <a:srgbClr val="000000"/>
              </a:solidFill>
              <a:uFill>
                <a:solidFill>
                  <a:srgbClr val="FFFFFF"/>
                </a:solidFill>
              </a:uFill>
              <a:latin typeface="Arial"/>
            </a:endParaRPr>
          </a:p>
          <a:p>
            <a:pPr>
              <a:lnSpc>
                <a:spcPct val="100000"/>
              </a:lnSpc>
            </a:pPr>
            <a:r>
              <a:rPr lang="pt-BR" sz="700" b="1" strike="noStrike" spc="-1">
                <a:solidFill>
                  <a:srgbClr val="000000"/>
                </a:solidFill>
                <a:uFill>
                  <a:solidFill>
                    <a:srgbClr val="FFFFFF"/>
                  </a:solidFill>
                </a:uFill>
                <a:latin typeface="Arial"/>
                <a:ea typeface="DejaVu Sans"/>
              </a:rPr>
              <a:t>Florianópolis</a:t>
            </a:r>
            <a:endParaRPr lang="pt-BR" sz="1800" b="0" strike="noStrike" spc="-1">
              <a:solidFill>
                <a:srgbClr val="000000"/>
              </a:solidFill>
              <a:uFill>
                <a:solidFill>
                  <a:srgbClr val="FFFFFF"/>
                </a:solidFill>
              </a:uFill>
              <a:latin typeface="Arial"/>
            </a:endParaRPr>
          </a:p>
        </p:txBody>
      </p:sp>
      <p:sp>
        <p:nvSpPr>
          <p:cNvPr id="1246" name="CustomShape 4"/>
          <p:cNvSpPr/>
          <p:nvPr/>
        </p:nvSpPr>
        <p:spPr>
          <a:xfrm>
            <a:off x="1253160" y="2894760"/>
            <a:ext cx="540720" cy="290880"/>
          </a:xfrm>
          <a:prstGeom prst="rect">
            <a:avLst/>
          </a:prstGeom>
          <a:noFill/>
          <a:ln>
            <a:noFill/>
          </a:ln>
        </p:spPr>
        <p:style>
          <a:lnRef idx="0">
            <a:scrgbClr r="0" g="0" b="0"/>
          </a:lnRef>
          <a:fillRef idx="0">
            <a:scrgbClr r="0" g="0" b="0"/>
          </a:fillRef>
          <a:effectRef idx="0">
            <a:scrgbClr r="0" g="0" b="0"/>
          </a:effectRef>
          <a:fontRef idx="minor"/>
        </p:style>
        <p:txBody>
          <a:bodyPr wrap="none" lIns="78840" tIns="39600" rIns="78840" bIns="39600"/>
          <a:lstStyle/>
          <a:p>
            <a:pPr algn="ctr">
              <a:lnSpc>
                <a:spcPct val="100000"/>
              </a:lnSpc>
            </a:pPr>
            <a:r>
              <a:rPr lang="pt-BR" sz="700" b="1" strike="noStrike" spc="-1">
                <a:solidFill>
                  <a:srgbClr val="000000"/>
                </a:solidFill>
                <a:uFill>
                  <a:solidFill>
                    <a:srgbClr val="FFFFFF"/>
                  </a:solidFill>
                </a:uFill>
                <a:latin typeface="Arial"/>
                <a:ea typeface="DejaVu Sans"/>
              </a:rPr>
              <a:t>Extremo </a:t>
            </a:r>
            <a:endParaRPr lang="pt-BR" sz="1800" b="0" strike="noStrike" spc="-1">
              <a:solidFill>
                <a:srgbClr val="000000"/>
              </a:solidFill>
              <a:uFill>
                <a:solidFill>
                  <a:srgbClr val="FFFFFF"/>
                </a:solidFill>
              </a:uFill>
              <a:latin typeface="Arial"/>
            </a:endParaRPr>
          </a:p>
          <a:p>
            <a:pPr algn="ctr">
              <a:lnSpc>
                <a:spcPct val="100000"/>
              </a:lnSpc>
            </a:pPr>
            <a:r>
              <a:rPr lang="pt-BR" sz="700" b="1" strike="noStrike" spc="-1">
                <a:solidFill>
                  <a:srgbClr val="000000"/>
                </a:solidFill>
                <a:uFill>
                  <a:solidFill>
                    <a:srgbClr val="FFFFFF"/>
                  </a:solidFill>
                </a:uFill>
                <a:latin typeface="Arial"/>
                <a:ea typeface="DejaVu Sans"/>
              </a:rPr>
              <a:t>Oeste</a:t>
            </a:r>
            <a:endParaRPr lang="pt-BR" sz="1800" b="0" strike="noStrike" spc="-1">
              <a:solidFill>
                <a:srgbClr val="000000"/>
              </a:solidFill>
              <a:uFill>
                <a:solidFill>
                  <a:srgbClr val="FFFFFF"/>
                </a:solidFill>
              </a:uFill>
              <a:latin typeface="Arial"/>
            </a:endParaRPr>
          </a:p>
        </p:txBody>
      </p:sp>
      <p:sp>
        <p:nvSpPr>
          <p:cNvPr id="1247" name="CustomShape 5"/>
          <p:cNvSpPr/>
          <p:nvPr/>
        </p:nvSpPr>
        <p:spPr>
          <a:xfrm>
            <a:off x="2272680" y="3291480"/>
            <a:ext cx="404280" cy="184320"/>
          </a:xfrm>
          <a:prstGeom prst="rect">
            <a:avLst/>
          </a:prstGeom>
          <a:noFill/>
          <a:ln>
            <a:noFill/>
          </a:ln>
        </p:spPr>
        <p:style>
          <a:lnRef idx="0">
            <a:scrgbClr r="0" g="0" b="0"/>
          </a:lnRef>
          <a:fillRef idx="0">
            <a:scrgbClr r="0" g="0" b="0"/>
          </a:fillRef>
          <a:effectRef idx="0">
            <a:scrgbClr r="0" g="0" b="0"/>
          </a:effectRef>
          <a:fontRef idx="minor"/>
        </p:style>
        <p:txBody>
          <a:bodyPr wrap="none" lIns="78840" tIns="39600" rIns="78840" bIns="39600"/>
          <a:lstStyle/>
          <a:p>
            <a:pPr>
              <a:lnSpc>
                <a:spcPct val="100000"/>
              </a:lnSpc>
            </a:pPr>
            <a:r>
              <a:rPr lang="pt-BR" sz="700" b="1" strike="noStrike" spc="-1">
                <a:solidFill>
                  <a:srgbClr val="000000"/>
                </a:solidFill>
                <a:uFill>
                  <a:solidFill>
                    <a:srgbClr val="FFFFFF"/>
                  </a:solidFill>
                </a:uFill>
                <a:latin typeface="Arial"/>
                <a:ea typeface="DejaVu Sans"/>
              </a:rPr>
              <a:t>Oeste</a:t>
            </a:r>
            <a:endParaRPr lang="pt-BR" sz="1800" b="0" strike="noStrike" spc="-1">
              <a:solidFill>
                <a:srgbClr val="000000"/>
              </a:solidFill>
              <a:uFill>
                <a:solidFill>
                  <a:srgbClr val="FFFFFF"/>
                </a:solidFill>
              </a:uFill>
              <a:latin typeface="Arial"/>
            </a:endParaRPr>
          </a:p>
        </p:txBody>
      </p:sp>
      <p:sp>
        <p:nvSpPr>
          <p:cNvPr id="1248" name="CustomShape 6"/>
          <p:cNvSpPr/>
          <p:nvPr/>
        </p:nvSpPr>
        <p:spPr>
          <a:xfrm>
            <a:off x="3043440" y="2944800"/>
            <a:ext cx="504720" cy="184320"/>
          </a:xfrm>
          <a:prstGeom prst="rect">
            <a:avLst/>
          </a:prstGeom>
          <a:noFill/>
          <a:ln>
            <a:noFill/>
          </a:ln>
        </p:spPr>
        <p:style>
          <a:lnRef idx="0">
            <a:scrgbClr r="0" g="0" b="0"/>
          </a:lnRef>
          <a:fillRef idx="0">
            <a:scrgbClr r="0" g="0" b="0"/>
          </a:fillRef>
          <a:effectRef idx="0">
            <a:scrgbClr r="0" g="0" b="0"/>
          </a:effectRef>
          <a:fontRef idx="minor"/>
        </p:style>
        <p:txBody>
          <a:bodyPr wrap="none" lIns="78840" tIns="39600" rIns="78840" bIns="39600"/>
          <a:lstStyle/>
          <a:p>
            <a:pPr>
              <a:lnSpc>
                <a:spcPct val="100000"/>
              </a:lnSpc>
            </a:pPr>
            <a:r>
              <a:rPr lang="pt-BR" sz="700" b="1" strike="noStrike" spc="-1">
                <a:solidFill>
                  <a:srgbClr val="000000"/>
                </a:solidFill>
                <a:uFill>
                  <a:solidFill>
                    <a:srgbClr val="FFFFFF"/>
                  </a:solidFill>
                </a:uFill>
                <a:latin typeface="Arial"/>
                <a:ea typeface="DejaVu Sans"/>
              </a:rPr>
              <a:t>Xanxerê</a:t>
            </a:r>
            <a:endParaRPr lang="pt-BR" sz="1800" b="0" strike="noStrike" spc="-1">
              <a:solidFill>
                <a:srgbClr val="000000"/>
              </a:solidFill>
              <a:uFill>
                <a:solidFill>
                  <a:srgbClr val="FFFFFF"/>
                </a:solidFill>
              </a:uFill>
              <a:latin typeface="Arial"/>
            </a:endParaRPr>
          </a:p>
        </p:txBody>
      </p:sp>
      <p:sp>
        <p:nvSpPr>
          <p:cNvPr id="1249" name="CustomShape 7"/>
          <p:cNvSpPr/>
          <p:nvPr/>
        </p:nvSpPr>
        <p:spPr>
          <a:xfrm>
            <a:off x="6537240" y="3354480"/>
            <a:ext cx="556560" cy="290880"/>
          </a:xfrm>
          <a:prstGeom prst="rect">
            <a:avLst/>
          </a:prstGeom>
          <a:noFill/>
          <a:ln>
            <a:noFill/>
          </a:ln>
        </p:spPr>
        <p:style>
          <a:lnRef idx="0">
            <a:scrgbClr r="0" g="0" b="0"/>
          </a:lnRef>
          <a:fillRef idx="0">
            <a:scrgbClr r="0" g="0" b="0"/>
          </a:fillRef>
          <a:effectRef idx="0">
            <a:scrgbClr r="0" g="0" b="0"/>
          </a:effectRef>
          <a:fontRef idx="minor"/>
        </p:style>
        <p:txBody>
          <a:bodyPr wrap="none" lIns="78840" tIns="39600" rIns="78840" bIns="39600"/>
          <a:lstStyle/>
          <a:p>
            <a:pPr algn="ctr">
              <a:lnSpc>
                <a:spcPct val="100000"/>
              </a:lnSpc>
            </a:pPr>
            <a:r>
              <a:rPr lang="pt-BR" sz="700" b="1" strike="noStrike" spc="-1">
                <a:solidFill>
                  <a:srgbClr val="000000"/>
                </a:solidFill>
                <a:uFill>
                  <a:solidFill>
                    <a:srgbClr val="FFFFFF"/>
                  </a:solidFill>
                </a:uFill>
                <a:latin typeface="Arial"/>
                <a:ea typeface="DejaVu Sans"/>
              </a:rPr>
              <a:t>Alto Vale </a:t>
            </a:r>
            <a:endParaRPr lang="pt-BR" sz="1800" b="0" strike="noStrike" spc="-1">
              <a:solidFill>
                <a:srgbClr val="000000"/>
              </a:solidFill>
              <a:uFill>
                <a:solidFill>
                  <a:srgbClr val="FFFFFF"/>
                </a:solidFill>
              </a:uFill>
              <a:latin typeface="Arial"/>
            </a:endParaRPr>
          </a:p>
          <a:p>
            <a:pPr algn="ctr">
              <a:lnSpc>
                <a:spcPct val="100000"/>
              </a:lnSpc>
            </a:pPr>
            <a:r>
              <a:rPr lang="pt-BR" sz="700" b="1" strike="noStrike" spc="-1">
                <a:solidFill>
                  <a:srgbClr val="000000"/>
                </a:solidFill>
                <a:uFill>
                  <a:solidFill>
                    <a:srgbClr val="FFFFFF"/>
                  </a:solidFill>
                </a:uFill>
                <a:latin typeface="Arial"/>
                <a:ea typeface="DejaVu Sans"/>
              </a:rPr>
              <a:t>do Itajaí</a:t>
            </a:r>
            <a:endParaRPr lang="pt-BR" sz="1800" b="0" strike="noStrike" spc="-1">
              <a:solidFill>
                <a:srgbClr val="000000"/>
              </a:solidFill>
              <a:uFill>
                <a:solidFill>
                  <a:srgbClr val="FFFFFF"/>
                </a:solidFill>
              </a:uFill>
              <a:latin typeface="Arial"/>
            </a:endParaRPr>
          </a:p>
        </p:txBody>
      </p:sp>
      <p:sp>
        <p:nvSpPr>
          <p:cNvPr id="1250" name="CustomShape 8"/>
          <p:cNvSpPr/>
          <p:nvPr/>
        </p:nvSpPr>
        <p:spPr>
          <a:xfrm>
            <a:off x="7521480" y="3140640"/>
            <a:ext cx="647640" cy="290880"/>
          </a:xfrm>
          <a:prstGeom prst="rect">
            <a:avLst/>
          </a:prstGeom>
          <a:noFill/>
          <a:ln>
            <a:noFill/>
          </a:ln>
        </p:spPr>
        <p:style>
          <a:lnRef idx="0">
            <a:scrgbClr r="0" g="0" b="0"/>
          </a:lnRef>
          <a:fillRef idx="0">
            <a:scrgbClr r="0" g="0" b="0"/>
          </a:fillRef>
          <a:effectRef idx="0">
            <a:scrgbClr r="0" g="0" b="0"/>
          </a:effectRef>
          <a:fontRef idx="minor"/>
        </p:style>
        <p:txBody>
          <a:bodyPr wrap="none" lIns="78840" tIns="39600" rIns="78840" bIns="39600"/>
          <a:lstStyle/>
          <a:p>
            <a:pPr algn="ctr">
              <a:lnSpc>
                <a:spcPct val="100000"/>
              </a:lnSpc>
            </a:pPr>
            <a:r>
              <a:rPr lang="pt-BR" sz="700" b="1" strike="noStrike" spc="-1">
                <a:solidFill>
                  <a:srgbClr val="000000"/>
                </a:solidFill>
                <a:uFill>
                  <a:solidFill>
                    <a:srgbClr val="FFFFFF"/>
                  </a:solidFill>
                </a:uFill>
                <a:latin typeface="Arial"/>
                <a:ea typeface="DejaVu Sans"/>
              </a:rPr>
              <a:t>Médio Vale </a:t>
            </a:r>
            <a:endParaRPr lang="pt-BR" sz="1800" b="0" strike="noStrike" spc="-1">
              <a:solidFill>
                <a:srgbClr val="000000"/>
              </a:solidFill>
              <a:uFill>
                <a:solidFill>
                  <a:srgbClr val="FFFFFF"/>
                </a:solidFill>
              </a:uFill>
              <a:latin typeface="Arial"/>
            </a:endParaRPr>
          </a:p>
          <a:p>
            <a:pPr algn="ctr">
              <a:lnSpc>
                <a:spcPct val="100000"/>
              </a:lnSpc>
            </a:pPr>
            <a:r>
              <a:rPr lang="pt-BR" sz="700" b="1" strike="noStrike" spc="-1">
                <a:solidFill>
                  <a:srgbClr val="000000"/>
                </a:solidFill>
                <a:uFill>
                  <a:solidFill>
                    <a:srgbClr val="FFFFFF"/>
                  </a:solidFill>
                </a:uFill>
                <a:latin typeface="Arial"/>
                <a:ea typeface="DejaVu Sans"/>
              </a:rPr>
              <a:t>do Itajaí</a:t>
            </a:r>
            <a:endParaRPr lang="pt-BR" sz="1800" b="0" strike="noStrike" spc="-1">
              <a:solidFill>
                <a:srgbClr val="000000"/>
              </a:solidFill>
              <a:uFill>
                <a:solidFill>
                  <a:srgbClr val="FFFFFF"/>
                </a:solidFill>
              </a:uFill>
              <a:latin typeface="Arial"/>
            </a:endParaRPr>
          </a:p>
        </p:txBody>
      </p:sp>
      <p:sp>
        <p:nvSpPr>
          <p:cNvPr id="1251" name="CustomShape 9"/>
          <p:cNvSpPr/>
          <p:nvPr/>
        </p:nvSpPr>
        <p:spPr>
          <a:xfrm>
            <a:off x="8274960" y="3115800"/>
            <a:ext cx="824760" cy="402120"/>
          </a:xfrm>
          <a:prstGeom prst="rect">
            <a:avLst/>
          </a:prstGeom>
          <a:noFill/>
          <a:ln>
            <a:noFill/>
          </a:ln>
        </p:spPr>
        <p:style>
          <a:lnRef idx="0">
            <a:scrgbClr r="0" g="0" b="0"/>
          </a:lnRef>
          <a:fillRef idx="0">
            <a:scrgbClr r="0" g="0" b="0"/>
          </a:fillRef>
          <a:effectRef idx="0">
            <a:scrgbClr r="0" g="0" b="0"/>
          </a:effectRef>
          <a:fontRef idx="minor"/>
        </p:style>
        <p:txBody>
          <a:bodyPr lIns="78840" tIns="39600" rIns="78840" bIns="39600"/>
          <a:lstStyle/>
          <a:p>
            <a:pPr>
              <a:lnSpc>
                <a:spcPct val="100000"/>
              </a:lnSpc>
            </a:pPr>
            <a:r>
              <a:rPr lang="pt-BR" sz="700" b="1" strike="noStrike" spc="-1">
                <a:solidFill>
                  <a:srgbClr val="000000"/>
                </a:solidFill>
                <a:uFill>
                  <a:solidFill>
                    <a:srgbClr val="FFFFFF"/>
                  </a:solidFill>
                </a:uFill>
                <a:latin typeface="Arial"/>
                <a:ea typeface="DejaVu Sans"/>
              </a:rPr>
              <a:t>Foz do </a:t>
            </a:r>
            <a:endParaRPr lang="pt-BR" sz="1800" b="0" strike="noStrike" spc="-1">
              <a:solidFill>
                <a:srgbClr val="000000"/>
              </a:solidFill>
              <a:uFill>
                <a:solidFill>
                  <a:srgbClr val="FFFFFF"/>
                </a:solidFill>
              </a:uFill>
              <a:latin typeface="Arial"/>
            </a:endParaRPr>
          </a:p>
          <a:p>
            <a:pPr>
              <a:lnSpc>
                <a:spcPct val="100000"/>
              </a:lnSpc>
            </a:pPr>
            <a:r>
              <a:rPr lang="pt-BR" sz="700" b="1" strike="noStrike" spc="-1">
                <a:solidFill>
                  <a:srgbClr val="000000"/>
                </a:solidFill>
                <a:uFill>
                  <a:solidFill>
                    <a:srgbClr val="FFFFFF"/>
                  </a:solidFill>
                </a:uFill>
                <a:latin typeface="Arial"/>
                <a:ea typeface="DejaVu Sans"/>
              </a:rPr>
              <a:t>Rio Itajaí</a:t>
            </a:r>
            <a:endParaRPr lang="pt-BR" sz="1800" b="0" strike="noStrike" spc="-1">
              <a:solidFill>
                <a:srgbClr val="000000"/>
              </a:solidFill>
              <a:uFill>
                <a:solidFill>
                  <a:srgbClr val="FFFFFF"/>
                </a:solidFill>
              </a:uFill>
              <a:latin typeface="Arial"/>
            </a:endParaRPr>
          </a:p>
        </p:txBody>
      </p:sp>
      <p:sp>
        <p:nvSpPr>
          <p:cNvPr id="1252" name="CustomShape 10"/>
          <p:cNvSpPr/>
          <p:nvPr/>
        </p:nvSpPr>
        <p:spPr>
          <a:xfrm>
            <a:off x="4461480" y="3512880"/>
            <a:ext cx="404280" cy="290880"/>
          </a:xfrm>
          <a:prstGeom prst="rect">
            <a:avLst/>
          </a:prstGeom>
          <a:noFill/>
          <a:ln>
            <a:noFill/>
          </a:ln>
        </p:spPr>
        <p:style>
          <a:lnRef idx="0">
            <a:scrgbClr r="0" g="0" b="0"/>
          </a:lnRef>
          <a:fillRef idx="0">
            <a:scrgbClr r="0" g="0" b="0"/>
          </a:fillRef>
          <a:effectRef idx="0">
            <a:scrgbClr r="0" g="0" b="0"/>
          </a:effectRef>
          <a:fontRef idx="minor"/>
        </p:style>
        <p:txBody>
          <a:bodyPr wrap="none" lIns="78840" tIns="39600" rIns="78840" bIns="39600"/>
          <a:lstStyle/>
          <a:p>
            <a:pPr algn="ctr">
              <a:lnSpc>
                <a:spcPct val="100000"/>
              </a:lnSpc>
            </a:pPr>
            <a:r>
              <a:rPr lang="pt-BR" sz="700" b="1" strike="noStrike" spc="-1">
                <a:solidFill>
                  <a:srgbClr val="000000"/>
                </a:solidFill>
                <a:uFill>
                  <a:solidFill>
                    <a:srgbClr val="FFFFFF"/>
                  </a:solidFill>
                </a:uFill>
                <a:latin typeface="Arial"/>
                <a:ea typeface="DejaVu Sans"/>
              </a:rPr>
              <a:t>Meio </a:t>
            </a:r>
            <a:endParaRPr lang="pt-BR" sz="1800" b="0" strike="noStrike" spc="-1">
              <a:solidFill>
                <a:srgbClr val="000000"/>
              </a:solidFill>
              <a:uFill>
                <a:solidFill>
                  <a:srgbClr val="FFFFFF"/>
                </a:solidFill>
              </a:uFill>
              <a:latin typeface="Arial"/>
            </a:endParaRPr>
          </a:p>
          <a:p>
            <a:pPr algn="ctr">
              <a:lnSpc>
                <a:spcPct val="100000"/>
              </a:lnSpc>
            </a:pPr>
            <a:r>
              <a:rPr lang="pt-BR" sz="700" b="1" strike="noStrike" spc="-1">
                <a:solidFill>
                  <a:srgbClr val="000000"/>
                </a:solidFill>
                <a:uFill>
                  <a:solidFill>
                    <a:srgbClr val="FFFFFF"/>
                  </a:solidFill>
                </a:uFill>
                <a:latin typeface="Arial"/>
                <a:ea typeface="DejaVu Sans"/>
              </a:rPr>
              <a:t>Oeste</a:t>
            </a:r>
            <a:endParaRPr lang="pt-BR" sz="1800" b="0" strike="noStrike" spc="-1">
              <a:solidFill>
                <a:srgbClr val="000000"/>
              </a:solidFill>
              <a:uFill>
                <a:solidFill>
                  <a:srgbClr val="FFFFFF"/>
                </a:solidFill>
              </a:uFill>
              <a:latin typeface="Arial"/>
            </a:endParaRPr>
          </a:p>
        </p:txBody>
      </p:sp>
      <p:sp>
        <p:nvSpPr>
          <p:cNvPr id="1253" name="CustomShape 11"/>
          <p:cNvSpPr/>
          <p:nvPr/>
        </p:nvSpPr>
        <p:spPr>
          <a:xfrm>
            <a:off x="3184920" y="3410640"/>
            <a:ext cx="715680" cy="290880"/>
          </a:xfrm>
          <a:prstGeom prst="rect">
            <a:avLst/>
          </a:prstGeom>
          <a:noFill/>
          <a:ln>
            <a:noFill/>
          </a:ln>
        </p:spPr>
        <p:style>
          <a:lnRef idx="0">
            <a:scrgbClr r="0" g="0" b="0"/>
          </a:lnRef>
          <a:fillRef idx="0">
            <a:scrgbClr r="0" g="0" b="0"/>
          </a:fillRef>
          <a:effectRef idx="0">
            <a:scrgbClr r="0" g="0" b="0"/>
          </a:effectRef>
          <a:fontRef idx="minor"/>
        </p:style>
        <p:txBody>
          <a:bodyPr wrap="none" lIns="78840" tIns="39600" rIns="78840" bIns="39600"/>
          <a:lstStyle/>
          <a:p>
            <a:pPr>
              <a:lnSpc>
                <a:spcPct val="100000"/>
              </a:lnSpc>
            </a:pPr>
            <a:r>
              <a:rPr lang="pt-BR" sz="700" b="1" strike="noStrike" spc="-1">
                <a:solidFill>
                  <a:srgbClr val="000000"/>
                </a:solidFill>
                <a:uFill>
                  <a:solidFill>
                    <a:srgbClr val="FFFFFF"/>
                  </a:solidFill>
                </a:uFill>
                <a:latin typeface="Arial"/>
                <a:ea typeface="DejaVu Sans"/>
              </a:rPr>
              <a:t>Alto Uruguai </a:t>
            </a:r>
            <a:endParaRPr lang="pt-BR" sz="1800" b="0" strike="noStrike" spc="-1">
              <a:solidFill>
                <a:srgbClr val="000000"/>
              </a:solidFill>
              <a:uFill>
                <a:solidFill>
                  <a:srgbClr val="FFFFFF"/>
                </a:solidFill>
              </a:uFill>
              <a:latin typeface="Arial"/>
            </a:endParaRPr>
          </a:p>
          <a:p>
            <a:pPr>
              <a:lnSpc>
                <a:spcPct val="100000"/>
              </a:lnSpc>
            </a:pPr>
            <a:r>
              <a:rPr lang="pt-BR" sz="700" b="1" strike="noStrike" spc="-1">
                <a:solidFill>
                  <a:srgbClr val="000000"/>
                </a:solidFill>
                <a:uFill>
                  <a:solidFill>
                    <a:srgbClr val="FFFFFF"/>
                  </a:solidFill>
                </a:uFill>
                <a:latin typeface="Arial"/>
                <a:ea typeface="DejaVu Sans"/>
              </a:rPr>
              <a:t>Catarinense</a:t>
            </a:r>
            <a:endParaRPr lang="pt-BR" sz="1800" b="0" strike="noStrike" spc="-1">
              <a:solidFill>
                <a:srgbClr val="000000"/>
              </a:solidFill>
              <a:uFill>
                <a:solidFill>
                  <a:srgbClr val="FFFFFF"/>
                </a:solidFill>
              </a:uFill>
              <a:latin typeface="Arial"/>
            </a:endParaRPr>
          </a:p>
        </p:txBody>
      </p:sp>
      <p:sp>
        <p:nvSpPr>
          <p:cNvPr id="1254" name="CustomShape 12"/>
          <p:cNvSpPr/>
          <p:nvPr/>
        </p:nvSpPr>
        <p:spPr>
          <a:xfrm>
            <a:off x="5132880" y="3132000"/>
            <a:ext cx="695520" cy="290880"/>
          </a:xfrm>
          <a:prstGeom prst="rect">
            <a:avLst/>
          </a:prstGeom>
          <a:noFill/>
          <a:ln>
            <a:noFill/>
          </a:ln>
        </p:spPr>
        <p:style>
          <a:lnRef idx="0">
            <a:scrgbClr r="0" g="0" b="0"/>
          </a:lnRef>
          <a:fillRef idx="0">
            <a:scrgbClr r="0" g="0" b="0"/>
          </a:fillRef>
          <a:effectRef idx="0">
            <a:scrgbClr r="0" g="0" b="0"/>
          </a:effectRef>
          <a:fontRef idx="minor"/>
        </p:style>
        <p:txBody>
          <a:bodyPr wrap="none" lIns="78840" tIns="39600" rIns="78840" bIns="39600"/>
          <a:lstStyle/>
          <a:p>
            <a:pPr algn="ctr">
              <a:lnSpc>
                <a:spcPct val="100000"/>
              </a:lnSpc>
            </a:pPr>
            <a:r>
              <a:rPr lang="pt-BR" sz="700" b="1" strike="noStrike" spc="-1">
                <a:solidFill>
                  <a:srgbClr val="000000"/>
                </a:solidFill>
                <a:uFill>
                  <a:solidFill>
                    <a:srgbClr val="FFFFFF"/>
                  </a:solidFill>
                </a:uFill>
                <a:latin typeface="Arial"/>
                <a:ea typeface="DejaVu Sans"/>
              </a:rPr>
              <a:t>Alto Vale do</a:t>
            </a:r>
            <a:endParaRPr lang="pt-BR" sz="1800" b="0" strike="noStrike" spc="-1">
              <a:solidFill>
                <a:srgbClr val="000000"/>
              </a:solidFill>
              <a:uFill>
                <a:solidFill>
                  <a:srgbClr val="FFFFFF"/>
                </a:solidFill>
              </a:uFill>
              <a:latin typeface="Arial"/>
            </a:endParaRPr>
          </a:p>
          <a:p>
            <a:pPr algn="ctr">
              <a:lnSpc>
                <a:spcPct val="100000"/>
              </a:lnSpc>
            </a:pPr>
            <a:r>
              <a:rPr lang="pt-BR" sz="700" b="1" strike="noStrike" spc="-1">
                <a:solidFill>
                  <a:srgbClr val="000000"/>
                </a:solidFill>
                <a:uFill>
                  <a:solidFill>
                    <a:srgbClr val="FFFFFF"/>
                  </a:solidFill>
                </a:uFill>
                <a:latin typeface="Arial"/>
                <a:ea typeface="DejaVu Sans"/>
              </a:rPr>
              <a:t>Rio do Peixe</a:t>
            </a:r>
            <a:endParaRPr lang="pt-BR" sz="1800" b="0" strike="noStrike" spc="-1">
              <a:solidFill>
                <a:srgbClr val="000000"/>
              </a:solidFill>
              <a:uFill>
                <a:solidFill>
                  <a:srgbClr val="FFFFFF"/>
                </a:solidFill>
              </a:uFill>
              <a:latin typeface="Arial"/>
            </a:endParaRPr>
          </a:p>
        </p:txBody>
      </p:sp>
      <p:sp>
        <p:nvSpPr>
          <p:cNvPr id="1255" name="CustomShape 13"/>
          <p:cNvSpPr/>
          <p:nvPr/>
        </p:nvSpPr>
        <p:spPr>
          <a:xfrm>
            <a:off x="7832160" y="2504880"/>
            <a:ext cx="915840" cy="250920"/>
          </a:xfrm>
          <a:prstGeom prst="rect">
            <a:avLst/>
          </a:prstGeom>
          <a:noFill/>
          <a:ln>
            <a:noFill/>
          </a:ln>
        </p:spPr>
        <p:style>
          <a:lnRef idx="0">
            <a:scrgbClr r="0" g="0" b="0"/>
          </a:lnRef>
          <a:fillRef idx="0">
            <a:scrgbClr r="0" g="0" b="0"/>
          </a:fillRef>
          <a:effectRef idx="0">
            <a:scrgbClr r="0" g="0" b="0"/>
          </a:effectRef>
          <a:fontRef idx="minor"/>
        </p:style>
        <p:txBody>
          <a:bodyPr lIns="78840" tIns="39600" rIns="78840" bIns="39600"/>
          <a:lstStyle/>
          <a:p>
            <a:pPr>
              <a:lnSpc>
                <a:spcPct val="100000"/>
              </a:lnSpc>
            </a:pPr>
            <a:r>
              <a:rPr lang="pt-BR" sz="700" b="1" strike="noStrike" spc="-1">
                <a:solidFill>
                  <a:srgbClr val="000000"/>
                </a:solidFill>
                <a:uFill>
                  <a:solidFill>
                    <a:srgbClr val="FFFFFF"/>
                  </a:solidFill>
                </a:uFill>
                <a:latin typeface="Arial"/>
                <a:ea typeface="DejaVu Sans"/>
              </a:rPr>
              <a:t>Nordeste</a:t>
            </a:r>
            <a:endParaRPr lang="pt-BR" sz="1800" b="0" strike="noStrike" spc="-1">
              <a:solidFill>
                <a:srgbClr val="000000"/>
              </a:solidFill>
              <a:uFill>
                <a:solidFill>
                  <a:srgbClr val="FFFFFF"/>
                </a:solidFill>
              </a:uFill>
              <a:latin typeface="Arial"/>
            </a:endParaRPr>
          </a:p>
        </p:txBody>
      </p:sp>
      <p:sp>
        <p:nvSpPr>
          <p:cNvPr id="1256" name="CustomShape 14"/>
          <p:cNvSpPr/>
          <p:nvPr/>
        </p:nvSpPr>
        <p:spPr>
          <a:xfrm>
            <a:off x="7972920" y="5027040"/>
            <a:ext cx="475200" cy="184320"/>
          </a:xfrm>
          <a:prstGeom prst="rect">
            <a:avLst/>
          </a:prstGeom>
          <a:noFill/>
          <a:ln>
            <a:noFill/>
          </a:ln>
        </p:spPr>
        <p:style>
          <a:lnRef idx="0">
            <a:scrgbClr r="0" g="0" b="0"/>
          </a:lnRef>
          <a:fillRef idx="0">
            <a:scrgbClr r="0" g="0" b="0"/>
          </a:fillRef>
          <a:effectRef idx="0">
            <a:scrgbClr r="0" g="0" b="0"/>
          </a:effectRef>
          <a:fontRef idx="minor"/>
        </p:style>
        <p:txBody>
          <a:bodyPr wrap="none" lIns="78840" tIns="39600" rIns="78840" bIns="39600"/>
          <a:lstStyle/>
          <a:p>
            <a:pPr>
              <a:lnSpc>
                <a:spcPct val="100000"/>
              </a:lnSpc>
            </a:pPr>
            <a:r>
              <a:rPr lang="pt-BR" sz="700" b="1" strike="noStrike" spc="-1">
                <a:solidFill>
                  <a:srgbClr val="000000"/>
                </a:solidFill>
                <a:uFill>
                  <a:solidFill>
                    <a:srgbClr val="FFFFFF"/>
                  </a:solidFill>
                </a:uFill>
                <a:latin typeface="Arial"/>
                <a:ea typeface="DejaVu Sans"/>
              </a:rPr>
              <a:t>Laguna</a:t>
            </a:r>
            <a:endParaRPr lang="pt-BR" sz="1800" b="0" strike="noStrike" spc="-1">
              <a:solidFill>
                <a:srgbClr val="000000"/>
              </a:solidFill>
              <a:uFill>
                <a:solidFill>
                  <a:srgbClr val="FFFFFF"/>
                </a:solidFill>
              </a:uFill>
              <a:latin typeface="Arial"/>
            </a:endParaRPr>
          </a:p>
        </p:txBody>
      </p:sp>
      <p:sp>
        <p:nvSpPr>
          <p:cNvPr id="1257" name="CustomShape 15"/>
          <p:cNvSpPr/>
          <p:nvPr/>
        </p:nvSpPr>
        <p:spPr>
          <a:xfrm>
            <a:off x="6125040" y="2427480"/>
            <a:ext cx="763920" cy="184320"/>
          </a:xfrm>
          <a:prstGeom prst="rect">
            <a:avLst/>
          </a:prstGeom>
          <a:noFill/>
          <a:ln>
            <a:noFill/>
          </a:ln>
        </p:spPr>
        <p:style>
          <a:lnRef idx="0">
            <a:scrgbClr r="0" g="0" b="0"/>
          </a:lnRef>
          <a:fillRef idx="0">
            <a:scrgbClr r="0" g="0" b="0"/>
          </a:fillRef>
          <a:effectRef idx="0">
            <a:scrgbClr r="0" g="0" b="0"/>
          </a:effectRef>
          <a:fontRef idx="minor"/>
        </p:style>
        <p:txBody>
          <a:bodyPr wrap="none" lIns="78840" tIns="39600" rIns="78840" bIns="39600"/>
          <a:lstStyle/>
          <a:p>
            <a:pPr algn="ctr">
              <a:lnSpc>
                <a:spcPct val="100000"/>
              </a:lnSpc>
            </a:pPr>
            <a:r>
              <a:rPr lang="pt-BR" sz="700" b="1" strike="noStrike" spc="-1">
                <a:solidFill>
                  <a:srgbClr val="000000"/>
                </a:solidFill>
                <a:uFill>
                  <a:solidFill>
                    <a:srgbClr val="FFFFFF"/>
                  </a:solidFill>
                </a:uFill>
                <a:latin typeface="Arial"/>
                <a:ea typeface="DejaVu Sans"/>
              </a:rPr>
              <a:t>Planalto Norte</a:t>
            </a:r>
            <a:endParaRPr lang="pt-BR" sz="1800" b="0" strike="noStrike" spc="-1">
              <a:solidFill>
                <a:srgbClr val="000000"/>
              </a:solidFill>
              <a:uFill>
                <a:solidFill>
                  <a:srgbClr val="FFFFFF"/>
                </a:solidFill>
              </a:uFill>
              <a:latin typeface="Arial"/>
            </a:endParaRPr>
          </a:p>
        </p:txBody>
      </p:sp>
      <p:sp>
        <p:nvSpPr>
          <p:cNvPr id="1258" name="CustomShape 16"/>
          <p:cNvSpPr/>
          <p:nvPr/>
        </p:nvSpPr>
        <p:spPr>
          <a:xfrm>
            <a:off x="7111440" y="5383440"/>
            <a:ext cx="658440" cy="184320"/>
          </a:xfrm>
          <a:prstGeom prst="rect">
            <a:avLst/>
          </a:prstGeom>
          <a:noFill/>
          <a:ln>
            <a:noFill/>
          </a:ln>
        </p:spPr>
        <p:style>
          <a:lnRef idx="0">
            <a:scrgbClr r="0" g="0" b="0"/>
          </a:lnRef>
          <a:fillRef idx="0">
            <a:scrgbClr r="0" g="0" b="0"/>
          </a:fillRef>
          <a:effectRef idx="0">
            <a:scrgbClr r="0" g="0" b="0"/>
          </a:effectRef>
          <a:fontRef idx="minor"/>
        </p:style>
        <p:txBody>
          <a:bodyPr wrap="none" lIns="78840" tIns="39600" rIns="78840" bIns="39600"/>
          <a:lstStyle/>
          <a:p>
            <a:pPr>
              <a:lnSpc>
                <a:spcPct val="100000"/>
              </a:lnSpc>
            </a:pPr>
            <a:r>
              <a:rPr lang="pt-BR" sz="700" b="1" strike="noStrike" spc="-1">
                <a:solidFill>
                  <a:srgbClr val="000000"/>
                </a:solidFill>
                <a:uFill>
                  <a:solidFill>
                    <a:srgbClr val="FFFFFF"/>
                  </a:solidFill>
                </a:uFill>
                <a:latin typeface="Arial"/>
                <a:ea typeface="DejaVu Sans"/>
              </a:rPr>
              <a:t>Carbonífera</a:t>
            </a:r>
            <a:endParaRPr lang="pt-BR" sz="1800" b="0" strike="noStrike" spc="-1">
              <a:solidFill>
                <a:srgbClr val="000000"/>
              </a:solidFill>
              <a:uFill>
                <a:solidFill>
                  <a:srgbClr val="FFFFFF"/>
                </a:solidFill>
              </a:uFill>
              <a:latin typeface="Arial"/>
            </a:endParaRPr>
          </a:p>
        </p:txBody>
      </p:sp>
      <p:sp>
        <p:nvSpPr>
          <p:cNvPr id="1259" name="CustomShape 17"/>
          <p:cNvSpPr/>
          <p:nvPr/>
        </p:nvSpPr>
        <p:spPr>
          <a:xfrm>
            <a:off x="6801120" y="5728680"/>
            <a:ext cx="706320" cy="290880"/>
          </a:xfrm>
          <a:prstGeom prst="rect">
            <a:avLst/>
          </a:prstGeom>
          <a:noFill/>
          <a:ln>
            <a:noFill/>
          </a:ln>
        </p:spPr>
        <p:style>
          <a:lnRef idx="0">
            <a:scrgbClr r="0" g="0" b="0"/>
          </a:lnRef>
          <a:fillRef idx="0">
            <a:scrgbClr r="0" g="0" b="0"/>
          </a:fillRef>
          <a:effectRef idx="0">
            <a:scrgbClr r="0" g="0" b="0"/>
          </a:effectRef>
          <a:fontRef idx="minor"/>
        </p:style>
        <p:txBody>
          <a:bodyPr wrap="none" lIns="78840" tIns="39600" rIns="78840" bIns="39600"/>
          <a:lstStyle/>
          <a:p>
            <a:pPr>
              <a:lnSpc>
                <a:spcPct val="100000"/>
              </a:lnSpc>
            </a:pPr>
            <a:r>
              <a:rPr lang="pt-BR" sz="700" b="1" strike="noStrike" spc="-1">
                <a:solidFill>
                  <a:srgbClr val="000000"/>
                </a:solidFill>
                <a:uFill>
                  <a:solidFill>
                    <a:srgbClr val="FFFFFF"/>
                  </a:solidFill>
                </a:uFill>
                <a:latin typeface="Arial"/>
                <a:ea typeface="DejaVu Sans"/>
              </a:rPr>
              <a:t>Extremo Sul </a:t>
            </a:r>
            <a:endParaRPr lang="pt-BR" sz="1800" b="0" strike="noStrike" spc="-1">
              <a:solidFill>
                <a:srgbClr val="000000"/>
              </a:solidFill>
              <a:uFill>
                <a:solidFill>
                  <a:srgbClr val="FFFFFF"/>
                </a:solidFill>
              </a:uFill>
              <a:latin typeface="Arial"/>
            </a:endParaRPr>
          </a:p>
          <a:p>
            <a:pPr>
              <a:lnSpc>
                <a:spcPct val="100000"/>
              </a:lnSpc>
            </a:pPr>
            <a:r>
              <a:rPr lang="pt-BR" sz="700" b="1" strike="noStrike" spc="-1">
                <a:solidFill>
                  <a:srgbClr val="000000"/>
                </a:solidFill>
                <a:uFill>
                  <a:solidFill>
                    <a:srgbClr val="FFFFFF"/>
                  </a:solidFill>
                </a:uFill>
                <a:latin typeface="Arial"/>
                <a:ea typeface="DejaVu Sans"/>
              </a:rPr>
              <a:t>Catarinense</a:t>
            </a:r>
            <a:endParaRPr lang="pt-BR" sz="1800" b="0" strike="noStrike" spc="-1">
              <a:solidFill>
                <a:srgbClr val="000000"/>
              </a:solidFill>
              <a:uFill>
                <a:solidFill>
                  <a:srgbClr val="FFFFFF"/>
                </a:solidFill>
              </a:uFill>
              <a:latin typeface="Arial"/>
            </a:endParaRPr>
          </a:p>
        </p:txBody>
      </p:sp>
      <p:sp>
        <p:nvSpPr>
          <p:cNvPr id="1260" name="CustomShape 18"/>
          <p:cNvSpPr/>
          <p:nvPr/>
        </p:nvSpPr>
        <p:spPr>
          <a:xfrm>
            <a:off x="5944680" y="4259160"/>
            <a:ext cx="921240" cy="184320"/>
          </a:xfrm>
          <a:prstGeom prst="rect">
            <a:avLst/>
          </a:prstGeom>
          <a:noFill/>
          <a:ln>
            <a:noFill/>
          </a:ln>
        </p:spPr>
        <p:style>
          <a:lnRef idx="0">
            <a:scrgbClr r="0" g="0" b="0"/>
          </a:lnRef>
          <a:fillRef idx="0">
            <a:scrgbClr r="0" g="0" b="0"/>
          </a:fillRef>
          <a:effectRef idx="0">
            <a:scrgbClr r="0" g="0" b="0"/>
          </a:effectRef>
          <a:fontRef idx="minor"/>
        </p:style>
        <p:txBody>
          <a:bodyPr wrap="none" lIns="78840" tIns="39600" rIns="78840" bIns="39600"/>
          <a:lstStyle/>
          <a:p>
            <a:pPr>
              <a:lnSpc>
                <a:spcPct val="100000"/>
              </a:lnSpc>
            </a:pPr>
            <a:r>
              <a:rPr lang="pt-BR" sz="700" b="1" strike="noStrike" spc="-1">
                <a:solidFill>
                  <a:srgbClr val="000000"/>
                </a:solidFill>
                <a:uFill>
                  <a:solidFill>
                    <a:srgbClr val="FFFFFF"/>
                  </a:solidFill>
                </a:uFill>
                <a:latin typeface="Arial"/>
                <a:ea typeface="DejaVu Sans"/>
              </a:rPr>
              <a:t>Serra Catarinense</a:t>
            </a:r>
            <a:endParaRPr lang="pt-BR" sz="1800" b="0" strike="noStrike" spc="-1">
              <a:solidFill>
                <a:srgbClr val="000000"/>
              </a:solidFill>
              <a:uFill>
                <a:solidFill>
                  <a:srgbClr val="FFFFFF"/>
                </a:solidFill>
              </a:uFill>
              <a:latin typeface="Arial"/>
            </a:endParaRPr>
          </a:p>
        </p:txBody>
      </p:sp>
      <p:sp>
        <p:nvSpPr>
          <p:cNvPr id="1261" name="CustomShape 19"/>
          <p:cNvSpPr/>
          <p:nvPr/>
        </p:nvSpPr>
        <p:spPr>
          <a:xfrm>
            <a:off x="1971360" y="2808720"/>
            <a:ext cx="1234080" cy="469800"/>
          </a:xfrm>
          <a:prstGeom prst="ellipse">
            <a:avLst/>
          </a:prstGeom>
          <a:solidFill>
            <a:schemeClr val="bg1"/>
          </a:solidFill>
          <a:ln w="63360">
            <a:solidFill>
              <a:srgbClr val="00B050"/>
            </a:solidFill>
            <a:round/>
          </a:ln>
        </p:spPr>
        <p:style>
          <a:lnRef idx="0">
            <a:scrgbClr r="0" g="0" b="0"/>
          </a:lnRef>
          <a:fillRef idx="0">
            <a:scrgbClr r="0" g="0" b="0"/>
          </a:fillRef>
          <a:effectRef idx="0">
            <a:scrgbClr r="0" g="0" b="0"/>
          </a:effectRef>
          <a:fontRef idx="minor"/>
        </p:style>
        <p:txBody>
          <a:bodyPr lIns="44640" tIns="44640" rIns="44640" bIns="44640"/>
          <a:lstStyle/>
          <a:p>
            <a:pPr algn="ctr">
              <a:lnSpc>
                <a:spcPct val="100000"/>
              </a:lnSpc>
            </a:pPr>
            <a:r>
              <a:rPr lang="pt-BR" sz="1050" b="1" strike="noStrike" spc="-1">
                <a:solidFill>
                  <a:srgbClr val="000000"/>
                </a:solidFill>
                <a:uFill>
                  <a:solidFill>
                    <a:srgbClr val="FFFFFF"/>
                  </a:solidFill>
                </a:uFill>
                <a:latin typeface="Arial"/>
                <a:ea typeface="DejaVu Sans"/>
              </a:rPr>
              <a:t>01/07/14</a:t>
            </a:r>
            <a:endParaRPr lang="pt-BR" sz="1800" b="0" strike="noStrike" spc="-1">
              <a:solidFill>
                <a:srgbClr val="000000"/>
              </a:solidFill>
              <a:uFill>
                <a:solidFill>
                  <a:srgbClr val="FFFFFF"/>
                </a:solidFill>
              </a:uFill>
              <a:latin typeface="Arial"/>
            </a:endParaRPr>
          </a:p>
          <a:p>
            <a:pPr algn="ctr">
              <a:lnSpc>
                <a:spcPct val="100000"/>
              </a:lnSpc>
            </a:pPr>
            <a:r>
              <a:rPr lang="pt-BR" sz="1050" b="1" strike="noStrike" spc="-1">
                <a:solidFill>
                  <a:srgbClr val="000000"/>
                </a:solidFill>
                <a:uFill>
                  <a:solidFill>
                    <a:srgbClr val="FFFFFF"/>
                  </a:solidFill>
                </a:uFill>
                <a:latin typeface="Arial"/>
                <a:ea typeface="DejaVu Sans"/>
              </a:rPr>
              <a:t>Gde.Oeste</a:t>
            </a:r>
            <a:endParaRPr lang="pt-BR" sz="1800" b="0" strike="noStrike" spc="-1">
              <a:solidFill>
                <a:srgbClr val="000000"/>
              </a:solidFill>
              <a:uFill>
                <a:solidFill>
                  <a:srgbClr val="FFFFFF"/>
                </a:solidFill>
              </a:uFill>
              <a:latin typeface="Arial"/>
            </a:endParaRPr>
          </a:p>
        </p:txBody>
      </p:sp>
      <p:sp>
        <p:nvSpPr>
          <p:cNvPr id="1262" name="CustomShape 20"/>
          <p:cNvSpPr/>
          <p:nvPr/>
        </p:nvSpPr>
        <p:spPr>
          <a:xfrm>
            <a:off x="4368960" y="3275280"/>
            <a:ext cx="1074240" cy="496440"/>
          </a:xfrm>
          <a:prstGeom prst="ellipse">
            <a:avLst/>
          </a:prstGeom>
          <a:solidFill>
            <a:schemeClr val="bg1"/>
          </a:solidFill>
          <a:ln w="63360">
            <a:solidFill>
              <a:srgbClr val="00B050"/>
            </a:solidFill>
            <a:round/>
          </a:ln>
        </p:spPr>
        <p:style>
          <a:lnRef idx="0">
            <a:scrgbClr r="0" g="0" b="0"/>
          </a:lnRef>
          <a:fillRef idx="0">
            <a:scrgbClr r="0" g="0" b="0"/>
          </a:fillRef>
          <a:effectRef idx="0">
            <a:scrgbClr r="0" g="0" b="0"/>
          </a:effectRef>
          <a:fontRef idx="minor"/>
        </p:style>
        <p:txBody>
          <a:bodyPr lIns="44640" tIns="44640" rIns="44640" bIns="44640"/>
          <a:lstStyle/>
          <a:p>
            <a:pPr algn="ctr">
              <a:lnSpc>
                <a:spcPct val="100000"/>
              </a:lnSpc>
            </a:pPr>
            <a:r>
              <a:rPr lang="pt-BR" sz="1050" b="1" strike="noStrike" spc="-1">
                <a:solidFill>
                  <a:srgbClr val="000000"/>
                </a:solidFill>
                <a:uFill>
                  <a:solidFill>
                    <a:srgbClr val="FFFFFF"/>
                  </a:solidFill>
                </a:uFill>
                <a:latin typeface="Arial"/>
                <a:ea typeface="DejaVu Sans"/>
              </a:rPr>
              <a:t>01/05/14</a:t>
            </a:r>
            <a:endParaRPr lang="pt-BR" sz="1800" b="0" strike="noStrike" spc="-1">
              <a:solidFill>
                <a:srgbClr val="000000"/>
              </a:solidFill>
              <a:uFill>
                <a:solidFill>
                  <a:srgbClr val="FFFFFF"/>
                </a:solidFill>
              </a:uFill>
              <a:latin typeface="Arial"/>
            </a:endParaRPr>
          </a:p>
          <a:p>
            <a:pPr algn="ctr">
              <a:lnSpc>
                <a:spcPct val="100000"/>
              </a:lnSpc>
            </a:pPr>
            <a:r>
              <a:rPr lang="pt-BR" sz="1050" b="1" strike="noStrike" spc="-1">
                <a:solidFill>
                  <a:srgbClr val="000000"/>
                </a:solidFill>
                <a:uFill>
                  <a:solidFill>
                    <a:srgbClr val="FFFFFF"/>
                  </a:solidFill>
                </a:uFill>
                <a:latin typeface="Arial"/>
                <a:ea typeface="DejaVu Sans"/>
              </a:rPr>
              <a:t>M. Oeste</a:t>
            </a:r>
            <a:endParaRPr lang="pt-BR" sz="1800" b="0" strike="noStrike" spc="-1">
              <a:solidFill>
                <a:srgbClr val="000000"/>
              </a:solidFill>
              <a:uFill>
                <a:solidFill>
                  <a:srgbClr val="FFFFFF"/>
                </a:solidFill>
              </a:uFill>
              <a:latin typeface="Arial"/>
            </a:endParaRPr>
          </a:p>
        </p:txBody>
      </p:sp>
      <p:sp>
        <p:nvSpPr>
          <p:cNvPr id="1263" name="CustomShape 21"/>
          <p:cNvSpPr/>
          <p:nvPr/>
        </p:nvSpPr>
        <p:spPr>
          <a:xfrm>
            <a:off x="7169040" y="2224080"/>
            <a:ext cx="1062720" cy="490680"/>
          </a:xfrm>
          <a:prstGeom prst="ellipse">
            <a:avLst/>
          </a:prstGeom>
          <a:solidFill>
            <a:schemeClr val="bg1"/>
          </a:solidFill>
          <a:ln w="63360">
            <a:solidFill>
              <a:srgbClr val="00B050"/>
            </a:solidFill>
            <a:round/>
          </a:ln>
        </p:spPr>
        <p:style>
          <a:lnRef idx="0">
            <a:scrgbClr r="0" g="0" b="0"/>
          </a:lnRef>
          <a:fillRef idx="0">
            <a:scrgbClr r="0" g="0" b="0"/>
          </a:fillRef>
          <a:effectRef idx="0">
            <a:scrgbClr r="0" g="0" b="0"/>
          </a:effectRef>
          <a:fontRef idx="minor"/>
        </p:style>
        <p:txBody>
          <a:bodyPr lIns="44640" tIns="44640" rIns="44640" bIns="44640"/>
          <a:lstStyle/>
          <a:p>
            <a:pPr algn="ctr">
              <a:lnSpc>
                <a:spcPct val="100000"/>
              </a:lnSpc>
            </a:pPr>
            <a:r>
              <a:rPr lang="pt-BR" sz="1050" b="1" strike="noStrike" spc="-1">
                <a:solidFill>
                  <a:srgbClr val="000000"/>
                </a:solidFill>
                <a:uFill>
                  <a:solidFill>
                    <a:srgbClr val="FFFFFF"/>
                  </a:solidFill>
                </a:uFill>
                <a:latin typeface="Arial"/>
                <a:ea typeface="DejaVu Sans"/>
              </a:rPr>
              <a:t>03/06/13</a:t>
            </a:r>
            <a:endParaRPr lang="pt-BR" sz="1800" b="0" strike="noStrike" spc="-1">
              <a:solidFill>
                <a:srgbClr val="000000"/>
              </a:solidFill>
              <a:uFill>
                <a:solidFill>
                  <a:srgbClr val="FFFFFF"/>
                </a:solidFill>
              </a:uFill>
              <a:latin typeface="Arial"/>
            </a:endParaRPr>
          </a:p>
          <a:p>
            <a:pPr algn="ctr">
              <a:lnSpc>
                <a:spcPct val="100000"/>
              </a:lnSpc>
            </a:pPr>
            <a:r>
              <a:rPr lang="pt-BR" sz="1050" b="1" strike="noStrike" spc="-1">
                <a:solidFill>
                  <a:srgbClr val="000000"/>
                </a:solidFill>
                <a:uFill>
                  <a:solidFill>
                    <a:srgbClr val="FFFFFF"/>
                  </a:solidFill>
                </a:uFill>
                <a:latin typeface="Arial"/>
                <a:ea typeface="DejaVu Sans"/>
              </a:rPr>
              <a:t>NE/Pl.Nort</a:t>
            </a:r>
            <a:endParaRPr lang="pt-BR" sz="1800" b="0" strike="noStrike" spc="-1">
              <a:solidFill>
                <a:srgbClr val="000000"/>
              </a:solidFill>
              <a:uFill>
                <a:solidFill>
                  <a:srgbClr val="FFFFFF"/>
                </a:solidFill>
              </a:uFill>
              <a:latin typeface="Arial"/>
            </a:endParaRPr>
          </a:p>
        </p:txBody>
      </p:sp>
      <p:sp>
        <p:nvSpPr>
          <p:cNvPr id="1264" name="CustomShape 22"/>
          <p:cNvSpPr/>
          <p:nvPr/>
        </p:nvSpPr>
        <p:spPr>
          <a:xfrm>
            <a:off x="8621280" y="2887200"/>
            <a:ext cx="1103040" cy="489600"/>
          </a:xfrm>
          <a:prstGeom prst="ellipse">
            <a:avLst/>
          </a:prstGeom>
          <a:solidFill>
            <a:schemeClr val="bg1"/>
          </a:solidFill>
          <a:ln w="63360">
            <a:solidFill>
              <a:srgbClr val="00B050"/>
            </a:solidFill>
            <a:round/>
          </a:ln>
        </p:spPr>
        <p:style>
          <a:lnRef idx="0">
            <a:scrgbClr r="0" g="0" b="0"/>
          </a:lnRef>
          <a:fillRef idx="0">
            <a:scrgbClr r="0" g="0" b="0"/>
          </a:fillRef>
          <a:effectRef idx="0">
            <a:scrgbClr r="0" g="0" b="0"/>
          </a:effectRef>
          <a:fontRef idx="minor"/>
        </p:style>
        <p:txBody>
          <a:bodyPr lIns="44640" tIns="44640" rIns="44640" bIns="44640"/>
          <a:lstStyle/>
          <a:p>
            <a:pPr algn="ctr">
              <a:lnSpc>
                <a:spcPct val="100000"/>
              </a:lnSpc>
            </a:pPr>
            <a:r>
              <a:rPr lang="pt-BR" sz="1050" b="1" strike="noStrike" spc="-1">
                <a:solidFill>
                  <a:srgbClr val="000000"/>
                </a:solidFill>
                <a:uFill>
                  <a:solidFill>
                    <a:srgbClr val="FFFFFF"/>
                  </a:solidFill>
                </a:uFill>
                <a:latin typeface="Arial"/>
                <a:ea typeface="DejaVu Sans"/>
              </a:rPr>
              <a:t>01/08/14</a:t>
            </a:r>
            <a:endParaRPr lang="pt-BR" sz="1800" b="0" strike="noStrike" spc="-1">
              <a:solidFill>
                <a:srgbClr val="000000"/>
              </a:solidFill>
              <a:uFill>
                <a:solidFill>
                  <a:srgbClr val="FFFFFF"/>
                </a:solidFill>
              </a:uFill>
              <a:latin typeface="Arial"/>
            </a:endParaRPr>
          </a:p>
          <a:p>
            <a:pPr algn="ctr">
              <a:lnSpc>
                <a:spcPct val="100000"/>
              </a:lnSpc>
            </a:pPr>
            <a:r>
              <a:rPr lang="pt-BR" sz="1050" b="1" strike="noStrike" spc="-1">
                <a:solidFill>
                  <a:srgbClr val="000000"/>
                </a:solidFill>
                <a:uFill>
                  <a:solidFill>
                    <a:srgbClr val="FFFFFF"/>
                  </a:solidFill>
                </a:uFill>
                <a:latin typeface="Arial"/>
                <a:ea typeface="DejaVu Sans"/>
              </a:rPr>
              <a:t>Foz Itajaí</a:t>
            </a:r>
            <a:endParaRPr lang="pt-BR" sz="1800" b="0" strike="noStrike" spc="-1">
              <a:solidFill>
                <a:srgbClr val="000000"/>
              </a:solidFill>
              <a:uFill>
                <a:solidFill>
                  <a:srgbClr val="FFFFFF"/>
                </a:solidFill>
              </a:uFill>
              <a:latin typeface="Arial"/>
            </a:endParaRPr>
          </a:p>
        </p:txBody>
      </p:sp>
      <p:sp>
        <p:nvSpPr>
          <p:cNvPr id="1265" name="CustomShape 23"/>
          <p:cNvSpPr/>
          <p:nvPr/>
        </p:nvSpPr>
        <p:spPr>
          <a:xfrm>
            <a:off x="6796440" y="2994120"/>
            <a:ext cx="1908000" cy="963360"/>
          </a:xfrm>
          <a:prstGeom prst="ellipse">
            <a:avLst/>
          </a:prstGeom>
          <a:solidFill>
            <a:schemeClr val="bg1"/>
          </a:solidFill>
          <a:ln w="63360">
            <a:solidFill>
              <a:srgbClr val="00B050"/>
            </a:solidFill>
            <a:round/>
          </a:ln>
        </p:spPr>
        <p:style>
          <a:lnRef idx="0">
            <a:scrgbClr r="0" g="0" b="0"/>
          </a:lnRef>
          <a:fillRef idx="0">
            <a:scrgbClr r="0" g="0" b="0"/>
          </a:fillRef>
          <a:effectRef idx="0">
            <a:scrgbClr r="0" g="0" b="0"/>
          </a:effectRef>
          <a:fontRef idx="minor"/>
        </p:style>
        <p:txBody>
          <a:bodyPr lIns="44640" tIns="44640" rIns="44640" bIns="44640"/>
          <a:lstStyle/>
          <a:p>
            <a:pPr algn="ctr">
              <a:lnSpc>
                <a:spcPct val="100000"/>
              </a:lnSpc>
            </a:pPr>
            <a:r>
              <a:rPr lang="pt-BR" sz="1230" b="1" strike="noStrike" spc="-1">
                <a:solidFill>
                  <a:srgbClr val="FF0000"/>
                </a:solidFill>
                <a:uFill>
                  <a:solidFill>
                    <a:srgbClr val="FFFFFF"/>
                  </a:solidFill>
                </a:uFill>
                <a:latin typeface="Arial"/>
                <a:ea typeface="DejaVu Sans"/>
              </a:rPr>
              <a:t>IMPLANTAÇÃO ÚLTIMA CRIH</a:t>
            </a:r>
            <a:endParaRPr lang="pt-BR" sz="1800" b="0" strike="noStrike" spc="-1">
              <a:solidFill>
                <a:srgbClr val="000000"/>
              </a:solidFill>
              <a:uFill>
                <a:solidFill>
                  <a:srgbClr val="FFFFFF"/>
                </a:solidFill>
              </a:uFill>
              <a:latin typeface="Arial"/>
            </a:endParaRPr>
          </a:p>
          <a:p>
            <a:pPr algn="ctr">
              <a:lnSpc>
                <a:spcPct val="100000"/>
              </a:lnSpc>
            </a:pPr>
            <a:r>
              <a:rPr lang="pt-BR" sz="1230" b="1" strike="noStrike" spc="-1">
                <a:solidFill>
                  <a:srgbClr val="FF0000"/>
                </a:solidFill>
                <a:uFill>
                  <a:solidFill>
                    <a:srgbClr val="FFFFFF"/>
                  </a:solidFill>
                </a:uFill>
                <a:latin typeface="Arial"/>
                <a:ea typeface="DejaVu Sans"/>
              </a:rPr>
              <a:t>01/06/2016</a:t>
            </a:r>
            <a:endParaRPr lang="pt-BR" sz="1800" b="0" strike="noStrike" spc="-1">
              <a:solidFill>
                <a:srgbClr val="000000"/>
              </a:solidFill>
              <a:uFill>
                <a:solidFill>
                  <a:srgbClr val="FFFFFF"/>
                </a:solidFill>
              </a:uFill>
              <a:latin typeface="Arial"/>
            </a:endParaRPr>
          </a:p>
          <a:p>
            <a:pPr algn="ctr">
              <a:lnSpc>
                <a:spcPct val="100000"/>
              </a:lnSpc>
            </a:pPr>
            <a:r>
              <a:rPr lang="pt-BR" sz="1050" b="1" strike="noStrike" spc="-1">
                <a:solidFill>
                  <a:srgbClr val="000000"/>
                </a:solidFill>
                <a:uFill>
                  <a:solidFill>
                    <a:srgbClr val="FFFFFF"/>
                  </a:solidFill>
                </a:uFill>
                <a:latin typeface="Arial"/>
                <a:ea typeface="DejaVu Sans"/>
              </a:rPr>
              <a:t>Vale Itajaí</a:t>
            </a:r>
            <a:endParaRPr lang="pt-BR" sz="1800" b="0" strike="noStrike" spc="-1">
              <a:solidFill>
                <a:srgbClr val="000000"/>
              </a:solidFill>
              <a:uFill>
                <a:solidFill>
                  <a:srgbClr val="FFFFFF"/>
                </a:solidFill>
              </a:uFill>
              <a:latin typeface="Arial"/>
            </a:endParaRPr>
          </a:p>
        </p:txBody>
      </p:sp>
      <p:sp>
        <p:nvSpPr>
          <p:cNvPr id="1266" name="CustomShape 24"/>
          <p:cNvSpPr/>
          <p:nvPr/>
        </p:nvSpPr>
        <p:spPr>
          <a:xfrm>
            <a:off x="8492760" y="3918960"/>
            <a:ext cx="1169280" cy="507240"/>
          </a:xfrm>
          <a:prstGeom prst="ellipse">
            <a:avLst/>
          </a:prstGeom>
          <a:solidFill>
            <a:schemeClr val="bg1"/>
          </a:solidFill>
          <a:ln w="63360">
            <a:solidFill>
              <a:srgbClr val="00B050"/>
            </a:solidFill>
            <a:round/>
          </a:ln>
        </p:spPr>
        <p:style>
          <a:lnRef idx="0">
            <a:scrgbClr r="0" g="0" b="0"/>
          </a:lnRef>
          <a:fillRef idx="0">
            <a:scrgbClr r="0" g="0" b="0"/>
          </a:fillRef>
          <a:effectRef idx="0">
            <a:scrgbClr r="0" g="0" b="0"/>
          </a:effectRef>
          <a:fontRef idx="minor"/>
        </p:style>
        <p:txBody>
          <a:bodyPr lIns="44640" tIns="44640" rIns="44640" bIns="44640"/>
          <a:lstStyle/>
          <a:p>
            <a:pPr algn="ctr">
              <a:lnSpc>
                <a:spcPct val="100000"/>
              </a:lnSpc>
            </a:pPr>
            <a:r>
              <a:rPr lang="pt-BR" sz="1050" b="1" strike="noStrike" spc="-1">
                <a:solidFill>
                  <a:srgbClr val="000000"/>
                </a:solidFill>
                <a:uFill>
                  <a:solidFill>
                    <a:srgbClr val="FFFFFF"/>
                  </a:solidFill>
                </a:uFill>
                <a:latin typeface="Arial"/>
                <a:ea typeface="DejaVu Sans"/>
              </a:rPr>
              <a:t>01/11/13</a:t>
            </a:r>
            <a:endParaRPr lang="pt-BR" sz="1800" b="0" strike="noStrike" spc="-1">
              <a:solidFill>
                <a:srgbClr val="000000"/>
              </a:solidFill>
              <a:uFill>
                <a:solidFill>
                  <a:srgbClr val="FFFFFF"/>
                </a:solidFill>
              </a:uFill>
              <a:latin typeface="Arial"/>
            </a:endParaRPr>
          </a:p>
          <a:p>
            <a:pPr algn="ctr">
              <a:lnSpc>
                <a:spcPct val="100000"/>
              </a:lnSpc>
            </a:pPr>
            <a:r>
              <a:rPr lang="pt-BR" sz="1050" b="1" strike="noStrike" spc="-1">
                <a:solidFill>
                  <a:srgbClr val="000000"/>
                </a:solidFill>
                <a:uFill>
                  <a:solidFill>
                    <a:srgbClr val="FFFFFF"/>
                  </a:solidFill>
                </a:uFill>
                <a:latin typeface="Arial"/>
                <a:ea typeface="DejaVu Sans"/>
              </a:rPr>
              <a:t>Gde.Fpolis</a:t>
            </a:r>
            <a:endParaRPr lang="pt-BR" sz="1800" b="0" strike="noStrike" spc="-1">
              <a:solidFill>
                <a:srgbClr val="000000"/>
              </a:solidFill>
              <a:uFill>
                <a:solidFill>
                  <a:srgbClr val="FFFFFF"/>
                </a:solidFill>
              </a:uFill>
              <a:latin typeface="Arial"/>
            </a:endParaRPr>
          </a:p>
        </p:txBody>
      </p:sp>
      <p:sp>
        <p:nvSpPr>
          <p:cNvPr id="1267" name="CustomShape 25"/>
          <p:cNvSpPr/>
          <p:nvPr/>
        </p:nvSpPr>
        <p:spPr>
          <a:xfrm>
            <a:off x="6018120" y="4412160"/>
            <a:ext cx="1197720" cy="503280"/>
          </a:xfrm>
          <a:prstGeom prst="ellipse">
            <a:avLst/>
          </a:prstGeom>
          <a:solidFill>
            <a:schemeClr val="bg1"/>
          </a:solidFill>
          <a:ln w="63360">
            <a:solidFill>
              <a:srgbClr val="00B050"/>
            </a:solidFill>
            <a:round/>
          </a:ln>
        </p:spPr>
        <p:style>
          <a:lnRef idx="0">
            <a:scrgbClr r="0" g="0" b="0"/>
          </a:lnRef>
          <a:fillRef idx="0">
            <a:scrgbClr r="0" g="0" b="0"/>
          </a:fillRef>
          <a:effectRef idx="0">
            <a:scrgbClr r="0" g="0" b="0"/>
          </a:effectRef>
          <a:fontRef idx="minor"/>
        </p:style>
        <p:txBody>
          <a:bodyPr lIns="44640" tIns="44640" rIns="44640" bIns="44640"/>
          <a:lstStyle/>
          <a:p>
            <a:pPr algn="ctr">
              <a:lnSpc>
                <a:spcPct val="100000"/>
              </a:lnSpc>
            </a:pPr>
            <a:r>
              <a:rPr lang="pt-BR" sz="1050" b="1" strike="noStrike" spc="-1">
                <a:solidFill>
                  <a:srgbClr val="000000"/>
                </a:solidFill>
                <a:uFill>
                  <a:solidFill>
                    <a:srgbClr val="FFFFFF"/>
                  </a:solidFill>
                </a:uFill>
                <a:latin typeface="Arial"/>
                <a:ea typeface="DejaVu Sans"/>
              </a:rPr>
              <a:t>01/08/14</a:t>
            </a:r>
            <a:endParaRPr lang="pt-BR" sz="1800" b="0" strike="noStrike" spc="-1">
              <a:solidFill>
                <a:srgbClr val="000000"/>
              </a:solidFill>
              <a:uFill>
                <a:solidFill>
                  <a:srgbClr val="FFFFFF"/>
                </a:solidFill>
              </a:uFill>
              <a:latin typeface="Arial"/>
            </a:endParaRPr>
          </a:p>
          <a:p>
            <a:pPr algn="ctr">
              <a:lnSpc>
                <a:spcPct val="100000"/>
              </a:lnSpc>
            </a:pPr>
            <a:r>
              <a:rPr lang="pt-BR" sz="1050" b="1" strike="noStrike" spc="-1">
                <a:solidFill>
                  <a:srgbClr val="000000"/>
                </a:solidFill>
                <a:uFill>
                  <a:solidFill>
                    <a:srgbClr val="FFFFFF"/>
                  </a:solidFill>
                </a:uFill>
                <a:latin typeface="Arial"/>
                <a:ea typeface="DejaVu Sans"/>
              </a:rPr>
              <a:t>Serra Cat.</a:t>
            </a:r>
            <a:endParaRPr lang="pt-BR" sz="1800" b="0" strike="noStrike" spc="-1">
              <a:solidFill>
                <a:srgbClr val="000000"/>
              </a:solidFill>
              <a:uFill>
                <a:solidFill>
                  <a:srgbClr val="FFFFFF"/>
                </a:solidFill>
              </a:uFill>
              <a:latin typeface="Arial"/>
            </a:endParaRPr>
          </a:p>
        </p:txBody>
      </p:sp>
      <p:sp>
        <p:nvSpPr>
          <p:cNvPr id="1268" name="CustomShape 26"/>
          <p:cNvSpPr/>
          <p:nvPr/>
        </p:nvSpPr>
        <p:spPr>
          <a:xfrm>
            <a:off x="7435080" y="5106240"/>
            <a:ext cx="975240" cy="451800"/>
          </a:xfrm>
          <a:prstGeom prst="ellipse">
            <a:avLst/>
          </a:prstGeom>
          <a:solidFill>
            <a:schemeClr val="bg1"/>
          </a:solidFill>
          <a:ln w="63360">
            <a:solidFill>
              <a:srgbClr val="00B050"/>
            </a:solidFill>
            <a:round/>
          </a:ln>
        </p:spPr>
        <p:style>
          <a:lnRef idx="0">
            <a:scrgbClr r="0" g="0" b="0"/>
          </a:lnRef>
          <a:fillRef idx="0">
            <a:scrgbClr r="0" g="0" b="0"/>
          </a:fillRef>
          <a:effectRef idx="0">
            <a:scrgbClr r="0" g="0" b="0"/>
          </a:effectRef>
          <a:fontRef idx="minor"/>
        </p:style>
        <p:txBody>
          <a:bodyPr lIns="44640" tIns="44640" rIns="44640" bIns="44640"/>
          <a:lstStyle/>
          <a:p>
            <a:pPr algn="ctr">
              <a:lnSpc>
                <a:spcPct val="100000"/>
              </a:lnSpc>
            </a:pPr>
            <a:r>
              <a:rPr lang="pt-BR" sz="1050" b="1" strike="noStrike" spc="-1">
                <a:solidFill>
                  <a:srgbClr val="000000"/>
                </a:solidFill>
                <a:uFill>
                  <a:solidFill>
                    <a:srgbClr val="FFFFFF"/>
                  </a:solidFill>
                </a:uFill>
                <a:latin typeface="Arial"/>
                <a:ea typeface="DejaVu Sans"/>
              </a:rPr>
              <a:t>01/04/14</a:t>
            </a:r>
            <a:endParaRPr lang="pt-BR" sz="1800" b="0" strike="noStrike" spc="-1">
              <a:solidFill>
                <a:srgbClr val="000000"/>
              </a:solidFill>
              <a:uFill>
                <a:solidFill>
                  <a:srgbClr val="FFFFFF"/>
                </a:solidFill>
              </a:uFill>
              <a:latin typeface="Arial"/>
            </a:endParaRPr>
          </a:p>
          <a:p>
            <a:pPr algn="ctr">
              <a:lnSpc>
                <a:spcPct val="100000"/>
              </a:lnSpc>
            </a:pPr>
            <a:r>
              <a:rPr lang="pt-BR" sz="1050" b="1" strike="noStrike" spc="-1">
                <a:solidFill>
                  <a:srgbClr val="000000"/>
                </a:solidFill>
                <a:uFill>
                  <a:solidFill>
                    <a:srgbClr val="FFFFFF"/>
                  </a:solidFill>
                </a:uFill>
                <a:latin typeface="Arial"/>
                <a:ea typeface="DejaVu Sans"/>
              </a:rPr>
              <a:t>Sul</a:t>
            </a:r>
            <a:endParaRPr lang="pt-BR" sz="1800" b="0" strike="noStrike" spc="-1">
              <a:solidFill>
                <a:srgbClr val="000000"/>
              </a:solidFill>
              <a:uFill>
                <a:solidFill>
                  <a:srgbClr val="FFFFFF"/>
                </a:solidFill>
              </a:uFill>
              <a:latin typeface="Arial"/>
            </a:endParaRPr>
          </a:p>
        </p:txBody>
      </p:sp>
      <p:sp>
        <p:nvSpPr>
          <p:cNvPr id="1269" name="CustomShape 27"/>
          <p:cNvSpPr/>
          <p:nvPr/>
        </p:nvSpPr>
        <p:spPr>
          <a:xfrm>
            <a:off x="359280" y="4446720"/>
            <a:ext cx="4335480" cy="1414440"/>
          </a:xfrm>
          <a:prstGeom prst="rect">
            <a:avLst/>
          </a:prstGeom>
          <a:solidFill>
            <a:schemeClr val="bg1"/>
          </a:solidFill>
          <a:ln w="38160">
            <a:solidFill>
              <a:srgbClr val="FF0000"/>
            </a:solidFill>
            <a:miter/>
          </a:ln>
        </p:spPr>
        <p:style>
          <a:lnRef idx="0">
            <a:scrgbClr r="0" g="0" b="0"/>
          </a:lnRef>
          <a:fillRef idx="0">
            <a:scrgbClr r="0" g="0" b="0"/>
          </a:fillRef>
          <a:effectRef idx="0">
            <a:scrgbClr r="0" g="0" b="0"/>
          </a:effectRef>
          <a:fontRef idx="minor"/>
        </p:style>
        <p:txBody>
          <a:bodyPr lIns="78840" tIns="39600" rIns="78840" bIns="39600"/>
          <a:lstStyle/>
          <a:p>
            <a:pPr algn="ctr">
              <a:lnSpc>
                <a:spcPct val="100000"/>
              </a:lnSpc>
            </a:pPr>
            <a:r>
              <a:rPr lang="pt-BR" sz="1760" b="0" strike="noStrike" spc="-1">
                <a:solidFill>
                  <a:srgbClr val="000000"/>
                </a:solidFill>
                <a:uFill>
                  <a:solidFill>
                    <a:srgbClr val="FFFFFF"/>
                  </a:solidFill>
                </a:uFill>
                <a:latin typeface="Arial"/>
                <a:ea typeface="DejaVu Sans"/>
              </a:rPr>
              <a:t>08 CR DE INTERNAÇÕES HOSPITALARES MACRORREGIONAIS SOB GESTÃO ESTADUAL</a:t>
            </a:r>
            <a:endParaRPr lang="pt-BR" sz="1800" b="0" strike="noStrike" spc="-1">
              <a:solidFill>
                <a:srgbClr val="000000"/>
              </a:solidFill>
              <a:uFill>
                <a:solidFill>
                  <a:srgbClr val="FFFFFF"/>
                </a:solidFill>
              </a:uFill>
              <a:latin typeface="Arial"/>
            </a:endParaRPr>
          </a:p>
          <a:p>
            <a:pPr algn="ctr">
              <a:lnSpc>
                <a:spcPct val="100000"/>
              </a:lnSpc>
            </a:pPr>
            <a:r>
              <a:rPr lang="pt-BR" sz="1760" b="0" strike="noStrike" spc="-1">
                <a:solidFill>
                  <a:srgbClr val="000000"/>
                </a:solidFill>
                <a:uFill>
                  <a:solidFill>
                    <a:srgbClr val="FFFFFF"/>
                  </a:solidFill>
                </a:uFill>
                <a:latin typeface="Arial"/>
                <a:ea typeface="DejaVu Sans"/>
              </a:rPr>
              <a:t>2016 – implantação da última com sede em Blumenau.</a:t>
            </a:r>
            <a:endParaRPr lang="pt-BR" sz="1800" b="0" strike="noStrike" spc="-1">
              <a:solidFill>
                <a:srgbClr val="000000"/>
              </a:solidFill>
              <a:uFill>
                <a:solidFill>
                  <a:srgbClr val="FFFFFF"/>
                </a:solidFill>
              </a:uFill>
              <a:latin typeface="Arial"/>
            </a:endParaRPr>
          </a:p>
        </p:txBody>
      </p:sp>
      <p:sp>
        <p:nvSpPr>
          <p:cNvPr id="1270" name="CustomShape 28"/>
          <p:cNvSpPr/>
          <p:nvPr/>
        </p:nvSpPr>
        <p:spPr>
          <a:xfrm>
            <a:off x="1536120" y="6266160"/>
            <a:ext cx="8000280" cy="63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94680">
              <a:lnSpc>
                <a:spcPct val="100000"/>
              </a:lnSpc>
            </a:pPr>
            <a:r>
              <a:rPr lang="pt-BR" sz="1800" b="0" strike="noStrike" spc="-1">
                <a:solidFill>
                  <a:srgbClr val="000000"/>
                </a:solidFill>
                <a:uFill>
                  <a:solidFill>
                    <a:srgbClr val="FFFFFF"/>
                  </a:solidFill>
                </a:uFill>
                <a:latin typeface="Arial"/>
                <a:ea typeface="DejaVu Sans"/>
              </a:rPr>
              <a:t>De janeiro à Outubro de 2017, já tínhamos 312.213 solicitações agendadas de consultas e exames;</a:t>
            </a:r>
            <a:endParaRPr lang="pt-B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61"/>
                                        </p:tgtEl>
                                        <p:attrNameLst>
                                          <p:attrName>style.visibility</p:attrName>
                                        </p:attrNameLst>
                                      </p:cBhvr>
                                      <p:to>
                                        <p:strVal val="visible"/>
                                      </p:to>
                                    </p:set>
                                    <p:animEffect transition="out" filter="wipe(down)">
                                      <p:cBhvr additive="repl">
                                        <p:cTn id="7" dur="500"/>
                                        <p:tgtEl>
                                          <p:spTgt spid="126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62"/>
                                        </p:tgtEl>
                                        <p:attrNameLst>
                                          <p:attrName>style.visibility</p:attrName>
                                        </p:attrNameLst>
                                      </p:cBhvr>
                                      <p:to>
                                        <p:strVal val="visible"/>
                                      </p:to>
                                    </p:set>
                                    <p:animEffect transition="out" filter="wipe(down)">
                                      <p:cBhvr additive="repl">
                                        <p:cTn id="11" dur="500"/>
                                        <p:tgtEl>
                                          <p:spTgt spid="126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263"/>
                                        </p:tgtEl>
                                        <p:attrNameLst>
                                          <p:attrName>style.visibility</p:attrName>
                                        </p:attrNameLst>
                                      </p:cBhvr>
                                      <p:to>
                                        <p:strVal val="visible"/>
                                      </p:to>
                                    </p:set>
                                    <p:animEffect transition="out" filter="wipe(down)">
                                      <p:cBhvr additive="repl">
                                        <p:cTn id="16" dur="500"/>
                                        <p:tgtEl>
                                          <p:spTgt spid="1263"/>
                                        </p:tgtEl>
                                      </p:cBhvr>
                                    </p:animEffect>
                                  </p:childTnLst>
                                </p:cTn>
                              </p:par>
                              <p:par>
                                <p:cTn id="17" presetID="22" presetClass="entr" presetSubtype="4" fill="hold" nodeType="withEffect">
                                  <p:stCondLst>
                                    <p:cond delay="500"/>
                                  </p:stCondLst>
                                  <p:childTnLst>
                                    <p:set>
                                      <p:cBhvr>
                                        <p:cTn id="18" dur="1" fill="hold">
                                          <p:stCondLst>
                                            <p:cond delay="0"/>
                                          </p:stCondLst>
                                        </p:cTn>
                                        <p:tgtEl>
                                          <p:spTgt spid="1264"/>
                                        </p:tgtEl>
                                        <p:attrNameLst>
                                          <p:attrName>style.visibility</p:attrName>
                                        </p:attrNameLst>
                                      </p:cBhvr>
                                      <p:to>
                                        <p:strVal val="visible"/>
                                      </p:to>
                                    </p:set>
                                    <p:animEffect transition="out" filter="wipe(down)">
                                      <p:cBhvr additive="repl">
                                        <p:cTn id="19" dur="500"/>
                                        <p:tgtEl>
                                          <p:spTgt spid="1264"/>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1265"/>
                                        </p:tgtEl>
                                        <p:attrNameLst>
                                          <p:attrName>style.visibility</p:attrName>
                                        </p:attrNameLst>
                                      </p:cBhvr>
                                      <p:to>
                                        <p:strVal val="visible"/>
                                      </p:to>
                                    </p:set>
                                    <p:animEffect transition="out" filter="wipe(down)">
                                      <p:cBhvr additive="repl">
                                        <p:cTn id="23" dur="500"/>
                                        <p:tgtEl>
                                          <p:spTgt spid="1265"/>
                                        </p:tgtEl>
                                      </p:cBhvr>
                                    </p:animEffect>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1266"/>
                                        </p:tgtEl>
                                        <p:attrNameLst>
                                          <p:attrName>style.visibility</p:attrName>
                                        </p:attrNameLst>
                                      </p:cBhvr>
                                      <p:to>
                                        <p:strVal val="visible"/>
                                      </p:to>
                                    </p:set>
                                    <p:animEffect transition="out" filter="wipe(down)">
                                      <p:cBhvr additive="repl">
                                        <p:cTn id="27" dur="500"/>
                                        <p:tgtEl>
                                          <p:spTgt spid="1266"/>
                                        </p:tgtEl>
                                      </p:cBhvr>
                                    </p:animEffect>
                                  </p:childTnLst>
                                </p:cTn>
                              </p:par>
                            </p:childTnLst>
                          </p:cTn>
                        </p:par>
                        <p:par>
                          <p:cTn id="28" fill="hold">
                            <p:stCondLst>
                              <p:cond delay="2000"/>
                            </p:stCondLst>
                            <p:childTnLst>
                              <p:par>
                                <p:cTn id="29" presetID="22" presetClass="entr" presetSubtype="4" fill="hold" nodeType="afterEffect">
                                  <p:stCondLst>
                                    <p:cond delay="0"/>
                                  </p:stCondLst>
                                  <p:childTnLst>
                                    <p:set>
                                      <p:cBhvr>
                                        <p:cTn id="30" dur="1" fill="hold">
                                          <p:stCondLst>
                                            <p:cond delay="0"/>
                                          </p:stCondLst>
                                        </p:cTn>
                                        <p:tgtEl>
                                          <p:spTgt spid="1267"/>
                                        </p:tgtEl>
                                        <p:attrNameLst>
                                          <p:attrName>style.visibility</p:attrName>
                                        </p:attrNameLst>
                                      </p:cBhvr>
                                      <p:to>
                                        <p:strVal val="visible"/>
                                      </p:to>
                                    </p:set>
                                    <p:animEffect transition="out" filter="wipe(down)">
                                      <p:cBhvr additive="repl">
                                        <p:cTn id="31" dur="500"/>
                                        <p:tgtEl>
                                          <p:spTgt spid="1267"/>
                                        </p:tgtEl>
                                      </p:cBhvr>
                                    </p:animEffect>
                                  </p:childTnLst>
                                </p:cTn>
                              </p:par>
                            </p:childTnLst>
                          </p:cTn>
                        </p:par>
                        <p:par>
                          <p:cTn id="32" fill="hold">
                            <p:stCondLst>
                              <p:cond delay="2500"/>
                            </p:stCondLst>
                            <p:childTnLst>
                              <p:par>
                                <p:cTn id="33" presetID="22" presetClass="entr" presetSubtype="4" fill="hold" nodeType="afterEffect">
                                  <p:stCondLst>
                                    <p:cond delay="0"/>
                                  </p:stCondLst>
                                  <p:childTnLst>
                                    <p:set>
                                      <p:cBhvr>
                                        <p:cTn id="34" dur="1" fill="hold">
                                          <p:stCondLst>
                                            <p:cond delay="0"/>
                                          </p:stCondLst>
                                        </p:cTn>
                                        <p:tgtEl>
                                          <p:spTgt spid="1268"/>
                                        </p:tgtEl>
                                        <p:attrNameLst>
                                          <p:attrName>style.visibility</p:attrName>
                                        </p:attrNameLst>
                                      </p:cBhvr>
                                      <p:to>
                                        <p:strVal val="visible"/>
                                      </p:to>
                                    </p:set>
                                    <p:animEffect transition="out" filter="wipe(down)">
                                      <p:cBhvr additive="repl">
                                        <p:cTn id="35" dur="500"/>
                                        <p:tgtEl>
                                          <p:spTgt spid="1268"/>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1269"/>
                                        </p:tgtEl>
                                        <p:attrNameLst>
                                          <p:attrName>style.visibility</p:attrName>
                                        </p:attrNameLst>
                                      </p:cBhvr>
                                      <p:to>
                                        <p:strVal val="visible"/>
                                      </p:to>
                                    </p:set>
                                    <p:animEffect transition="out" filter="box(in)">
                                      <p:cBhvr additive="repl">
                                        <p:cTn id="40" dur="500"/>
                                        <p:tgtEl>
                                          <p:spTgt spid="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 name="CustomShape 1"/>
          <p:cNvSpPr/>
          <p:nvPr/>
        </p:nvSpPr>
        <p:spPr>
          <a:xfrm>
            <a:off x="584640" y="4724280"/>
            <a:ext cx="5844960" cy="317880"/>
          </a:xfrm>
          <a:prstGeom prst="rect">
            <a:avLst/>
          </a:prstGeom>
          <a:noFill/>
          <a:ln>
            <a:noFill/>
          </a:ln>
        </p:spPr>
        <p:style>
          <a:lnRef idx="0">
            <a:scrgbClr r="0" g="0" b="0"/>
          </a:lnRef>
          <a:fillRef idx="0">
            <a:scrgbClr r="0" g="0" b="0"/>
          </a:fillRef>
          <a:effectRef idx="0">
            <a:scrgbClr r="0" g="0" b="0"/>
          </a:effectRef>
          <a:fontRef idx="minor"/>
        </p:style>
        <p:txBody>
          <a:bodyPr lIns="78840" tIns="39600" rIns="78840" bIns="39600"/>
          <a:lstStyle/>
          <a:p>
            <a:pPr>
              <a:lnSpc>
                <a:spcPct val="100000"/>
              </a:lnSpc>
            </a:pPr>
            <a:r>
              <a:rPr lang="pt-BR" sz="1580" b="1" strike="noStrike" spc="-1">
                <a:solidFill>
                  <a:srgbClr val="000000"/>
                </a:solidFill>
                <a:uFill>
                  <a:solidFill>
                    <a:srgbClr val="FFFFFF"/>
                  </a:solidFill>
                </a:uFill>
                <a:latin typeface="Arial"/>
                <a:ea typeface="DejaVu Sans"/>
              </a:rPr>
              <a:t> </a:t>
            </a:r>
            <a:endParaRPr lang="pt-BR" sz="1800" b="0" strike="noStrike" spc="-1">
              <a:solidFill>
                <a:srgbClr val="000000"/>
              </a:solidFill>
              <a:uFill>
                <a:solidFill>
                  <a:srgbClr val="FFFFFF"/>
                </a:solidFill>
              </a:uFill>
              <a:latin typeface="Arial"/>
            </a:endParaRPr>
          </a:p>
        </p:txBody>
      </p:sp>
      <p:sp>
        <p:nvSpPr>
          <p:cNvPr id="1272" name="CustomShape 2"/>
          <p:cNvSpPr/>
          <p:nvPr/>
        </p:nvSpPr>
        <p:spPr>
          <a:xfrm>
            <a:off x="427320" y="1932120"/>
            <a:ext cx="9881280" cy="457704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78840" tIns="39600" rIns="78840" bIns="39600"/>
          <a:lstStyle/>
          <a:p>
            <a:pPr marL="250560" indent="-248400" algn="just">
              <a:lnSpc>
                <a:spcPct val="100000"/>
              </a:lnSpc>
              <a:buClr>
                <a:srgbClr val="000000"/>
              </a:buClr>
              <a:buFont typeface="Arial"/>
              <a:buChar char="•"/>
            </a:pPr>
            <a:r>
              <a:rPr lang="pt-BR" sz="2400" b="1" strike="noStrike" spc="-1">
                <a:solidFill>
                  <a:srgbClr val="000000"/>
                </a:solidFill>
                <a:uFill>
                  <a:solidFill>
                    <a:srgbClr val="FFFFFF"/>
                  </a:solidFill>
                </a:uFill>
                <a:latin typeface="Calibri"/>
                <a:ea typeface="DejaVu Sans"/>
              </a:rPr>
              <a:t>DIRETRIZES PARA OPERACIONALIZAÇÃO DAS CR AMBULATORIAIS</a:t>
            </a:r>
            <a:r>
              <a:rPr lang="pt-BR" sz="2400" b="1" strike="noStrike" spc="-1">
                <a:solidFill>
                  <a:srgbClr val="000000"/>
                </a:solidFill>
                <a:uFill>
                  <a:solidFill>
                    <a:srgbClr val="FFFFFF"/>
                  </a:solidFill>
                </a:uFill>
                <a:latin typeface="Arial"/>
                <a:ea typeface="DejaVu Sans"/>
              </a:rPr>
              <a:t>:</a:t>
            </a:r>
            <a:endParaRPr lang="pt-BR" sz="1800" b="0" strike="noStrike" spc="-1">
              <a:solidFill>
                <a:srgbClr val="000000"/>
              </a:solidFill>
              <a:uFill>
                <a:solidFill>
                  <a:srgbClr val="FFFFFF"/>
                </a:solidFill>
              </a:uFill>
              <a:latin typeface="Arial"/>
            </a:endParaRPr>
          </a:p>
          <a:p>
            <a:pPr marL="250560" indent="-248400" algn="just">
              <a:lnSpc>
                <a:spcPct val="100000"/>
              </a:lnSpc>
            </a:pPr>
            <a:r>
              <a:rPr lang="pt-BR" sz="2400" b="0" strike="noStrike" spc="-1">
                <a:solidFill>
                  <a:srgbClr val="000000"/>
                </a:solidFill>
                <a:uFill>
                  <a:solidFill>
                    <a:srgbClr val="FFFFFF"/>
                  </a:solidFill>
                </a:uFill>
                <a:latin typeface="Arial"/>
                <a:ea typeface="DejaVu Sans"/>
              </a:rPr>
              <a:t>    </a:t>
            </a:r>
            <a:r>
              <a:rPr lang="pt-BR" sz="2400" b="0" strike="noStrike" spc="-1">
                <a:solidFill>
                  <a:srgbClr val="000000"/>
                </a:solidFill>
                <a:uFill>
                  <a:solidFill>
                    <a:srgbClr val="FFFFFF"/>
                  </a:solidFill>
                </a:uFill>
                <a:latin typeface="Calibri"/>
                <a:ea typeface="DejaVu Sans"/>
              </a:rPr>
              <a:t>Regulamentação do processo de agendamento de consultas e exames especializados através do Sistema Nacional de Regulação – SISREG.</a:t>
            </a:r>
            <a:endParaRPr lang="pt-BR" sz="1800" b="0" strike="noStrike" spc="-1">
              <a:solidFill>
                <a:srgbClr val="000000"/>
              </a:solidFill>
              <a:uFill>
                <a:solidFill>
                  <a:srgbClr val="FFFFFF"/>
                </a:solidFill>
              </a:uFill>
              <a:latin typeface="Arial"/>
            </a:endParaRPr>
          </a:p>
          <a:p>
            <a:pPr marL="250560" indent="-248400" algn="just">
              <a:lnSpc>
                <a:spcPct val="100000"/>
              </a:lnSpc>
            </a:pPr>
            <a:endParaRPr lang="pt-BR" sz="1800" b="0" strike="noStrike" spc="-1">
              <a:solidFill>
                <a:srgbClr val="000000"/>
              </a:solidFill>
              <a:uFill>
                <a:solidFill>
                  <a:srgbClr val="FFFFFF"/>
                </a:solidFill>
              </a:uFill>
              <a:latin typeface="Arial"/>
            </a:endParaRPr>
          </a:p>
          <a:p>
            <a:pPr marL="250560" indent="-248400" algn="just">
              <a:lnSpc>
                <a:spcPct val="100000"/>
              </a:lnSpc>
              <a:buClr>
                <a:srgbClr val="000000"/>
              </a:buClr>
              <a:buFont typeface="Arial"/>
              <a:buChar char="•"/>
            </a:pPr>
            <a:r>
              <a:rPr lang="pt-BR" sz="2400" b="1" strike="noStrike" spc="-1">
                <a:solidFill>
                  <a:srgbClr val="000000"/>
                </a:solidFill>
                <a:uFill>
                  <a:solidFill>
                    <a:srgbClr val="FFFFFF"/>
                  </a:solidFill>
                </a:uFill>
                <a:latin typeface="Calibri"/>
                <a:ea typeface="DejaVu Sans"/>
              </a:rPr>
              <a:t>PROTOCOLOS DE ACESSO PUBLICADOS:</a:t>
            </a:r>
            <a:endParaRPr lang="pt-BR" sz="1800" b="0" strike="noStrike" spc="-1">
              <a:solidFill>
                <a:srgbClr val="000000"/>
              </a:solidFill>
              <a:uFill>
                <a:solidFill>
                  <a:srgbClr val="FFFFFF"/>
                </a:solidFill>
              </a:uFill>
              <a:latin typeface="Arial"/>
            </a:endParaRPr>
          </a:p>
          <a:p>
            <a:pPr marL="250560" indent="-248400" algn="just">
              <a:lnSpc>
                <a:spcPct val="100000"/>
              </a:lnSpc>
            </a:pPr>
            <a:r>
              <a:rPr lang="pt-BR" sz="2400" b="0" strike="noStrike" spc="-1">
                <a:solidFill>
                  <a:srgbClr val="000000"/>
                </a:solidFill>
                <a:uFill>
                  <a:solidFill>
                    <a:srgbClr val="FFFFFF"/>
                  </a:solidFill>
                </a:uFill>
                <a:latin typeface="Calibri"/>
                <a:ea typeface="DejaVu Sans"/>
              </a:rPr>
              <a:t>    </a:t>
            </a:r>
            <a:r>
              <a:rPr lang="pt-BR" sz="2400" b="1" strike="noStrike" spc="-1">
                <a:solidFill>
                  <a:srgbClr val="000000"/>
                </a:solidFill>
                <a:uFill>
                  <a:solidFill>
                    <a:srgbClr val="FFFFFF"/>
                  </a:solidFill>
                </a:uFill>
                <a:latin typeface="Calibri"/>
                <a:ea typeface="DejaVu Sans"/>
              </a:rPr>
              <a:t>Aprovados protocolos de acesso de diversas especialidades </a:t>
            </a:r>
            <a:r>
              <a:rPr lang="pt-BR" sz="2400" b="0" strike="noStrike" spc="-1">
                <a:solidFill>
                  <a:srgbClr val="000000"/>
                </a:solidFill>
                <a:uFill>
                  <a:solidFill>
                    <a:srgbClr val="FFFFFF"/>
                  </a:solidFill>
                </a:uFill>
                <a:latin typeface="Calibri"/>
                <a:ea typeface="DejaVu Sans"/>
              </a:rPr>
              <a:t>para serem adotados por todas as Centrais de Regulação, Atenção Primária a Saúde, Estratégia Saúde da Família e  Equipe de Saúde Bucal.</a:t>
            </a:r>
            <a:endParaRPr lang="pt-BR" sz="1800" b="0" strike="noStrike" spc="-1">
              <a:solidFill>
                <a:srgbClr val="000000"/>
              </a:solidFill>
              <a:uFill>
                <a:solidFill>
                  <a:srgbClr val="FFFFFF"/>
                </a:solidFill>
              </a:uFill>
              <a:latin typeface="Arial"/>
            </a:endParaRPr>
          </a:p>
          <a:p>
            <a:pPr marL="250560" indent="-248400" algn="just">
              <a:lnSpc>
                <a:spcPct val="100000"/>
              </a:lnSpc>
            </a:pPr>
            <a:endParaRPr lang="pt-BR" sz="1800" b="0" strike="noStrike" spc="-1">
              <a:solidFill>
                <a:srgbClr val="000000"/>
              </a:solidFill>
              <a:uFill>
                <a:solidFill>
                  <a:srgbClr val="FFFFFF"/>
                </a:solidFill>
              </a:uFill>
              <a:latin typeface="Arial"/>
            </a:endParaRPr>
          </a:p>
          <a:p>
            <a:pPr marL="250560" indent="-248400" algn="just">
              <a:lnSpc>
                <a:spcPct val="100000"/>
              </a:lnSpc>
              <a:buClr>
                <a:srgbClr val="000000"/>
              </a:buClr>
              <a:buFont typeface="Arial"/>
              <a:buChar char="•"/>
            </a:pPr>
            <a:r>
              <a:rPr lang="pt-BR" sz="2400" b="1" strike="noStrike" spc="-1">
                <a:solidFill>
                  <a:srgbClr val="000000"/>
                </a:solidFill>
                <a:uFill>
                  <a:solidFill>
                    <a:srgbClr val="FFFFFF"/>
                  </a:solidFill>
                </a:uFill>
                <a:latin typeface="Calibri"/>
                <a:ea typeface="DejaVu Sans"/>
              </a:rPr>
              <a:t>PADRONIZAÇÃO DAS NOMENCLATURAS:  </a:t>
            </a:r>
            <a:endParaRPr lang="pt-BR" sz="1800" b="0" strike="noStrike" spc="-1">
              <a:solidFill>
                <a:srgbClr val="000000"/>
              </a:solidFill>
              <a:uFill>
                <a:solidFill>
                  <a:srgbClr val="FFFFFF"/>
                </a:solidFill>
              </a:uFill>
              <a:latin typeface="Arial"/>
            </a:endParaRPr>
          </a:p>
          <a:p>
            <a:pPr marL="250560" indent="-248400" algn="just">
              <a:lnSpc>
                <a:spcPct val="100000"/>
              </a:lnSpc>
            </a:pPr>
            <a:r>
              <a:rPr lang="pt-BR" sz="2400" b="1" strike="noStrike" spc="-1">
                <a:solidFill>
                  <a:srgbClr val="000000"/>
                </a:solidFill>
                <a:uFill>
                  <a:solidFill>
                    <a:srgbClr val="FFFFFF"/>
                  </a:solidFill>
                </a:uFill>
                <a:latin typeface="Calibri"/>
                <a:ea typeface="DejaVu Sans"/>
              </a:rPr>
              <a:t>     </a:t>
            </a:r>
            <a:r>
              <a:rPr lang="pt-BR" sz="2400" b="0" strike="noStrike" spc="-1">
                <a:solidFill>
                  <a:srgbClr val="000000"/>
                </a:solidFill>
                <a:uFill>
                  <a:solidFill>
                    <a:srgbClr val="FFFFFF"/>
                  </a:solidFill>
                </a:uFill>
                <a:latin typeface="Calibri"/>
                <a:ea typeface="DejaVu Sans"/>
              </a:rPr>
              <a:t>Aprovadas as nomenclaturas das agendas do sistema SISREG a serem utilizadas por todas as Centrais de Regulação.</a:t>
            </a:r>
            <a:endParaRPr lang="pt-BR" sz="1800" b="0" strike="noStrike" spc="-1">
              <a:solidFill>
                <a:srgbClr val="000000"/>
              </a:solidFill>
              <a:uFill>
                <a:solidFill>
                  <a:srgbClr val="FFFFFF"/>
                </a:solidFill>
              </a:uFill>
              <a:latin typeface="Arial"/>
            </a:endParaRPr>
          </a:p>
        </p:txBody>
      </p:sp>
      <p:sp>
        <p:nvSpPr>
          <p:cNvPr id="1273" name="CustomShape 3"/>
          <p:cNvSpPr/>
          <p:nvPr/>
        </p:nvSpPr>
        <p:spPr>
          <a:xfrm>
            <a:off x="2033751" y="157655"/>
            <a:ext cx="7204841" cy="1450428"/>
          </a:xfrm>
          <a:prstGeom prst="rect">
            <a:avLst/>
          </a:prstGeom>
          <a:solidFill>
            <a:srgbClr val="D8EEC0"/>
          </a:solidFill>
          <a:ln>
            <a:noFill/>
          </a:ln>
        </p:spPr>
        <p:style>
          <a:lnRef idx="0">
            <a:scrgbClr r="0" g="0" b="0"/>
          </a:lnRef>
          <a:fillRef idx="0">
            <a:scrgbClr r="0" g="0" b="0"/>
          </a:fillRef>
          <a:effectRef idx="0">
            <a:scrgbClr r="0" g="0" b="0"/>
          </a:effectRef>
          <a:fontRef idx="minor"/>
        </p:style>
        <p:txBody>
          <a:bodyPr lIns="56880" tIns="56880" rIns="56880" bIns="56880" anchor="ctr"/>
          <a:lstStyle/>
          <a:p>
            <a:pPr algn="ctr">
              <a:lnSpc>
                <a:spcPct val="100000"/>
              </a:lnSpc>
            </a:pPr>
            <a:endParaRPr lang="pt-BR" sz="1800" b="0" strike="noStrike" spc="-1" dirty="0">
              <a:solidFill>
                <a:srgbClr val="000000"/>
              </a:solidFill>
              <a:uFill>
                <a:solidFill>
                  <a:srgbClr val="FFFFFF"/>
                </a:solidFill>
              </a:uFill>
              <a:latin typeface="Arial"/>
            </a:endParaRPr>
          </a:p>
          <a:p>
            <a:pPr algn="ctr">
              <a:lnSpc>
                <a:spcPct val="100000"/>
              </a:lnSpc>
            </a:pPr>
            <a:r>
              <a:rPr lang="pt-BR" sz="2800" b="1" strike="noStrike" spc="-1" dirty="0">
                <a:solidFill>
                  <a:srgbClr val="000000"/>
                </a:solidFill>
                <a:uFill>
                  <a:solidFill>
                    <a:srgbClr val="FFFFFF"/>
                  </a:solidFill>
                </a:uFill>
                <a:latin typeface="Calibri"/>
                <a:ea typeface="DejaVu Sans"/>
              </a:rPr>
              <a:t>AVANÇO NA POLÍTICA ESTADUAL DE REGULAÇÃO AMBULATORIAL</a:t>
            </a:r>
            <a:endParaRPr lang="pt-BR" sz="1800" b="0" strike="noStrike" spc="-1" dirty="0">
              <a:solidFill>
                <a:srgbClr val="000000"/>
              </a:solidFill>
              <a:uFill>
                <a:solidFill>
                  <a:srgbClr val="FFFFFF"/>
                </a:solidFill>
              </a:uFill>
              <a:latin typeface="Arial"/>
            </a:endParaRPr>
          </a:p>
          <a:p>
            <a:pPr algn="ctr">
              <a:lnSpc>
                <a:spcPct val="100000"/>
              </a:lnSpc>
            </a:pPr>
            <a:endParaRPr lang="pt-B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72"/>
                                        </p:tgtEl>
                                        <p:attrNameLst>
                                          <p:attrName>style.visibility</p:attrName>
                                        </p:attrNameLst>
                                      </p:cBhvr>
                                      <p:to>
                                        <p:strVal val="visible"/>
                                      </p:to>
                                    </p:set>
                                    <p:animEffect transition="in" filter="blinds(horizontal)">
                                      <p:cBhvr additive="repl">
                                        <p:cTn id="7" dur="500"/>
                                        <p:tgtEl>
                                          <p:spTgt spid="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 name="CustomShape 1"/>
          <p:cNvSpPr/>
          <p:nvPr/>
        </p:nvSpPr>
        <p:spPr>
          <a:xfrm>
            <a:off x="1011960" y="1263600"/>
            <a:ext cx="8317800" cy="3989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94680" algn="ctr">
              <a:lnSpc>
                <a:spcPct val="100000"/>
              </a:lnSpc>
            </a:pPr>
            <a:r>
              <a:rPr lang="pt-BR" sz="3200" b="1" strike="noStrike" spc="-1" dirty="0">
                <a:solidFill>
                  <a:srgbClr val="002060"/>
                </a:solidFill>
                <a:uFill>
                  <a:solidFill>
                    <a:srgbClr val="FFFFFF"/>
                  </a:solidFill>
                </a:uFill>
                <a:latin typeface="Arial"/>
                <a:ea typeface="DejaVu Sans"/>
              </a:rPr>
              <a:t>SAMU</a:t>
            </a:r>
            <a:endParaRPr lang="pt-BR" sz="1800" b="0" strike="noStrike" spc="-1" dirty="0">
              <a:solidFill>
                <a:srgbClr val="000000"/>
              </a:solidFill>
              <a:uFill>
                <a:solidFill>
                  <a:srgbClr val="FFFFFF"/>
                </a:solidFill>
              </a:uFill>
              <a:latin typeface="Arial"/>
            </a:endParaRPr>
          </a:p>
          <a:p>
            <a:pPr marL="94680" algn="ctr">
              <a:lnSpc>
                <a:spcPct val="100000"/>
              </a:lnSpc>
            </a:pPr>
            <a:endParaRPr lang="pt-BR" sz="1800" b="0" strike="noStrike" spc="-1" dirty="0">
              <a:solidFill>
                <a:srgbClr val="000000"/>
              </a:solidFill>
              <a:uFill>
                <a:solidFill>
                  <a:srgbClr val="FFFFFF"/>
                </a:solidFill>
              </a:uFill>
              <a:latin typeface="Arial"/>
            </a:endParaRPr>
          </a:p>
          <a:p>
            <a:pPr marL="437760" indent="-341280">
              <a:lnSpc>
                <a:spcPct val="100000"/>
              </a:lnSpc>
              <a:buClr>
                <a:srgbClr val="000000"/>
              </a:buClr>
              <a:buSzPct val="45000"/>
              <a:buFont typeface="Arial"/>
              <a:buChar char="•"/>
            </a:pPr>
            <a:r>
              <a:rPr lang="pt-BR" sz="2400" b="0" strike="noStrike" spc="-1" dirty="0">
                <a:solidFill>
                  <a:srgbClr val="000000"/>
                </a:solidFill>
                <a:uFill>
                  <a:solidFill>
                    <a:srgbClr val="FFFFFF"/>
                  </a:solidFill>
                </a:uFill>
                <a:latin typeface="Arial"/>
                <a:ea typeface="DejaVu Sans"/>
              </a:rPr>
              <a:t>Novo modelo de gestão com integração entre Secretárias de Segurança Pública e Saúde</a:t>
            </a: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marL="437760" indent="-341280">
              <a:lnSpc>
                <a:spcPct val="100000"/>
              </a:lnSpc>
              <a:buClr>
                <a:srgbClr val="000000"/>
              </a:buClr>
              <a:buSzPct val="45000"/>
              <a:buFont typeface="Arial"/>
              <a:buChar char="•"/>
            </a:pPr>
            <a:r>
              <a:rPr lang="pt-BR" sz="2400" b="0" strike="noStrike" spc="-1" dirty="0">
                <a:solidFill>
                  <a:srgbClr val="000000"/>
                </a:solidFill>
                <a:uFill>
                  <a:solidFill>
                    <a:srgbClr val="FFFFFF"/>
                  </a:solidFill>
                </a:uFill>
                <a:latin typeface="Arial"/>
                <a:ea typeface="DejaVu Sans"/>
              </a:rPr>
              <a:t>Passando de 08 Centrais de Regulação para 01 Central</a:t>
            </a: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marL="437760" indent="-341280">
              <a:lnSpc>
                <a:spcPct val="100000"/>
              </a:lnSpc>
              <a:buClr>
                <a:srgbClr val="000000"/>
              </a:buClr>
              <a:buSzPct val="45000"/>
              <a:buFont typeface="Arial"/>
              <a:buChar char="•"/>
            </a:pPr>
            <a:r>
              <a:rPr lang="pt-BR" sz="2400" b="0" strike="noStrike" spc="-1" dirty="0">
                <a:solidFill>
                  <a:srgbClr val="000000"/>
                </a:solidFill>
                <a:uFill>
                  <a:solidFill>
                    <a:srgbClr val="FFFFFF"/>
                  </a:solidFill>
                </a:uFill>
                <a:latin typeface="Arial"/>
                <a:ea typeface="DejaVu Sans"/>
              </a:rPr>
              <a:t>Amplia a frota de ambulâncias com 40 unidades de suporte intermediário, 23 de suporte avançando e 02 aviões com equipe de segunda a sexta-feira</a:t>
            </a:r>
            <a:endParaRPr lang="pt-B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 name="CustomShape 2"/>
          <p:cNvSpPr/>
          <p:nvPr/>
        </p:nvSpPr>
        <p:spPr>
          <a:xfrm>
            <a:off x="1645200" y="2350080"/>
            <a:ext cx="7826760" cy="345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2460" b="1" strike="noStrike" spc="-1" dirty="0">
                <a:solidFill>
                  <a:srgbClr val="000000"/>
                </a:solidFill>
                <a:uFill>
                  <a:solidFill>
                    <a:srgbClr val="FFFFFF"/>
                  </a:solidFill>
                </a:uFill>
                <a:latin typeface="Arial"/>
                <a:ea typeface="DejaVu Sans"/>
              </a:rPr>
              <a:t>Objetivo: </a:t>
            </a:r>
            <a:r>
              <a:rPr lang="pt-BR" sz="2460" b="0" strike="noStrike" spc="-1" dirty="0">
                <a:solidFill>
                  <a:srgbClr val="000000"/>
                </a:solidFill>
                <a:uFill>
                  <a:solidFill>
                    <a:srgbClr val="FFFFFF"/>
                  </a:solidFill>
                </a:uFill>
                <a:latin typeface="Arial"/>
                <a:ea typeface="DejaVu Sans"/>
              </a:rPr>
              <a:t>Implantar ações de gerenciamento de risco sanitário e de saúde ambiental</a:t>
            </a: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r>
              <a:rPr lang="pt-BR" sz="2460" b="1" strike="noStrike" spc="-1" dirty="0">
                <a:solidFill>
                  <a:srgbClr val="002060"/>
                </a:solidFill>
                <a:uFill>
                  <a:solidFill>
                    <a:srgbClr val="FFFFFF"/>
                  </a:solidFill>
                </a:uFill>
                <a:latin typeface="Arial"/>
                <a:ea typeface="DejaVu Sans"/>
              </a:rPr>
              <a:t>Metas:</a:t>
            </a:r>
            <a:r>
              <a:rPr lang="pt-BR" sz="2460" b="0" strike="noStrike" spc="-1" dirty="0">
                <a:solidFill>
                  <a:srgbClr val="002060"/>
                </a:solidFill>
                <a:uFill>
                  <a:solidFill>
                    <a:srgbClr val="FFFFFF"/>
                  </a:solidFill>
                </a:uFill>
                <a:latin typeface="Arial"/>
                <a:ea typeface="DejaVu Sans"/>
              </a:rPr>
              <a:t> </a:t>
            </a:r>
            <a:endParaRPr lang="pt-BR" sz="1800" b="0" strike="noStrike" spc="-1" dirty="0">
              <a:solidFill>
                <a:srgbClr val="002060"/>
              </a:solidFill>
              <a:uFill>
                <a:solidFill>
                  <a:srgbClr val="FFFFFF"/>
                </a:solidFill>
              </a:uFill>
              <a:latin typeface="Arial"/>
            </a:endParaRPr>
          </a:p>
          <a:p>
            <a:pPr marL="343080" indent="-341280">
              <a:lnSpc>
                <a:spcPct val="100000"/>
              </a:lnSpc>
              <a:buClr>
                <a:srgbClr val="000000"/>
              </a:buClr>
              <a:buFont typeface="Arial"/>
              <a:buChar char="•"/>
            </a:pPr>
            <a:r>
              <a:rPr lang="pt-BR" sz="2460" b="0" strike="noStrike" spc="-1" dirty="0">
                <a:solidFill>
                  <a:srgbClr val="002060"/>
                </a:solidFill>
                <a:uFill>
                  <a:solidFill>
                    <a:srgbClr val="FFFFFF"/>
                  </a:solidFill>
                </a:uFill>
                <a:latin typeface="Arial"/>
                <a:ea typeface="DejaVu Sans"/>
              </a:rPr>
              <a:t>Implantar o Plano de Preparação e Respostas do Setor Saúde aos Desastres</a:t>
            </a:r>
            <a:endParaRPr lang="pt-BR" sz="1800" b="0" strike="noStrike" spc="-1" dirty="0">
              <a:solidFill>
                <a:srgbClr val="002060"/>
              </a:solidFill>
              <a:uFill>
                <a:solidFill>
                  <a:srgbClr val="FFFFFF"/>
                </a:solidFill>
              </a:uFill>
              <a:latin typeface="Arial"/>
            </a:endParaRPr>
          </a:p>
          <a:p>
            <a:pPr marL="343080" indent="-341280">
              <a:lnSpc>
                <a:spcPct val="100000"/>
              </a:lnSpc>
              <a:buClr>
                <a:srgbClr val="000000"/>
              </a:buClr>
              <a:buFont typeface="Arial"/>
              <a:buChar char="•"/>
            </a:pPr>
            <a:r>
              <a:rPr lang="pt-BR" sz="2460" b="0" strike="noStrike" spc="-1" dirty="0">
                <a:solidFill>
                  <a:srgbClr val="002060"/>
                </a:solidFill>
                <a:uFill>
                  <a:solidFill>
                    <a:srgbClr val="FFFFFF"/>
                  </a:solidFill>
                </a:uFill>
                <a:latin typeface="Arial"/>
                <a:ea typeface="DejaVu Sans"/>
              </a:rPr>
              <a:t>Aumentar e qualificar a vigilância da qualidade da água para consumo humano</a:t>
            </a:r>
            <a:endParaRPr lang="pt-BR" sz="1800" b="0" strike="noStrike" spc="-1" dirty="0">
              <a:solidFill>
                <a:srgbClr val="002060"/>
              </a:solidFill>
              <a:uFill>
                <a:solidFill>
                  <a:srgbClr val="FFFFFF"/>
                </a:solidFill>
              </a:uFill>
              <a:latin typeface="Arial"/>
            </a:endParaRPr>
          </a:p>
          <a:p>
            <a:pPr marL="343080" indent="-341280">
              <a:lnSpc>
                <a:spcPct val="100000"/>
              </a:lnSpc>
              <a:buClr>
                <a:srgbClr val="000000"/>
              </a:buClr>
              <a:buFont typeface="Arial"/>
              <a:buChar char="•"/>
            </a:pPr>
            <a:r>
              <a:rPr lang="pt-BR" sz="2460" b="0" strike="noStrike" spc="-1" dirty="0">
                <a:solidFill>
                  <a:srgbClr val="002060"/>
                </a:solidFill>
                <a:uFill>
                  <a:solidFill>
                    <a:srgbClr val="FFFFFF"/>
                  </a:solidFill>
                </a:uFill>
                <a:latin typeface="Arial"/>
                <a:ea typeface="DejaVu Sans"/>
              </a:rPr>
              <a:t>Reduzir a subalimentação do </a:t>
            </a:r>
            <a:r>
              <a:rPr lang="pt-BR" sz="2460" b="0" strike="noStrike" spc="-1" dirty="0" err="1">
                <a:solidFill>
                  <a:srgbClr val="002060"/>
                </a:solidFill>
                <a:uFill>
                  <a:solidFill>
                    <a:srgbClr val="FFFFFF"/>
                  </a:solidFill>
                </a:uFill>
                <a:latin typeface="Arial"/>
                <a:ea typeface="DejaVu Sans"/>
              </a:rPr>
              <a:t>Sisagua</a:t>
            </a:r>
            <a:endParaRPr lang="pt-BR" sz="1800" b="0" strike="noStrike" spc="-1" dirty="0">
              <a:solidFill>
                <a:srgbClr val="002060"/>
              </a:solidFill>
              <a:uFill>
                <a:solidFill>
                  <a:srgbClr val="FFFFFF"/>
                </a:solidFill>
              </a:uFill>
              <a:latin typeface="Arial"/>
            </a:endParaRPr>
          </a:p>
        </p:txBody>
      </p:sp>
      <p:sp>
        <p:nvSpPr>
          <p:cNvPr id="4" name="CustomShape 1"/>
          <p:cNvSpPr/>
          <p:nvPr/>
        </p:nvSpPr>
        <p:spPr>
          <a:xfrm>
            <a:off x="2033751" y="173421"/>
            <a:ext cx="7204841" cy="146619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pt-BR" sz="3859" b="1" strike="noStrike" spc="-1" dirty="0">
                <a:solidFill>
                  <a:srgbClr val="C00000"/>
                </a:solidFill>
                <a:uFill>
                  <a:solidFill>
                    <a:srgbClr val="FFFFFF"/>
                  </a:solidFill>
                </a:uFill>
                <a:latin typeface="Arial"/>
                <a:ea typeface="DejaVu Sans"/>
              </a:rPr>
              <a:t>Plano Estadual de </a:t>
            </a:r>
            <a:r>
              <a:rPr lang="pt-BR" sz="3859" b="1" strike="noStrike" spc="-1" dirty="0" smtClean="0">
                <a:solidFill>
                  <a:srgbClr val="C00000"/>
                </a:solidFill>
                <a:uFill>
                  <a:solidFill>
                    <a:srgbClr val="FFFFFF"/>
                  </a:solidFill>
                </a:uFill>
                <a:latin typeface="Arial"/>
                <a:ea typeface="DejaVu Sans"/>
              </a:rPr>
              <a:t>Saúde</a:t>
            </a:r>
            <a:endParaRPr lang="pt-BR" sz="1800" b="0" strike="noStrike" spc="-1" dirty="0">
              <a:solidFill>
                <a:srgbClr val="C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 name="CustomShape 1"/>
          <p:cNvSpPr/>
          <p:nvPr/>
        </p:nvSpPr>
        <p:spPr>
          <a:xfrm>
            <a:off x="534600" y="302760"/>
            <a:ext cx="9621000" cy="1258200"/>
          </a:xfrm>
          <a:prstGeom prst="rect">
            <a:avLst/>
          </a:prstGeom>
          <a:noFill/>
          <a:ln>
            <a:noFill/>
          </a:ln>
        </p:spPr>
        <p:style>
          <a:lnRef idx="0">
            <a:scrgbClr r="0" g="0" b="0"/>
          </a:lnRef>
          <a:fillRef idx="0">
            <a:scrgbClr r="0" g="0" b="0"/>
          </a:fillRef>
          <a:effectRef idx="0">
            <a:scrgbClr r="0" g="0" b="0"/>
          </a:effectRef>
          <a:fontRef idx="minor"/>
        </p:style>
      </p:sp>
      <p:pic>
        <p:nvPicPr>
          <p:cNvPr id="1278" name="Imagem 2"/>
          <p:cNvPicPr/>
          <p:nvPr/>
        </p:nvPicPr>
        <p:blipFill rotWithShape="1">
          <a:blip r:embed="rId2" cstate="print"/>
          <a:srcRect t="16228" b="34334"/>
          <a:stretch/>
        </p:blipFill>
        <p:spPr>
          <a:xfrm>
            <a:off x="0" y="2380596"/>
            <a:ext cx="10689840" cy="3736429"/>
          </a:xfrm>
          <a:prstGeom prst="rect">
            <a:avLst/>
          </a:prstGeom>
          <a:ln>
            <a:noFill/>
          </a:ln>
        </p:spPr>
      </p:pic>
      <p:sp>
        <p:nvSpPr>
          <p:cNvPr id="4" name="CustomShape 1"/>
          <p:cNvSpPr/>
          <p:nvPr/>
        </p:nvSpPr>
        <p:spPr>
          <a:xfrm>
            <a:off x="2033751" y="173421"/>
            <a:ext cx="7204841" cy="146619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pt-BR" sz="2800" b="1" strike="noStrike" spc="-1" dirty="0" smtClean="0">
                <a:solidFill>
                  <a:srgbClr val="000000"/>
                </a:solidFill>
                <a:uFill>
                  <a:solidFill>
                    <a:srgbClr val="FFFFFF"/>
                  </a:solidFill>
                </a:uFill>
                <a:latin typeface="Arial"/>
                <a:ea typeface="DejaVu Sans"/>
              </a:rPr>
              <a:t>Divisão de Riscos Ambientais/GESAM</a:t>
            </a:r>
            <a:br>
              <a:rPr lang="pt-BR" sz="2800" b="1" strike="noStrike" spc="-1" dirty="0" smtClean="0">
                <a:solidFill>
                  <a:srgbClr val="000000"/>
                </a:solidFill>
                <a:uFill>
                  <a:solidFill>
                    <a:srgbClr val="FFFFFF"/>
                  </a:solidFill>
                </a:uFill>
                <a:latin typeface="Arial"/>
                <a:ea typeface="DejaVu Sans"/>
              </a:rPr>
            </a:br>
            <a:r>
              <a:rPr lang="pt-BR" sz="2800" b="1" strike="noStrike" spc="-1" dirty="0" smtClean="0">
                <a:solidFill>
                  <a:srgbClr val="000000"/>
                </a:solidFill>
                <a:uFill>
                  <a:solidFill>
                    <a:srgbClr val="FFFFFF"/>
                  </a:solidFill>
                </a:uFill>
                <a:latin typeface="Arial"/>
                <a:ea typeface="DejaVu Sans"/>
              </a:rPr>
              <a:t>2015 - 2017</a:t>
            </a:r>
            <a:endParaRPr lang="pt-BR" sz="12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9" name="CustomShape 1"/>
          <p:cNvSpPr/>
          <p:nvPr/>
        </p:nvSpPr>
        <p:spPr>
          <a:xfrm>
            <a:off x="534600" y="302760"/>
            <a:ext cx="9621000" cy="1258200"/>
          </a:xfrm>
          <a:prstGeom prst="rect">
            <a:avLst/>
          </a:prstGeom>
          <a:noFill/>
          <a:ln>
            <a:noFill/>
          </a:ln>
        </p:spPr>
        <p:style>
          <a:lnRef idx="0">
            <a:scrgbClr r="0" g="0" b="0"/>
          </a:lnRef>
          <a:fillRef idx="0">
            <a:scrgbClr r="0" g="0" b="0"/>
          </a:fillRef>
          <a:effectRef idx="0">
            <a:scrgbClr r="0" g="0" b="0"/>
          </a:effectRef>
          <a:fontRef idx="minor"/>
        </p:style>
      </p:sp>
      <p:pic>
        <p:nvPicPr>
          <p:cNvPr id="1280" name="Imagem 2"/>
          <p:cNvPicPr/>
          <p:nvPr/>
        </p:nvPicPr>
        <p:blipFill rotWithShape="1">
          <a:blip r:embed="rId2" cstate="print"/>
          <a:srcRect t="20238" b="11556"/>
          <a:stretch/>
        </p:blipFill>
        <p:spPr>
          <a:xfrm>
            <a:off x="0" y="1529542"/>
            <a:ext cx="10689840" cy="5155037"/>
          </a:xfrm>
          <a:prstGeom prst="rect">
            <a:avLst/>
          </a:prstGeom>
          <a:ln>
            <a:noFill/>
          </a:ln>
        </p:spPr>
      </p:pic>
      <p:sp>
        <p:nvSpPr>
          <p:cNvPr id="4" name="CustomShape 1"/>
          <p:cNvSpPr/>
          <p:nvPr/>
        </p:nvSpPr>
        <p:spPr>
          <a:xfrm>
            <a:off x="2033751" y="173421"/>
            <a:ext cx="7204841" cy="146619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pt-BR" sz="2000" b="1" strike="noStrike" spc="-1" dirty="0" smtClean="0">
                <a:solidFill>
                  <a:srgbClr val="000000"/>
                </a:solidFill>
                <a:uFill>
                  <a:solidFill>
                    <a:srgbClr val="FFFFFF"/>
                  </a:solidFill>
                </a:uFill>
                <a:latin typeface="Arial"/>
                <a:ea typeface="DejaVu Sans"/>
              </a:rPr>
              <a:t>Relat</a:t>
            </a:r>
            <a:r>
              <a:rPr lang="pt-BR" sz="2000" b="1" spc="-1" dirty="0" smtClean="0">
                <a:solidFill>
                  <a:srgbClr val="000000"/>
                </a:solidFill>
                <a:uFill>
                  <a:solidFill>
                    <a:srgbClr val="FFFFFF"/>
                  </a:solidFill>
                </a:uFill>
                <a:latin typeface="Arial"/>
                <a:ea typeface="DejaVu Sans"/>
              </a:rPr>
              <a:t>ório de Implementação do </a:t>
            </a:r>
            <a:r>
              <a:rPr lang="pt-BR" sz="2000" b="1" spc="-1" dirty="0" err="1" smtClean="0">
                <a:solidFill>
                  <a:srgbClr val="000000"/>
                </a:solidFill>
                <a:uFill>
                  <a:solidFill>
                    <a:srgbClr val="FFFFFF"/>
                  </a:solidFill>
                </a:uFill>
                <a:latin typeface="Arial"/>
                <a:ea typeface="DejaVu Sans"/>
              </a:rPr>
              <a:t>Vigiágua</a:t>
            </a:r>
            <a:r>
              <a:rPr lang="pt-BR" sz="2000" b="1" spc="-1" dirty="0" smtClean="0">
                <a:solidFill>
                  <a:srgbClr val="000000"/>
                </a:solidFill>
                <a:uFill>
                  <a:solidFill>
                    <a:srgbClr val="FFFFFF"/>
                  </a:solidFill>
                </a:uFill>
                <a:latin typeface="Arial"/>
                <a:ea typeface="DejaVu Sans"/>
              </a:rPr>
              <a:t> – Consolidado</a:t>
            </a:r>
            <a:r>
              <a:rPr lang="pt-BR" sz="1200" b="1" spc="-1" dirty="0" smtClean="0">
                <a:solidFill>
                  <a:srgbClr val="000000"/>
                </a:solidFill>
                <a:uFill>
                  <a:solidFill>
                    <a:srgbClr val="FFFFFF"/>
                  </a:solidFill>
                </a:uFill>
                <a:latin typeface="Arial"/>
                <a:ea typeface="DejaVu Sans"/>
              </a:rPr>
              <a:t/>
            </a:r>
            <a:br>
              <a:rPr lang="pt-BR" sz="1200" b="1" spc="-1" dirty="0" smtClean="0">
                <a:solidFill>
                  <a:srgbClr val="000000"/>
                </a:solidFill>
                <a:uFill>
                  <a:solidFill>
                    <a:srgbClr val="FFFFFF"/>
                  </a:solidFill>
                </a:uFill>
                <a:latin typeface="Arial"/>
                <a:ea typeface="DejaVu Sans"/>
              </a:rPr>
            </a:br>
            <a:r>
              <a:rPr lang="pt-BR" sz="1200" b="1" spc="-1" dirty="0" smtClean="0">
                <a:solidFill>
                  <a:srgbClr val="000000"/>
                </a:solidFill>
                <a:uFill>
                  <a:solidFill>
                    <a:srgbClr val="FFFFFF"/>
                  </a:solidFill>
                </a:uFill>
                <a:latin typeface="Arial"/>
                <a:ea typeface="DejaVu Sans"/>
              </a:rPr>
              <a:t>Percentual de Municípios que possuem informação da Qualidade da Água no </a:t>
            </a:r>
            <a:r>
              <a:rPr lang="pt-BR" sz="1200" b="1" spc="-1" dirty="0" err="1" smtClean="0">
                <a:solidFill>
                  <a:srgbClr val="000000"/>
                </a:solidFill>
                <a:uFill>
                  <a:solidFill>
                    <a:srgbClr val="FFFFFF"/>
                  </a:solidFill>
                </a:uFill>
                <a:latin typeface="Arial"/>
                <a:ea typeface="DejaVu Sans"/>
              </a:rPr>
              <a:t>Siságua</a:t>
            </a:r>
            <a:endParaRPr lang="pt-BR" sz="7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 name="CustomShape 2"/>
          <p:cNvSpPr/>
          <p:nvPr/>
        </p:nvSpPr>
        <p:spPr>
          <a:xfrm>
            <a:off x="1739520" y="3131640"/>
            <a:ext cx="7826760" cy="1959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2460" b="1" strike="noStrike" spc="-1" dirty="0">
                <a:solidFill>
                  <a:srgbClr val="000000"/>
                </a:solidFill>
                <a:uFill>
                  <a:solidFill>
                    <a:srgbClr val="FFFFFF"/>
                  </a:solidFill>
                </a:uFill>
                <a:latin typeface="Arial"/>
                <a:ea typeface="DejaVu Sans"/>
              </a:rPr>
              <a:t>Objetivo: </a:t>
            </a:r>
            <a:r>
              <a:rPr lang="pt-BR" sz="2460" b="0" strike="noStrike" spc="-1" dirty="0">
                <a:solidFill>
                  <a:srgbClr val="000000"/>
                </a:solidFill>
                <a:uFill>
                  <a:solidFill>
                    <a:srgbClr val="FFFFFF"/>
                  </a:solidFill>
                </a:uFill>
                <a:latin typeface="Arial"/>
                <a:ea typeface="DejaVu Sans"/>
              </a:rPr>
              <a:t>Incentivar a cooperação com o poder judiciário para a adequada garantia do direito à saúde</a:t>
            </a: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r>
              <a:rPr lang="pt-BR" sz="2460" b="1" strike="noStrike" spc="-1" dirty="0">
                <a:solidFill>
                  <a:srgbClr val="002060"/>
                </a:solidFill>
                <a:uFill>
                  <a:solidFill>
                    <a:srgbClr val="FFFFFF"/>
                  </a:solidFill>
                </a:uFill>
                <a:latin typeface="Arial"/>
                <a:ea typeface="DejaVu Sans"/>
              </a:rPr>
              <a:t>Meta: </a:t>
            </a:r>
            <a:r>
              <a:rPr lang="pt-BR" sz="2460" b="0" strike="noStrike" spc="-1" dirty="0">
                <a:solidFill>
                  <a:srgbClr val="002060"/>
                </a:solidFill>
                <a:uFill>
                  <a:solidFill>
                    <a:srgbClr val="FFFFFF"/>
                  </a:solidFill>
                </a:uFill>
                <a:latin typeface="Arial"/>
                <a:ea typeface="DejaVu Sans"/>
              </a:rPr>
              <a:t>Reduzir o número de processos judiciais na SES</a:t>
            </a:r>
            <a:endParaRPr lang="pt-BR" sz="1800" b="0" strike="noStrike" spc="-1" dirty="0">
              <a:solidFill>
                <a:srgbClr val="002060"/>
              </a:solidFill>
              <a:uFill>
                <a:solidFill>
                  <a:srgbClr val="FFFFFF"/>
                </a:solidFill>
              </a:uFill>
              <a:latin typeface="Arial"/>
            </a:endParaRPr>
          </a:p>
        </p:txBody>
      </p:sp>
      <p:sp>
        <p:nvSpPr>
          <p:cNvPr id="5" name="CustomShape 1"/>
          <p:cNvSpPr/>
          <p:nvPr/>
        </p:nvSpPr>
        <p:spPr>
          <a:xfrm>
            <a:off x="1739520" y="1150883"/>
            <a:ext cx="7204841" cy="146619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pt-BR" sz="3859" b="1" strike="noStrike" spc="-1" dirty="0">
                <a:solidFill>
                  <a:srgbClr val="C00000"/>
                </a:solidFill>
                <a:uFill>
                  <a:solidFill>
                    <a:srgbClr val="FFFFFF"/>
                  </a:solidFill>
                </a:uFill>
                <a:latin typeface="Arial"/>
                <a:ea typeface="DejaVu Sans"/>
              </a:rPr>
              <a:t>Plano Estadual de </a:t>
            </a:r>
            <a:r>
              <a:rPr lang="pt-BR" sz="3859" b="1" strike="noStrike" spc="-1" dirty="0" smtClean="0">
                <a:solidFill>
                  <a:srgbClr val="C00000"/>
                </a:solidFill>
                <a:uFill>
                  <a:solidFill>
                    <a:srgbClr val="FFFFFF"/>
                  </a:solidFill>
                </a:uFill>
                <a:latin typeface="Arial"/>
                <a:ea typeface="DejaVu Sans"/>
              </a:rPr>
              <a:t>Saúde</a:t>
            </a:r>
            <a:endParaRPr lang="pt-BR" sz="1800" b="0" strike="noStrike" spc="-1" dirty="0">
              <a:solidFill>
                <a:srgbClr val="C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Espaço Reservado para Gráfico 11"/>
          <p:cNvGraphicFramePr>
            <a:graphicFrameLocks noGrp="1"/>
          </p:cNvGraphicFramePr>
          <p:nvPr>
            <p:ph type="chart" sz="quarter" idx="4294967295"/>
            <p:extLst>
              <p:ext uri="{D42A27DB-BD31-4B8C-83A1-F6EECF244321}">
                <p14:modId xmlns="" xmlns:p14="http://schemas.microsoft.com/office/powerpoint/2010/main" val="916141854"/>
              </p:ext>
            </p:extLst>
          </p:nvPr>
        </p:nvGraphicFramePr>
        <p:xfrm>
          <a:off x="584675" y="2589530"/>
          <a:ext cx="7112190" cy="3756056"/>
        </p:xfrm>
        <a:graphic>
          <a:graphicData uri="http://schemas.openxmlformats.org/drawingml/2006/chart">
            <c:chart xmlns:c="http://schemas.openxmlformats.org/drawingml/2006/chart" xmlns:r="http://schemas.openxmlformats.org/officeDocument/2006/relationships" r:id="rId2"/>
          </a:graphicData>
        </a:graphic>
      </p:graphicFrame>
      <p:sp>
        <p:nvSpPr>
          <p:cNvPr id="6" name="Freeform 5"/>
          <p:cNvSpPr>
            <a:spLocks/>
          </p:cNvSpPr>
          <p:nvPr/>
        </p:nvSpPr>
        <p:spPr bwMode="auto">
          <a:xfrm>
            <a:off x="7100044" y="2902768"/>
            <a:ext cx="3007093" cy="3445628"/>
          </a:xfrm>
          <a:custGeom>
            <a:avLst/>
            <a:gdLst/>
            <a:ahLst/>
            <a:cxnLst>
              <a:cxn ang="0">
                <a:pos x="2" y="965"/>
              </a:cxn>
              <a:cxn ang="0">
                <a:pos x="518" y="967"/>
              </a:cxn>
              <a:cxn ang="0">
                <a:pos x="690" y="966"/>
              </a:cxn>
              <a:cxn ang="0">
                <a:pos x="1611" y="967"/>
              </a:cxn>
              <a:cxn ang="0">
                <a:pos x="2401" y="966"/>
              </a:cxn>
              <a:cxn ang="0">
                <a:pos x="2532" y="963"/>
              </a:cxn>
              <a:cxn ang="0">
                <a:pos x="2564" y="962"/>
              </a:cxn>
              <a:cxn ang="0">
                <a:pos x="2594" y="955"/>
              </a:cxn>
              <a:cxn ang="0">
                <a:pos x="2623" y="945"/>
              </a:cxn>
              <a:cxn ang="0">
                <a:pos x="2652" y="929"/>
              </a:cxn>
              <a:cxn ang="0">
                <a:pos x="2672" y="914"/>
              </a:cxn>
              <a:cxn ang="0">
                <a:pos x="2702" y="880"/>
              </a:cxn>
              <a:cxn ang="0">
                <a:pos x="2723" y="839"/>
              </a:cxn>
              <a:cxn ang="0">
                <a:pos x="2734" y="796"/>
              </a:cxn>
              <a:cxn ang="0">
                <a:pos x="2735" y="773"/>
              </a:cxn>
              <a:cxn ang="0">
                <a:pos x="2739" y="602"/>
              </a:cxn>
              <a:cxn ang="0">
                <a:pos x="2738" y="433"/>
              </a:cxn>
              <a:cxn ang="0">
                <a:pos x="2739" y="352"/>
              </a:cxn>
              <a:cxn ang="0">
                <a:pos x="2737" y="207"/>
              </a:cxn>
              <a:cxn ang="0">
                <a:pos x="2735" y="191"/>
              </a:cxn>
              <a:cxn ang="0">
                <a:pos x="2731" y="161"/>
              </a:cxn>
              <a:cxn ang="0">
                <a:pos x="2723" y="131"/>
              </a:cxn>
              <a:cxn ang="0">
                <a:pos x="2710" y="102"/>
              </a:cxn>
              <a:cxn ang="0">
                <a:pos x="2701" y="88"/>
              </a:cxn>
              <a:cxn ang="0">
                <a:pos x="2671" y="52"/>
              </a:cxn>
              <a:cxn ang="0">
                <a:pos x="2632" y="26"/>
              </a:cxn>
              <a:cxn ang="0">
                <a:pos x="2592" y="11"/>
              </a:cxn>
              <a:cxn ang="0">
                <a:pos x="2547" y="5"/>
              </a:cxn>
              <a:cxn ang="0">
                <a:pos x="2449" y="3"/>
              </a:cxn>
              <a:cxn ang="0">
                <a:pos x="1764" y="0"/>
              </a:cxn>
              <a:cxn ang="0">
                <a:pos x="986" y="1"/>
              </a:cxn>
              <a:cxn ang="0">
                <a:pos x="673" y="0"/>
              </a:cxn>
              <a:cxn ang="0">
                <a:pos x="361" y="4"/>
              </a:cxn>
              <a:cxn ang="0">
                <a:pos x="346" y="4"/>
              </a:cxn>
              <a:cxn ang="0">
                <a:pos x="315" y="8"/>
              </a:cxn>
              <a:cxn ang="0">
                <a:pos x="286" y="17"/>
              </a:cxn>
              <a:cxn ang="0">
                <a:pos x="256" y="29"/>
              </a:cxn>
              <a:cxn ang="0">
                <a:pos x="243" y="38"/>
              </a:cxn>
              <a:cxn ang="0">
                <a:pos x="206" y="70"/>
              </a:cxn>
              <a:cxn ang="0">
                <a:pos x="181" y="107"/>
              </a:cxn>
              <a:cxn ang="0">
                <a:pos x="165" y="149"/>
              </a:cxn>
              <a:cxn ang="0">
                <a:pos x="160" y="194"/>
              </a:cxn>
              <a:cxn ang="0">
                <a:pos x="156" y="294"/>
              </a:cxn>
              <a:cxn ang="0">
                <a:pos x="156" y="421"/>
              </a:cxn>
              <a:cxn ang="0">
                <a:pos x="161" y="513"/>
              </a:cxn>
              <a:cxn ang="0">
                <a:pos x="163" y="640"/>
              </a:cxn>
              <a:cxn ang="0">
                <a:pos x="162" y="740"/>
              </a:cxn>
              <a:cxn ang="0">
                <a:pos x="158" y="776"/>
              </a:cxn>
              <a:cxn ang="0">
                <a:pos x="149" y="810"/>
              </a:cxn>
              <a:cxn ang="0">
                <a:pos x="134" y="843"/>
              </a:cxn>
              <a:cxn ang="0">
                <a:pos x="116" y="873"/>
              </a:cxn>
              <a:cxn ang="0">
                <a:pos x="94" y="901"/>
              </a:cxn>
              <a:cxn ang="0">
                <a:pos x="66" y="926"/>
              </a:cxn>
              <a:cxn ang="0">
                <a:pos x="35" y="946"/>
              </a:cxn>
              <a:cxn ang="0">
                <a:pos x="1" y="961"/>
              </a:cxn>
              <a:cxn ang="0">
                <a:pos x="0" y="962"/>
              </a:cxn>
              <a:cxn ang="0">
                <a:pos x="0" y="963"/>
              </a:cxn>
              <a:cxn ang="0">
                <a:pos x="2" y="965"/>
              </a:cxn>
            </a:cxnLst>
            <a:rect l="0" t="0" r="r" b="b"/>
            <a:pathLst>
              <a:path w="2739" h="967">
                <a:moveTo>
                  <a:pt x="2" y="965"/>
                </a:moveTo>
                <a:lnTo>
                  <a:pt x="2" y="965"/>
                </a:lnTo>
                <a:lnTo>
                  <a:pt x="346" y="967"/>
                </a:lnTo>
                <a:lnTo>
                  <a:pt x="518" y="967"/>
                </a:lnTo>
                <a:lnTo>
                  <a:pt x="690" y="966"/>
                </a:lnTo>
                <a:lnTo>
                  <a:pt x="690" y="966"/>
                </a:lnTo>
                <a:lnTo>
                  <a:pt x="1037" y="966"/>
                </a:lnTo>
                <a:lnTo>
                  <a:pt x="1611" y="967"/>
                </a:lnTo>
                <a:lnTo>
                  <a:pt x="2185" y="966"/>
                </a:lnTo>
                <a:lnTo>
                  <a:pt x="2401" y="966"/>
                </a:lnTo>
                <a:lnTo>
                  <a:pt x="2532" y="963"/>
                </a:lnTo>
                <a:lnTo>
                  <a:pt x="2532" y="963"/>
                </a:lnTo>
                <a:lnTo>
                  <a:pt x="2548" y="963"/>
                </a:lnTo>
                <a:lnTo>
                  <a:pt x="2564" y="962"/>
                </a:lnTo>
                <a:lnTo>
                  <a:pt x="2580" y="959"/>
                </a:lnTo>
                <a:lnTo>
                  <a:pt x="2594" y="955"/>
                </a:lnTo>
                <a:lnTo>
                  <a:pt x="2609" y="951"/>
                </a:lnTo>
                <a:lnTo>
                  <a:pt x="2623" y="945"/>
                </a:lnTo>
                <a:lnTo>
                  <a:pt x="2638" y="938"/>
                </a:lnTo>
                <a:lnTo>
                  <a:pt x="2652" y="929"/>
                </a:lnTo>
                <a:lnTo>
                  <a:pt x="2652" y="929"/>
                </a:lnTo>
                <a:lnTo>
                  <a:pt x="2672" y="914"/>
                </a:lnTo>
                <a:lnTo>
                  <a:pt x="2688" y="897"/>
                </a:lnTo>
                <a:lnTo>
                  <a:pt x="2702" y="880"/>
                </a:lnTo>
                <a:lnTo>
                  <a:pt x="2714" y="860"/>
                </a:lnTo>
                <a:lnTo>
                  <a:pt x="2723" y="839"/>
                </a:lnTo>
                <a:lnTo>
                  <a:pt x="2730" y="818"/>
                </a:lnTo>
                <a:lnTo>
                  <a:pt x="2734" y="796"/>
                </a:lnTo>
                <a:lnTo>
                  <a:pt x="2735" y="773"/>
                </a:lnTo>
                <a:lnTo>
                  <a:pt x="2735" y="773"/>
                </a:lnTo>
                <a:lnTo>
                  <a:pt x="2738" y="686"/>
                </a:lnTo>
                <a:lnTo>
                  <a:pt x="2739" y="602"/>
                </a:lnTo>
                <a:lnTo>
                  <a:pt x="2738" y="433"/>
                </a:lnTo>
                <a:lnTo>
                  <a:pt x="2738" y="433"/>
                </a:lnTo>
                <a:lnTo>
                  <a:pt x="2739" y="379"/>
                </a:lnTo>
                <a:lnTo>
                  <a:pt x="2739" y="352"/>
                </a:lnTo>
                <a:lnTo>
                  <a:pt x="2739" y="310"/>
                </a:lnTo>
                <a:lnTo>
                  <a:pt x="2737" y="207"/>
                </a:lnTo>
                <a:lnTo>
                  <a:pt x="2737" y="207"/>
                </a:lnTo>
                <a:lnTo>
                  <a:pt x="2735" y="191"/>
                </a:lnTo>
                <a:lnTo>
                  <a:pt x="2734" y="177"/>
                </a:lnTo>
                <a:lnTo>
                  <a:pt x="2731" y="161"/>
                </a:lnTo>
                <a:lnTo>
                  <a:pt x="2729" y="147"/>
                </a:lnTo>
                <a:lnTo>
                  <a:pt x="2723" y="131"/>
                </a:lnTo>
                <a:lnTo>
                  <a:pt x="2718" y="116"/>
                </a:lnTo>
                <a:lnTo>
                  <a:pt x="2710" y="102"/>
                </a:lnTo>
                <a:lnTo>
                  <a:pt x="2701" y="88"/>
                </a:lnTo>
                <a:lnTo>
                  <a:pt x="2701" y="88"/>
                </a:lnTo>
                <a:lnTo>
                  <a:pt x="2687" y="69"/>
                </a:lnTo>
                <a:lnTo>
                  <a:pt x="2671" y="52"/>
                </a:lnTo>
                <a:lnTo>
                  <a:pt x="2652" y="38"/>
                </a:lnTo>
                <a:lnTo>
                  <a:pt x="2632" y="26"/>
                </a:lnTo>
                <a:lnTo>
                  <a:pt x="2613" y="17"/>
                </a:lnTo>
                <a:lnTo>
                  <a:pt x="2592" y="11"/>
                </a:lnTo>
                <a:lnTo>
                  <a:pt x="2569" y="7"/>
                </a:lnTo>
                <a:lnTo>
                  <a:pt x="2547" y="5"/>
                </a:lnTo>
                <a:lnTo>
                  <a:pt x="2547" y="5"/>
                </a:lnTo>
                <a:lnTo>
                  <a:pt x="2449" y="3"/>
                </a:lnTo>
                <a:lnTo>
                  <a:pt x="2268" y="1"/>
                </a:lnTo>
                <a:lnTo>
                  <a:pt x="1764" y="0"/>
                </a:lnTo>
                <a:lnTo>
                  <a:pt x="1261" y="0"/>
                </a:lnTo>
                <a:lnTo>
                  <a:pt x="986" y="1"/>
                </a:lnTo>
                <a:lnTo>
                  <a:pt x="986" y="1"/>
                </a:lnTo>
                <a:lnTo>
                  <a:pt x="673" y="0"/>
                </a:lnTo>
                <a:lnTo>
                  <a:pt x="517" y="1"/>
                </a:lnTo>
                <a:lnTo>
                  <a:pt x="361" y="4"/>
                </a:lnTo>
                <a:lnTo>
                  <a:pt x="361" y="4"/>
                </a:lnTo>
                <a:lnTo>
                  <a:pt x="346" y="4"/>
                </a:lnTo>
                <a:lnTo>
                  <a:pt x="331" y="7"/>
                </a:lnTo>
                <a:lnTo>
                  <a:pt x="315" y="8"/>
                </a:lnTo>
                <a:lnTo>
                  <a:pt x="301" y="12"/>
                </a:lnTo>
                <a:lnTo>
                  <a:pt x="286" y="17"/>
                </a:lnTo>
                <a:lnTo>
                  <a:pt x="270" y="23"/>
                </a:lnTo>
                <a:lnTo>
                  <a:pt x="256" y="29"/>
                </a:lnTo>
                <a:lnTo>
                  <a:pt x="243" y="38"/>
                </a:lnTo>
                <a:lnTo>
                  <a:pt x="243" y="38"/>
                </a:lnTo>
                <a:lnTo>
                  <a:pt x="223" y="53"/>
                </a:lnTo>
                <a:lnTo>
                  <a:pt x="206" y="70"/>
                </a:lnTo>
                <a:lnTo>
                  <a:pt x="192" y="88"/>
                </a:lnTo>
                <a:lnTo>
                  <a:pt x="181" y="107"/>
                </a:lnTo>
                <a:lnTo>
                  <a:pt x="171" y="128"/>
                </a:lnTo>
                <a:lnTo>
                  <a:pt x="165" y="149"/>
                </a:lnTo>
                <a:lnTo>
                  <a:pt x="161" y="172"/>
                </a:lnTo>
                <a:lnTo>
                  <a:pt x="160" y="194"/>
                </a:lnTo>
                <a:lnTo>
                  <a:pt x="160" y="194"/>
                </a:lnTo>
                <a:lnTo>
                  <a:pt x="156" y="294"/>
                </a:lnTo>
                <a:lnTo>
                  <a:pt x="154" y="367"/>
                </a:lnTo>
                <a:lnTo>
                  <a:pt x="156" y="421"/>
                </a:lnTo>
                <a:lnTo>
                  <a:pt x="158" y="467"/>
                </a:lnTo>
                <a:lnTo>
                  <a:pt x="161" y="513"/>
                </a:lnTo>
                <a:lnTo>
                  <a:pt x="163" y="567"/>
                </a:lnTo>
                <a:lnTo>
                  <a:pt x="163" y="640"/>
                </a:lnTo>
                <a:lnTo>
                  <a:pt x="162" y="740"/>
                </a:lnTo>
                <a:lnTo>
                  <a:pt x="162" y="740"/>
                </a:lnTo>
                <a:lnTo>
                  <a:pt x="161" y="757"/>
                </a:lnTo>
                <a:lnTo>
                  <a:pt x="158" y="776"/>
                </a:lnTo>
                <a:lnTo>
                  <a:pt x="154" y="793"/>
                </a:lnTo>
                <a:lnTo>
                  <a:pt x="149" y="810"/>
                </a:lnTo>
                <a:lnTo>
                  <a:pt x="142" y="827"/>
                </a:lnTo>
                <a:lnTo>
                  <a:pt x="134" y="843"/>
                </a:lnTo>
                <a:lnTo>
                  <a:pt x="127" y="859"/>
                </a:lnTo>
                <a:lnTo>
                  <a:pt x="116" y="873"/>
                </a:lnTo>
                <a:lnTo>
                  <a:pt x="105" y="888"/>
                </a:lnTo>
                <a:lnTo>
                  <a:pt x="94" y="901"/>
                </a:lnTo>
                <a:lnTo>
                  <a:pt x="80" y="914"/>
                </a:lnTo>
                <a:lnTo>
                  <a:pt x="66" y="926"/>
                </a:lnTo>
                <a:lnTo>
                  <a:pt x="51" y="937"/>
                </a:lnTo>
                <a:lnTo>
                  <a:pt x="35" y="946"/>
                </a:lnTo>
                <a:lnTo>
                  <a:pt x="18" y="954"/>
                </a:lnTo>
                <a:lnTo>
                  <a:pt x="1" y="961"/>
                </a:lnTo>
                <a:lnTo>
                  <a:pt x="1" y="961"/>
                </a:lnTo>
                <a:lnTo>
                  <a:pt x="0" y="962"/>
                </a:lnTo>
                <a:lnTo>
                  <a:pt x="0" y="963"/>
                </a:lnTo>
                <a:lnTo>
                  <a:pt x="0" y="963"/>
                </a:lnTo>
                <a:lnTo>
                  <a:pt x="0" y="965"/>
                </a:lnTo>
                <a:lnTo>
                  <a:pt x="2" y="965"/>
                </a:lnTo>
                <a:lnTo>
                  <a:pt x="2" y="965"/>
                </a:lnTo>
                <a:close/>
              </a:path>
            </a:pathLst>
          </a:custGeom>
          <a:solidFill>
            <a:schemeClr val="bg1"/>
          </a:solidFill>
          <a:ln w="9525">
            <a:noFill/>
            <a:round/>
            <a:headEnd/>
            <a:tailEnd/>
          </a:ln>
          <a:effectLst>
            <a:outerShdw blurRad="127000" dist="38100" dir="5400000" sx="101000" sy="101000" algn="t" rotWithShape="0">
              <a:prstClr val="black">
                <a:alpha val="40000"/>
              </a:prstClr>
            </a:outerShdw>
          </a:effectLst>
        </p:spPr>
        <p:txBody>
          <a:bodyPr vert="horz" wrap="square" lIns="80189" tIns="40094" rIns="80189" bIns="40094" numCol="1" anchor="t" anchorCtr="0" compatLnSpc="1">
            <a:prstTxWarp prst="textNoShape">
              <a:avLst/>
            </a:prstTxWarp>
          </a:bodyPr>
          <a:lstStyle/>
          <a:p>
            <a:endParaRPr lang="pt-BR" sz="1403"/>
          </a:p>
        </p:txBody>
      </p:sp>
      <p:sp>
        <p:nvSpPr>
          <p:cNvPr id="9" name="Espaço Reservado para Número de Slide 5"/>
          <p:cNvSpPr>
            <a:spLocks noGrp="1"/>
          </p:cNvSpPr>
          <p:nvPr>
            <p:ph type="sldNum" sz="quarter" idx="4"/>
          </p:nvPr>
        </p:nvSpPr>
        <p:spPr>
          <a:xfrm>
            <a:off x="8966371" y="6392273"/>
            <a:ext cx="1557048" cy="292355"/>
          </a:xfrm>
        </p:spPr>
        <p:txBody>
          <a:bodyPr/>
          <a:lstStyle/>
          <a:p>
            <a:fld id="{D7D5D812-F08A-4D5A-8E23-063B40B206C4}" type="slidenum">
              <a:rPr lang="pt-BR" smtClean="0"/>
              <a:pPr/>
              <a:t>79</a:t>
            </a:fld>
            <a:endParaRPr lang="pt-BR" dirty="0"/>
          </a:p>
        </p:txBody>
      </p:sp>
      <p:sp>
        <p:nvSpPr>
          <p:cNvPr id="10" name="CaixaDeTexto 9"/>
          <p:cNvSpPr txBox="1"/>
          <p:nvPr/>
        </p:nvSpPr>
        <p:spPr>
          <a:xfrm>
            <a:off x="-2381292" y="6534210"/>
            <a:ext cx="4447992" cy="254237"/>
          </a:xfrm>
          <a:prstGeom prst="rect">
            <a:avLst/>
          </a:prstGeom>
          <a:noFill/>
        </p:spPr>
        <p:txBody>
          <a:bodyPr wrap="square" rtlCol="0">
            <a:spAutoFit/>
          </a:bodyPr>
          <a:lstStyle/>
          <a:p>
            <a:pPr algn="r"/>
            <a:r>
              <a:rPr lang="pt-BR" sz="1052" i="1" dirty="0">
                <a:solidFill>
                  <a:schemeClr val="tx1">
                    <a:lumMod val="50000"/>
                    <a:lumOff val="50000"/>
                  </a:schemeClr>
                </a:solidFill>
                <a:latin typeface="Arial" pitchFamily="34" charset="0"/>
                <a:cs typeface="Arial" pitchFamily="34" charset="0"/>
              </a:rPr>
              <a:t>Fonte: sistema MEJUD</a:t>
            </a:r>
          </a:p>
        </p:txBody>
      </p:sp>
      <p:sp>
        <p:nvSpPr>
          <p:cNvPr id="13" name="CaixaDeTexto 12"/>
          <p:cNvSpPr txBox="1"/>
          <p:nvPr/>
        </p:nvSpPr>
        <p:spPr>
          <a:xfrm>
            <a:off x="7601226" y="2902768"/>
            <a:ext cx="2922193" cy="3539430"/>
          </a:xfrm>
          <a:prstGeom prst="rect">
            <a:avLst/>
          </a:prstGeom>
          <a:noFill/>
        </p:spPr>
        <p:txBody>
          <a:bodyPr wrap="square" rtlCol="0">
            <a:spAutoFit/>
          </a:bodyPr>
          <a:lstStyle/>
          <a:p>
            <a:pPr>
              <a:spcBef>
                <a:spcPct val="0"/>
              </a:spcBef>
            </a:pPr>
            <a:r>
              <a:rPr lang="pt-BR" sz="1400" noProof="1">
                <a:ln w="19050">
                  <a:noFill/>
                </a:ln>
                <a:solidFill>
                  <a:srgbClr val="4192AF"/>
                </a:solidFill>
                <a:latin typeface="Franklin Gothic Medium" pitchFamily="34" charset="0"/>
                <a:cs typeface="Gautami" pitchFamily="34" charset="0"/>
              </a:rPr>
              <a:t>2010 – Início do MEJUD</a:t>
            </a:r>
          </a:p>
          <a:p>
            <a:pPr>
              <a:spcBef>
                <a:spcPct val="0"/>
              </a:spcBef>
            </a:pPr>
            <a:r>
              <a:rPr lang="pt-BR" sz="1400" noProof="1">
                <a:ln w="19050">
                  <a:noFill/>
                </a:ln>
                <a:solidFill>
                  <a:srgbClr val="4192AF"/>
                </a:solidFill>
                <a:latin typeface="Franklin Gothic Medium" pitchFamily="34" charset="0"/>
                <a:cs typeface="Gautami" pitchFamily="34" charset="0"/>
              </a:rPr>
              <a:t/>
            </a:r>
            <a:br>
              <a:rPr lang="pt-BR" sz="1400" noProof="1">
                <a:ln w="19050">
                  <a:noFill/>
                </a:ln>
                <a:solidFill>
                  <a:srgbClr val="4192AF"/>
                </a:solidFill>
                <a:latin typeface="Franklin Gothic Medium" pitchFamily="34" charset="0"/>
                <a:cs typeface="Gautami" pitchFamily="34" charset="0"/>
              </a:rPr>
            </a:br>
            <a:r>
              <a:rPr lang="pt-BR" sz="1400" noProof="1">
                <a:ln w="19050">
                  <a:noFill/>
                </a:ln>
                <a:solidFill>
                  <a:srgbClr val="FF0000"/>
                </a:solidFill>
                <a:latin typeface="Franklin Gothic Medium" pitchFamily="34" charset="0"/>
                <a:cs typeface="Gautami" pitchFamily="34" charset="0"/>
              </a:rPr>
              <a:t>2011 -  Aumento de 22%</a:t>
            </a:r>
            <a:r>
              <a:rPr lang="pt-BR" sz="1400" noProof="1">
                <a:ln w="19050">
                  <a:noFill/>
                </a:ln>
                <a:solidFill>
                  <a:srgbClr val="4192AF"/>
                </a:solidFill>
                <a:latin typeface="Franklin Gothic Medium" pitchFamily="34" charset="0"/>
                <a:cs typeface="Gautami" pitchFamily="34" charset="0"/>
              </a:rPr>
              <a:t>	</a:t>
            </a:r>
          </a:p>
          <a:p>
            <a:pPr>
              <a:spcBef>
                <a:spcPct val="0"/>
              </a:spcBef>
            </a:pPr>
            <a:r>
              <a:rPr lang="pt-BR" sz="1400" noProof="1">
                <a:ln w="19050">
                  <a:noFill/>
                </a:ln>
                <a:solidFill>
                  <a:srgbClr val="FF0000"/>
                </a:solidFill>
                <a:latin typeface="Franklin Gothic Medium" pitchFamily="34" charset="0"/>
                <a:cs typeface="Gautami" pitchFamily="34" charset="0"/>
              </a:rPr>
              <a:t>2012 – Aumento de 31%</a:t>
            </a:r>
          </a:p>
          <a:p>
            <a:pPr>
              <a:spcBef>
                <a:spcPct val="0"/>
              </a:spcBef>
            </a:pPr>
            <a:r>
              <a:rPr lang="pt-BR" sz="1400" noProof="1">
                <a:ln w="19050">
                  <a:noFill/>
                </a:ln>
                <a:solidFill>
                  <a:srgbClr val="4192AF"/>
                </a:solidFill>
                <a:latin typeface="Franklin Gothic Medium" pitchFamily="34" charset="0"/>
                <a:cs typeface="Gautami" pitchFamily="34" charset="0"/>
              </a:rPr>
              <a:t>	</a:t>
            </a:r>
          </a:p>
          <a:p>
            <a:pPr>
              <a:spcBef>
                <a:spcPct val="0"/>
              </a:spcBef>
            </a:pPr>
            <a:r>
              <a:rPr lang="pt-BR" sz="1400" noProof="1">
                <a:ln w="19050">
                  <a:noFill/>
                </a:ln>
                <a:solidFill>
                  <a:srgbClr val="FF0000"/>
                </a:solidFill>
                <a:latin typeface="Franklin Gothic Medium" pitchFamily="34" charset="0"/>
                <a:cs typeface="Gautami" pitchFamily="34" charset="0"/>
              </a:rPr>
              <a:t>2013 – Aumento de 26%</a:t>
            </a:r>
            <a:r>
              <a:rPr lang="pt-BR" sz="1400" noProof="1">
                <a:ln w="19050">
                  <a:noFill/>
                </a:ln>
                <a:solidFill>
                  <a:srgbClr val="4192AF"/>
                </a:solidFill>
                <a:latin typeface="Franklin Gothic Medium" pitchFamily="34" charset="0"/>
                <a:cs typeface="Gautami" pitchFamily="34" charset="0"/>
              </a:rPr>
              <a:t>	</a:t>
            </a:r>
          </a:p>
          <a:p>
            <a:pPr>
              <a:spcBef>
                <a:spcPct val="0"/>
              </a:spcBef>
            </a:pPr>
            <a:r>
              <a:rPr lang="pt-BR" sz="1400" noProof="1">
                <a:ln w="19050">
                  <a:noFill/>
                </a:ln>
                <a:solidFill>
                  <a:srgbClr val="FF0000"/>
                </a:solidFill>
                <a:latin typeface="Franklin Gothic Medium" pitchFamily="34" charset="0"/>
                <a:cs typeface="Gautami" pitchFamily="34" charset="0"/>
              </a:rPr>
              <a:t>2014 – Aumento de 4%	</a:t>
            </a:r>
          </a:p>
          <a:p>
            <a:pPr>
              <a:spcBef>
                <a:spcPct val="0"/>
              </a:spcBef>
            </a:pPr>
            <a:endParaRPr lang="pt-BR" sz="1400" noProof="1">
              <a:ln w="19050">
                <a:noFill/>
              </a:ln>
              <a:solidFill>
                <a:srgbClr val="4192AF"/>
              </a:solidFill>
              <a:latin typeface="Franklin Gothic Medium" pitchFamily="34" charset="0"/>
              <a:cs typeface="Gautami" pitchFamily="34" charset="0"/>
            </a:endParaRPr>
          </a:p>
          <a:p>
            <a:pPr>
              <a:spcBef>
                <a:spcPct val="0"/>
              </a:spcBef>
            </a:pPr>
            <a:r>
              <a:rPr lang="pt-BR" sz="1400" noProof="1">
                <a:ln w="19050">
                  <a:noFill/>
                </a:ln>
                <a:solidFill>
                  <a:srgbClr val="FF0000"/>
                </a:solidFill>
                <a:latin typeface="Franklin Gothic Medium" pitchFamily="34" charset="0"/>
                <a:cs typeface="Gautami" pitchFamily="34" charset="0"/>
              </a:rPr>
              <a:t>2015 – Aumento de 37%</a:t>
            </a:r>
          </a:p>
          <a:p>
            <a:pPr>
              <a:spcBef>
                <a:spcPct val="0"/>
              </a:spcBef>
            </a:pPr>
            <a:endParaRPr lang="pt-BR" sz="1400" noProof="1">
              <a:ln w="19050">
                <a:noFill/>
              </a:ln>
              <a:solidFill>
                <a:srgbClr val="4192AF"/>
              </a:solidFill>
              <a:latin typeface="Franklin Gothic Medium" pitchFamily="34" charset="0"/>
              <a:cs typeface="Gautami" pitchFamily="34" charset="0"/>
            </a:endParaRPr>
          </a:p>
          <a:p>
            <a:pPr>
              <a:spcBef>
                <a:spcPct val="0"/>
              </a:spcBef>
            </a:pPr>
            <a:r>
              <a:rPr lang="pt-BR" sz="1400" noProof="1">
                <a:ln w="19050">
                  <a:noFill/>
                </a:ln>
                <a:solidFill>
                  <a:srgbClr val="4192AF"/>
                </a:solidFill>
                <a:latin typeface="Franklin Gothic Medium" pitchFamily="34" charset="0"/>
                <a:cs typeface="Gautami" pitchFamily="34" charset="0"/>
              </a:rPr>
              <a:t>2016 – Redução de 10% </a:t>
            </a:r>
          </a:p>
          <a:p>
            <a:pPr>
              <a:spcBef>
                <a:spcPct val="0"/>
              </a:spcBef>
            </a:pPr>
            <a:endParaRPr lang="pt-BR" sz="1400" noProof="1">
              <a:ln w="19050">
                <a:noFill/>
              </a:ln>
              <a:solidFill>
                <a:srgbClr val="4192AF"/>
              </a:solidFill>
              <a:latin typeface="Franklin Gothic Medium" pitchFamily="34" charset="0"/>
              <a:cs typeface="Gautami" pitchFamily="34" charset="0"/>
            </a:endParaRPr>
          </a:p>
          <a:p>
            <a:pPr>
              <a:spcBef>
                <a:spcPct val="0"/>
              </a:spcBef>
            </a:pPr>
            <a:r>
              <a:rPr lang="pt-BR" sz="1400" noProof="1">
                <a:ln w="19050">
                  <a:noFill/>
                </a:ln>
                <a:solidFill>
                  <a:srgbClr val="4192AF"/>
                </a:solidFill>
                <a:latin typeface="Franklin Gothic Medium" pitchFamily="34" charset="0"/>
                <a:cs typeface="Gautami" pitchFamily="34" charset="0"/>
              </a:rPr>
              <a:t>2017 – Redução de 5%</a:t>
            </a:r>
            <a:br>
              <a:rPr lang="pt-BR" sz="1400" noProof="1">
                <a:ln w="19050">
                  <a:noFill/>
                </a:ln>
                <a:solidFill>
                  <a:srgbClr val="4192AF"/>
                </a:solidFill>
                <a:latin typeface="Franklin Gothic Medium" pitchFamily="34" charset="0"/>
                <a:cs typeface="Gautami" pitchFamily="34" charset="0"/>
              </a:rPr>
            </a:br>
            <a:endParaRPr lang="pt-BR" sz="1400" noProof="1">
              <a:ln w="19050">
                <a:noFill/>
              </a:ln>
              <a:solidFill>
                <a:srgbClr val="4192AF"/>
              </a:solidFill>
              <a:latin typeface="Franklin Gothic Medium" pitchFamily="34" charset="0"/>
              <a:cs typeface="Gautami" pitchFamily="34" charset="0"/>
            </a:endParaRPr>
          </a:p>
        </p:txBody>
      </p:sp>
      <p:sp>
        <p:nvSpPr>
          <p:cNvPr id="2" name="CaixaDeTexto 1"/>
          <p:cNvSpPr txBox="1"/>
          <p:nvPr/>
        </p:nvSpPr>
        <p:spPr>
          <a:xfrm>
            <a:off x="4140770" y="1395822"/>
            <a:ext cx="2882520" cy="523220"/>
          </a:xfrm>
          <a:prstGeom prst="rect">
            <a:avLst/>
          </a:prstGeom>
          <a:noFill/>
        </p:spPr>
        <p:txBody>
          <a:bodyPr wrap="none" rtlCol="0">
            <a:spAutoFit/>
          </a:bodyPr>
          <a:lstStyle/>
          <a:p>
            <a:r>
              <a:rPr lang="pt-BR" sz="2800" b="1" dirty="0" smtClean="0">
                <a:solidFill>
                  <a:srgbClr val="C00000"/>
                </a:solidFill>
              </a:rPr>
              <a:t>  Medicamentos</a:t>
            </a:r>
            <a:endParaRPr lang="pt-BR" sz="2800" b="1" dirty="0">
              <a:solidFill>
                <a:srgbClr val="C00000"/>
              </a:solidFill>
            </a:endParaRPr>
          </a:p>
        </p:txBody>
      </p:sp>
      <p:sp>
        <p:nvSpPr>
          <p:cNvPr id="16" name="Título 15"/>
          <p:cNvSpPr>
            <a:spLocks noGrp="1"/>
          </p:cNvSpPr>
          <p:nvPr>
            <p:ph type="title" idx="10"/>
          </p:nvPr>
        </p:nvSpPr>
        <p:spPr/>
        <p:txBody>
          <a:bodyPr/>
          <a:lstStyle/>
          <a:p>
            <a:pPr algn="ctr"/>
            <a:r>
              <a:rPr lang="pt-BR" sz="3200" b="1" noProof="1" smtClean="0"/>
              <a:t>EVOLUÇÃO DE 2010 a 2017     NOVOS PACIENTES</a:t>
            </a:r>
            <a:endParaRPr lang="pt-BR" sz="3200" b="1" dirty="0"/>
          </a:p>
        </p:txBody>
      </p:sp>
    </p:spTree>
    <p:extLst>
      <p:ext uri="{BB962C8B-B14F-4D97-AF65-F5344CB8AC3E}">
        <p14:creationId xmlns="" xmlns:p14="http://schemas.microsoft.com/office/powerpoint/2010/main" val="21252980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 name="CustomShape 1"/>
          <p:cNvSpPr/>
          <p:nvPr/>
        </p:nvSpPr>
        <p:spPr>
          <a:xfrm>
            <a:off x="534960" y="192240"/>
            <a:ext cx="8606160" cy="1479960"/>
          </a:xfrm>
          <a:prstGeom prst="rect">
            <a:avLst/>
          </a:prstGeom>
          <a:noFill/>
          <a:ln w="9360">
            <a:noFill/>
          </a:ln>
        </p:spPr>
        <p:style>
          <a:lnRef idx="0">
            <a:scrgbClr r="0" g="0" b="0"/>
          </a:lnRef>
          <a:fillRef idx="0">
            <a:scrgbClr r="0" g="0" b="0"/>
          </a:fillRef>
          <a:effectRef idx="0">
            <a:scrgbClr r="0" g="0" b="0"/>
          </a:effectRef>
          <a:fontRef idx="minor"/>
        </p:style>
      </p:sp>
      <p:graphicFrame>
        <p:nvGraphicFramePr>
          <p:cNvPr id="951" name="Table 2"/>
          <p:cNvGraphicFramePr/>
          <p:nvPr>
            <p:extLst>
              <p:ext uri="{D42A27DB-BD31-4B8C-83A1-F6EECF244321}">
                <p14:modId xmlns="" xmlns:p14="http://schemas.microsoft.com/office/powerpoint/2010/main" val="3833526801"/>
              </p:ext>
            </p:extLst>
          </p:nvPr>
        </p:nvGraphicFramePr>
        <p:xfrm>
          <a:off x="416520" y="2351160"/>
          <a:ext cx="9994680" cy="2975400"/>
        </p:xfrm>
        <a:graphic>
          <a:graphicData uri="http://schemas.openxmlformats.org/drawingml/2006/table">
            <a:tbl>
              <a:tblPr/>
              <a:tblGrid>
                <a:gridCol w="9994680"/>
              </a:tblGrid>
              <a:tr h="1274040">
                <a:tc>
                  <a:txBody>
                    <a:bodyPr/>
                    <a:lstStyle/>
                    <a:p>
                      <a:pPr algn="ctr">
                        <a:lnSpc>
                          <a:spcPct val="100000"/>
                        </a:lnSpc>
                      </a:pPr>
                      <a:r>
                        <a:rPr lang="pt-BR" sz="2800" b="1" strike="noStrike" spc="-1" dirty="0">
                          <a:solidFill>
                            <a:srgbClr val="000000"/>
                          </a:solidFill>
                          <a:uFill>
                            <a:solidFill>
                              <a:srgbClr val="FFFFFF"/>
                            </a:solidFill>
                          </a:uFill>
                          <a:latin typeface="Arial"/>
                          <a:ea typeface="Microsoft YaHei"/>
                        </a:rPr>
                        <a:t> </a:t>
                      </a:r>
                      <a:r>
                        <a:rPr lang="pt-BR" sz="2400" b="1" strike="noStrike" spc="-1" dirty="0">
                          <a:solidFill>
                            <a:srgbClr val="000000"/>
                          </a:solidFill>
                          <a:uFill>
                            <a:solidFill>
                              <a:srgbClr val="FFFFFF"/>
                            </a:solidFill>
                          </a:uFill>
                          <a:latin typeface="Arial"/>
                          <a:ea typeface="Microsoft YaHei"/>
                        </a:rPr>
                        <a:t>PERCENTUAL DE APLICAÇÃO EM AÇÕES E SERVIÇOS PÚBLICOS DE SAÚDE SOBRE A RECEITA DE IMPOSTOS LÍQUIDOS E TRANSFERÊNCIAS</a:t>
                      </a:r>
                      <a:endParaRPr lang="pt-BR" sz="1800" b="0" strike="noStrike" spc="-1" dirty="0">
                        <a:solidFill>
                          <a:srgbClr val="000000"/>
                        </a:solidFill>
                        <a:uFill>
                          <a:solidFill>
                            <a:srgbClr val="FFFFFF"/>
                          </a:solidFill>
                        </a:uFill>
                        <a:latin typeface="Arial"/>
                      </a:endParaRPr>
                    </a:p>
                  </a:txBody>
                  <a:tcPr marL="5760" marR="5760">
                    <a:lnL w="720">
                      <a:solidFill>
                        <a:srgbClr val="000000"/>
                      </a:solidFill>
                    </a:lnL>
                    <a:lnR w="720">
                      <a:solidFill>
                        <a:srgbClr val="000000"/>
                      </a:solidFill>
                    </a:lnR>
                    <a:lnT w="720">
                      <a:solidFill>
                        <a:srgbClr val="000000"/>
                      </a:solidFill>
                    </a:lnT>
                    <a:lnB w="720">
                      <a:solidFill>
                        <a:srgbClr val="000000"/>
                      </a:solidFill>
                    </a:lnB>
                    <a:solidFill>
                      <a:srgbClr val="E4F0C3"/>
                    </a:solidFill>
                  </a:tcPr>
                </a:tc>
              </a:tr>
              <a:tr h="427320">
                <a:tc>
                  <a:txBody>
                    <a:bodyPr/>
                    <a:lstStyle/>
                    <a:p>
                      <a:endParaRPr lang="pt-BR"/>
                    </a:p>
                  </a:txBody>
                  <a:tcPr marL="7200" marR="7200">
                    <a:lnL w="12240">
                      <a:solidFill>
                        <a:srgbClr val="000000"/>
                      </a:solidFill>
                    </a:lnL>
                    <a:lnR w="12240">
                      <a:solidFill>
                        <a:srgbClr val="000000"/>
                      </a:solidFill>
                    </a:lnR>
                    <a:lnT w="720">
                      <a:solidFill>
                        <a:srgbClr val="000000"/>
                      </a:solidFill>
                    </a:lnT>
                    <a:lnB w="720">
                      <a:solidFill>
                        <a:srgbClr val="000000"/>
                      </a:solidFill>
                    </a:lnB>
                    <a:noFill/>
                  </a:tcPr>
                </a:tc>
              </a:tr>
              <a:tr h="1274040">
                <a:tc>
                  <a:txBody>
                    <a:bodyPr/>
                    <a:lstStyle/>
                    <a:p>
                      <a:pPr algn="ctr">
                        <a:lnSpc>
                          <a:spcPct val="100000"/>
                        </a:lnSpc>
                      </a:pPr>
                      <a:r>
                        <a:rPr lang="pt-BR" sz="2800" b="0" strike="noStrike" spc="-1" dirty="0" smtClean="0">
                          <a:solidFill>
                            <a:srgbClr val="FF0000"/>
                          </a:solidFill>
                          <a:uFill>
                            <a:solidFill>
                              <a:srgbClr val="FFFFFF"/>
                            </a:solidFill>
                          </a:uFill>
                          <a:latin typeface="Arial"/>
                          <a:ea typeface="Microsoft YaHei"/>
                        </a:rPr>
                        <a:t>12,67%</a:t>
                      </a:r>
                      <a:endParaRPr lang="pt-BR" sz="1800" b="0" strike="noStrike" spc="-1" dirty="0">
                        <a:solidFill>
                          <a:srgbClr val="000000"/>
                        </a:solidFill>
                        <a:uFill>
                          <a:solidFill>
                            <a:srgbClr val="FFFFFF"/>
                          </a:solidFill>
                        </a:uFill>
                        <a:latin typeface="Arial"/>
                      </a:endParaRPr>
                    </a:p>
                    <a:p>
                      <a:pPr algn="ctr">
                        <a:lnSpc>
                          <a:spcPct val="100000"/>
                        </a:lnSpc>
                      </a:pPr>
                      <a:endParaRPr lang="pt-BR" sz="1800" b="0" strike="noStrike" spc="-1" dirty="0">
                        <a:solidFill>
                          <a:srgbClr val="000000"/>
                        </a:solidFill>
                        <a:uFill>
                          <a:solidFill>
                            <a:srgbClr val="FFFFFF"/>
                          </a:solidFill>
                        </a:uFill>
                        <a:latin typeface="Arial"/>
                      </a:endParaRPr>
                    </a:p>
                    <a:p>
                      <a:pPr algn="ctr">
                        <a:lnSpc>
                          <a:spcPct val="100000"/>
                        </a:lnSpc>
                      </a:pPr>
                      <a:r>
                        <a:rPr lang="pt-BR" sz="2800" b="0" strike="noStrike" spc="-1" dirty="0" smtClean="0">
                          <a:solidFill>
                            <a:srgbClr val="000000"/>
                          </a:solidFill>
                          <a:uFill>
                            <a:solidFill>
                              <a:srgbClr val="FFFFFF"/>
                            </a:solidFill>
                          </a:uFill>
                          <a:latin typeface="+mn-lt"/>
                          <a:ea typeface="Microsoft YaHei"/>
                        </a:rPr>
                        <a:t>2.341.460.528,17</a:t>
                      </a:r>
                      <a:endParaRPr lang="pt-BR" sz="2800" b="0" strike="noStrike" spc="-1" dirty="0">
                        <a:solidFill>
                          <a:srgbClr val="000000"/>
                        </a:solidFill>
                        <a:uFill>
                          <a:solidFill>
                            <a:srgbClr val="FFFFFF"/>
                          </a:solidFill>
                        </a:uFill>
                        <a:latin typeface="+mn-lt"/>
                        <a:ea typeface="Microsoft YaHei"/>
                      </a:endParaRPr>
                    </a:p>
                  </a:txBody>
                  <a:tcPr marL="5760" marR="5760">
                    <a:lnL w="720">
                      <a:solidFill>
                        <a:srgbClr val="000000"/>
                      </a:solidFill>
                    </a:lnL>
                    <a:lnR w="720">
                      <a:solidFill>
                        <a:srgbClr val="000000"/>
                      </a:solidFill>
                    </a:lnR>
                    <a:lnT w="720">
                      <a:solidFill>
                        <a:srgbClr val="000000"/>
                      </a:solidFill>
                    </a:lnT>
                    <a:lnB w="720">
                      <a:solidFill>
                        <a:srgbClr val="000000"/>
                      </a:solidFill>
                    </a:lnB>
                    <a:solidFill>
                      <a:srgbClr val="D9D9D9"/>
                    </a:solidFill>
                  </a:tcPr>
                </a:tc>
              </a:tr>
            </a:tbl>
          </a:graphicData>
        </a:graphic>
      </p:graphicFrame>
      <p:sp>
        <p:nvSpPr>
          <p:cNvPr id="953" name="CustomShape 4"/>
          <p:cNvSpPr/>
          <p:nvPr/>
        </p:nvSpPr>
        <p:spPr>
          <a:xfrm>
            <a:off x="273960" y="6423120"/>
            <a:ext cx="4712040" cy="5688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400" b="0" strike="noStrike" spc="-1">
                <a:solidFill>
                  <a:srgbClr val="000000"/>
                </a:solidFill>
                <a:uFill>
                  <a:solidFill>
                    <a:srgbClr val="FFFFFF"/>
                  </a:solidFill>
                </a:uFill>
                <a:latin typeface="Myriad CnSemibold"/>
                <a:ea typeface="Microsoft YaHei"/>
              </a:rPr>
              <a:t>FONTE:  ANEXO XII/SEF, DOE 28/092017 pg. 22..</a:t>
            </a:r>
            <a:endParaRPr lang="pt-BR" sz="1800" b="0" strike="noStrike" spc="-1">
              <a:solidFill>
                <a:srgbClr val="000000"/>
              </a:solidFill>
              <a:uFill>
                <a:solidFill>
                  <a:srgbClr val="FFFFFF"/>
                </a:solidFill>
              </a:uFill>
              <a:latin typeface="Arial"/>
            </a:endParaRPr>
          </a:p>
        </p:txBody>
      </p:sp>
      <p:sp>
        <p:nvSpPr>
          <p:cNvPr id="6" name="CustomShape 2"/>
          <p:cNvSpPr/>
          <p:nvPr/>
        </p:nvSpPr>
        <p:spPr>
          <a:xfrm>
            <a:off x="2065282" y="192240"/>
            <a:ext cx="7075837" cy="1479960"/>
          </a:xfrm>
          <a:prstGeom prst="rect">
            <a:avLst/>
          </a:prstGeom>
          <a:noFill/>
          <a:ln w="9360">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pt-BR" sz="2800" b="1" strike="noStrike" spc="-1" dirty="0">
                <a:solidFill>
                  <a:srgbClr val="000000"/>
                </a:solidFill>
                <a:uFill>
                  <a:solidFill>
                    <a:srgbClr val="FFFFFF"/>
                  </a:solidFill>
                </a:uFill>
                <a:latin typeface="Arial"/>
                <a:ea typeface="Microsoft YaHei"/>
              </a:rPr>
              <a:t>MONTANTE DE RECURSOS APLICADOS </a:t>
            </a:r>
            <a:endParaRPr lang="pt-BR" sz="1800" b="0" strike="noStrike" spc="-1" dirty="0">
              <a:solidFill>
                <a:srgbClr val="000000"/>
              </a:solidFill>
              <a:uFill>
                <a:solidFill>
                  <a:srgbClr val="FFFFFF"/>
                </a:solidFill>
              </a:uFill>
              <a:latin typeface="Arial"/>
            </a:endParaRPr>
          </a:p>
          <a:p>
            <a:pPr algn="ctr">
              <a:lnSpc>
                <a:spcPct val="100000"/>
              </a:lnSpc>
            </a:pPr>
            <a:r>
              <a:rPr lang="pt-BR" sz="2800" b="1" u="sng" strike="noStrike" spc="-1" dirty="0">
                <a:solidFill>
                  <a:srgbClr val="000000"/>
                </a:solidFill>
                <a:uFill>
                  <a:solidFill>
                    <a:srgbClr val="FFFFFF"/>
                  </a:solidFill>
                </a:uFill>
                <a:latin typeface="Arial"/>
                <a:ea typeface="Microsoft YaHei"/>
              </a:rPr>
              <a:t>ATÉ O PERÍODO</a:t>
            </a:r>
            <a:endParaRPr lang="pt-B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Espaço Reservado para Gráfico 11"/>
          <p:cNvGraphicFramePr>
            <a:graphicFrameLocks noGrp="1"/>
          </p:cNvGraphicFramePr>
          <p:nvPr>
            <p:ph type="chart" sz="quarter" idx="10"/>
            <p:extLst/>
          </p:nvPr>
        </p:nvGraphicFramePr>
        <p:xfrm>
          <a:off x="1273800" y="2589530"/>
          <a:ext cx="7112190" cy="3756056"/>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5"/>
          <p:cNvSpPr>
            <a:spLocks noGrp="1" noChangeArrowheads="1"/>
          </p:cNvSpPr>
          <p:nvPr>
            <p:ph type="title"/>
          </p:nvPr>
        </p:nvSpPr>
        <p:spPr>
          <a:xfrm>
            <a:off x="772618" y="426187"/>
            <a:ext cx="7406792" cy="1283813"/>
          </a:xfrm>
        </p:spPr>
        <p:txBody>
          <a:bodyPr/>
          <a:lstStyle/>
          <a:p>
            <a:r>
              <a:rPr sz="3600" noProof="1" smtClean="0"/>
              <a:t>Atendimento: Valor acumulado </a:t>
            </a:r>
            <a:br>
              <a:rPr sz="3600" noProof="1" smtClean="0"/>
            </a:br>
            <a:r>
              <a:rPr sz="3600" noProof="1" smtClean="0"/>
              <a:t>R$ 1.000.738.402,40</a:t>
            </a:r>
            <a:br>
              <a:rPr sz="3600" noProof="1" smtClean="0"/>
            </a:br>
            <a:r>
              <a:rPr sz="1403" noProof="1"/>
              <a:t>*Guias emitidas para ADR/Municípios</a:t>
            </a:r>
            <a:endParaRPr lang="pt-BR" sz="1403" noProof="1"/>
          </a:p>
        </p:txBody>
      </p:sp>
      <p:sp>
        <p:nvSpPr>
          <p:cNvPr id="6" name="Freeform 5"/>
          <p:cNvSpPr>
            <a:spLocks/>
          </p:cNvSpPr>
          <p:nvPr/>
        </p:nvSpPr>
        <p:spPr bwMode="auto">
          <a:xfrm>
            <a:off x="7225339" y="2777472"/>
            <a:ext cx="3007093" cy="3195037"/>
          </a:xfrm>
          <a:custGeom>
            <a:avLst/>
            <a:gdLst/>
            <a:ahLst/>
            <a:cxnLst>
              <a:cxn ang="0">
                <a:pos x="2" y="965"/>
              </a:cxn>
              <a:cxn ang="0">
                <a:pos x="518" y="967"/>
              </a:cxn>
              <a:cxn ang="0">
                <a:pos x="690" y="966"/>
              </a:cxn>
              <a:cxn ang="0">
                <a:pos x="1611" y="967"/>
              </a:cxn>
              <a:cxn ang="0">
                <a:pos x="2401" y="966"/>
              </a:cxn>
              <a:cxn ang="0">
                <a:pos x="2532" y="963"/>
              </a:cxn>
              <a:cxn ang="0">
                <a:pos x="2564" y="962"/>
              </a:cxn>
              <a:cxn ang="0">
                <a:pos x="2594" y="955"/>
              </a:cxn>
              <a:cxn ang="0">
                <a:pos x="2623" y="945"/>
              </a:cxn>
              <a:cxn ang="0">
                <a:pos x="2652" y="929"/>
              </a:cxn>
              <a:cxn ang="0">
                <a:pos x="2672" y="914"/>
              </a:cxn>
              <a:cxn ang="0">
                <a:pos x="2702" y="880"/>
              </a:cxn>
              <a:cxn ang="0">
                <a:pos x="2723" y="839"/>
              </a:cxn>
              <a:cxn ang="0">
                <a:pos x="2734" y="796"/>
              </a:cxn>
              <a:cxn ang="0">
                <a:pos x="2735" y="773"/>
              </a:cxn>
              <a:cxn ang="0">
                <a:pos x="2739" y="602"/>
              </a:cxn>
              <a:cxn ang="0">
                <a:pos x="2738" y="433"/>
              </a:cxn>
              <a:cxn ang="0">
                <a:pos x="2739" y="352"/>
              </a:cxn>
              <a:cxn ang="0">
                <a:pos x="2737" y="207"/>
              </a:cxn>
              <a:cxn ang="0">
                <a:pos x="2735" y="191"/>
              </a:cxn>
              <a:cxn ang="0">
                <a:pos x="2731" y="161"/>
              </a:cxn>
              <a:cxn ang="0">
                <a:pos x="2723" y="131"/>
              </a:cxn>
              <a:cxn ang="0">
                <a:pos x="2710" y="102"/>
              </a:cxn>
              <a:cxn ang="0">
                <a:pos x="2701" y="88"/>
              </a:cxn>
              <a:cxn ang="0">
                <a:pos x="2671" y="52"/>
              </a:cxn>
              <a:cxn ang="0">
                <a:pos x="2632" y="26"/>
              </a:cxn>
              <a:cxn ang="0">
                <a:pos x="2592" y="11"/>
              </a:cxn>
              <a:cxn ang="0">
                <a:pos x="2547" y="5"/>
              </a:cxn>
              <a:cxn ang="0">
                <a:pos x="2449" y="3"/>
              </a:cxn>
              <a:cxn ang="0">
                <a:pos x="1764" y="0"/>
              </a:cxn>
              <a:cxn ang="0">
                <a:pos x="986" y="1"/>
              </a:cxn>
              <a:cxn ang="0">
                <a:pos x="673" y="0"/>
              </a:cxn>
              <a:cxn ang="0">
                <a:pos x="361" y="4"/>
              </a:cxn>
              <a:cxn ang="0">
                <a:pos x="346" y="4"/>
              </a:cxn>
              <a:cxn ang="0">
                <a:pos x="315" y="8"/>
              </a:cxn>
              <a:cxn ang="0">
                <a:pos x="286" y="17"/>
              </a:cxn>
              <a:cxn ang="0">
                <a:pos x="256" y="29"/>
              </a:cxn>
              <a:cxn ang="0">
                <a:pos x="243" y="38"/>
              </a:cxn>
              <a:cxn ang="0">
                <a:pos x="206" y="70"/>
              </a:cxn>
              <a:cxn ang="0">
                <a:pos x="181" y="107"/>
              </a:cxn>
              <a:cxn ang="0">
                <a:pos x="165" y="149"/>
              </a:cxn>
              <a:cxn ang="0">
                <a:pos x="160" y="194"/>
              </a:cxn>
              <a:cxn ang="0">
                <a:pos x="156" y="294"/>
              </a:cxn>
              <a:cxn ang="0">
                <a:pos x="156" y="421"/>
              </a:cxn>
              <a:cxn ang="0">
                <a:pos x="161" y="513"/>
              </a:cxn>
              <a:cxn ang="0">
                <a:pos x="163" y="640"/>
              </a:cxn>
              <a:cxn ang="0">
                <a:pos x="162" y="740"/>
              </a:cxn>
              <a:cxn ang="0">
                <a:pos x="158" y="776"/>
              </a:cxn>
              <a:cxn ang="0">
                <a:pos x="149" y="810"/>
              </a:cxn>
              <a:cxn ang="0">
                <a:pos x="134" y="843"/>
              </a:cxn>
              <a:cxn ang="0">
                <a:pos x="116" y="873"/>
              </a:cxn>
              <a:cxn ang="0">
                <a:pos x="94" y="901"/>
              </a:cxn>
              <a:cxn ang="0">
                <a:pos x="66" y="926"/>
              </a:cxn>
              <a:cxn ang="0">
                <a:pos x="35" y="946"/>
              </a:cxn>
              <a:cxn ang="0">
                <a:pos x="1" y="961"/>
              </a:cxn>
              <a:cxn ang="0">
                <a:pos x="0" y="962"/>
              </a:cxn>
              <a:cxn ang="0">
                <a:pos x="0" y="963"/>
              </a:cxn>
              <a:cxn ang="0">
                <a:pos x="2" y="965"/>
              </a:cxn>
            </a:cxnLst>
            <a:rect l="0" t="0" r="r" b="b"/>
            <a:pathLst>
              <a:path w="2739" h="967">
                <a:moveTo>
                  <a:pt x="2" y="965"/>
                </a:moveTo>
                <a:lnTo>
                  <a:pt x="2" y="965"/>
                </a:lnTo>
                <a:lnTo>
                  <a:pt x="346" y="967"/>
                </a:lnTo>
                <a:lnTo>
                  <a:pt x="518" y="967"/>
                </a:lnTo>
                <a:lnTo>
                  <a:pt x="690" y="966"/>
                </a:lnTo>
                <a:lnTo>
                  <a:pt x="690" y="966"/>
                </a:lnTo>
                <a:lnTo>
                  <a:pt x="1037" y="966"/>
                </a:lnTo>
                <a:lnTo>
                  <a:pt x="1611" y="967"/>
                </a:lnTo>
                <a:lnTo>
                  <a:pt x="2185" y="966"/>
                </a:lnTo>
                <a:lnTo>
                  <a:pt x="2401" y="966"/>
                </a:lnTo>
                <a:lnTo>
                  <a:pt x="2532" y="963"/>
                </a:lnTo>
                <a:lnTo>
                  <a:pt x="2532" y="963"/>
                </a:lnTo>
                <a:lnTo>
                  <a:pt x="2548" y="963"/>
                </a:lnTo>
                <a:lnTo>
                  <a:pt x="2564" y="962"/>
                </a:lnTo>
                <a:lnTo>
                  <a:pt x="2580" y="959"/>
                </a:lnTo>
                <a:lnTo>
                  <a:pt x="2594" y="955"/>
                </a:lnTo>
                <a:lnTo>
                  <a:pt x="2609" y="951"/>
                </a:lnTo>
                <a:lnTo>
                  <a:pt x="2623" y="945"/>
                </a:lnTo>
                <a:lnTo>
                  <a:pt x="2638" y="938"/>
                </a:lnTo>
                <a:lnTo>
                  <a:pt x="2652" y="929"/>
                </a:lnTo>
                <a:lnTo>
                  <a:pt x="2652" y="929"/>
                </a:lnTo>
                <a:lnTo>
                  <a:pt x="2672" y="914"/>
                </a:lnTo>
                <a:lnTo>
                  <a:pt x="2688" y="897"/>
                </a:lnTo>
                <a:lnTo>
                  <a:pt x="2702" y="880"/>
                </a:lnTo>
                <a:lnTo>
                  <a:pt x="2714" y="860"/>
                </a:lnTo>
                <a:lnTo>
                  <a:pt x="2723" y="839"/>
                </a:lnTo>
                <a:lnTo>
                  <a:pt x="2730" y="818"/>
                </a:lnTo>
                <a:lnTo>
                  <a:pt x="2734" y="796"/>
                </a:lnTo>
                <a:lnTo>
                  <a:pt x="2735" y="773"/>
                </a:lnTo>
                <a:lnTo>
                  <a:pt x="2735" y="773"/>
                </a:lnTo>
                <a:lnTo>
                  <a:pt x="2738" y="686"/>
                </a:lnTo>
                <a:lnTo>
                  <a:pt x="2739" y="602"/>
                </a:lnTo>
                <a:lnTo>
                  <a:pt x="2738" y="433"/>
                </a:lnTo>
                <a:lnTo>
                  <a:pt x="2738" y="433"/>
                </a:lnTo>
                <a:lnTo>
                  <a:pt x="2739" y="379"/>
                </a:lnTo>
                <a:lnTo>
                  <a:pt x="2739" y="352"/>
                </a:lnTo>
                <a:lnTo>
                  <a:pt x="2739" y="310"/>
                </a:lnTo>
                <a:lnTo>
                  <a:pt x="2737" y="207"/>
                </a:lnTo>
                <a:lnTo>
                  <a:pt x="2737" y="207"/>
                </a:lnTo>
                <a:lnTo>
                  <a:pt x="2735" y="191"/>
                </a:lnTo>
                <a:lnTo>
                  <a:pt x="2734" y="177"/>
                </a:lnTo>
                <a:lnTo>
                  <a:pt x="2731" y="161"/>
                </a:lnTo>
                <a:lnTo>
                  <a:pt x="2729" y="147"/>
                </a:lnTo>
                <a:lnTo>
                  <a:pt x="2723" y="131"/>
                </a:lnTo>
                <a:lnTo>
                  <a:pt x="2718" y="116"/>
                </a:lnTo>
                <a:lnTo>
                  <a:pt x="2710" y="102"/>
                </a:lnTo>
                <a:lnTo>
                  <a:pt x="2701" y="88"/>
                </a:lnTo>
                <a:lnTo>
                  <a:pt x="2701" y="88"/>
                </a:lnTo>
                <a:lnTo>
                  <a:pt x="2687" y="69"/>
                </a:lnTo>
                <a:lnTo>
                  <a:pt x="2671" y="52"/>
                </a:lnTo>
                <a:lnTo>
                  <a:pt x="2652" y="38"/>
                </a:lnTo>
                <a:lnTo>
                  <a:pt x="2632" y="26"/>
                </a:lnTo>
                <a:lnTo>
                  <a:pt x="2613" y="17"/>
                </a:lnTo>
                <a:lnTo>
                  <a:pt x="2592" y="11"/>
                </a:lnTo>
                <a:lnTo>
                  <a:pt x="2569" y="7"/>
                </a:lnTo>
                <a:lnTo>
                  <a:pt x="2547" y="5"/>
                </a:lnTo>
                <a:lnTo>
                  <a:pt x="2547" y="5"/>
                </a:lnTo>
                <a:lnTo>
                  <a:pt x="2449" y="3"/>
                </a:lnTo>
                <a:lnTo>
                  <a:pt x="2268" y="1"/>
                </a:lnTo>
                <a:lnTo>
                  <a:pt x="1764" y="0"/>
                </a:lnTo>
                <a:lnTo>
                  <a:pt x="1261" y="0"/>
                </a:lnTo>
                <a:lnTo>
                  <a:pt x="986" y="1"/>
                </a:lnTo>
                <a:lnTo>
                  <a:pt x="986" y="1"/>
                </a:lnTo>
                <a:lnTo>
                  <a:pt x="673" y="0"/>
                </a:lnTo>
                <a:lnTo>
                  <a:pt x="517" y="1"/>
                </a:lnTo>
                <a:lnTo>
                  <a:pt x="361" y="4"/>
                </a:lnTo>
                <a:lnTo>
                  <a:pt x="361" y="4"/>
                </a:lnTo>
                <a:lnTo>
                  <a:pt x="346" y="4"/>
                </a:lnTo>
                <a:lnTo>
                  <a:pt x="331" y="7"/>
                </a:lnTo>
                <a:lnTo>
                  <a:pt x="315" y="8"/>
                </a:lnTo>
                <a:lnTo>
                  <a:pt x="301" y="12"/>
                </a:lnTo>
                <a:lnTo>
                  <a:pt x="286" y="17"/>
                </a:lnTo>
                <a:lnTo>
                  <a:pt x="270" y="23"/>
                </a:lnTo>
                <a:lnTo>
                  <a:pt x="256" y="29"/>
                </a:lnTo>
                <a:lnTo>
                  <a:pt x="243" y="38"/>
                </a:lnTo>
                <a:lnTo>
                  <a:pt x="243" y="38"/>
                </a:lnTo>
                <a:lnTo>
                  <a:pt x="223" y="53"/>
                </a:lnTo>
                <a:lnTo>
                  <a:pt x="206" y="70"/>
                </a:lnTo>
                <a:lnTo>
                  <a:pt x="192" y="88"/>
                </a:lnTo>
                <a:lnTo>
                  <a:pt x="181" y="107"/>
                </a:lnTo>
                <a:lnTo>
                  <a:pt x="171" y="128"/>
                </a:lnTo>
                <a:lnTo>
                  <a:pt x="165" y="149"/>
                </a:lnTo>
                <a:lnTo>
                  <a:pt x="161" y="172"/>
                </a:lnTo>
                <a:lnTo>
                  <a:pt x="160" y="194"/>
                </a:lnTo>
                <a:lnTo>
                  <a:pt x="160" y="194"/>
                </a:lnTo>
                <a:lnTo>
                  <a:pt x="156" y="294"/>
                </a:lnTo>
                <a:lnTo>
                  <a:pt x="154" y="367"/>
                </a:lnTo>
                <a:lnTo>
                  <a:pt x="156" y="421"/>
                </a:lnTo>
                <a:lnTo>
                  <a:pt x="158" y="467"/>
                </a:lnTo>
                <a:lnTo>
                  <a:pt x="161" y="513"/>
                </a:lnTo>
                <a:lnTo>
                  <a:pt x="163" y="567"/>
                </a:lnTo>
                <a:lnTo>
                  <a:pt x="163" y="640"/>
                </a:lnTo>
                <a:lnTo>
                  <a:pt x="162" y="740"/>
                </a:lnTo>
                <a:lnTo>
                  <a:pt x="162" y="740"/>
                </a:lnTo>
                <a:lnTo>
                  <a:pt x="161" y="757"/>
                </a:lnTo>
                <a:lnTo>
                  <a:pt x="158" y="776"/>
                </a:lnTo>
                <a:lnTo>
                  <a:pt x="154" y="793"/>
                </a:lnTo>
                <a:lnTo>
                  <a:pt x="149" y="810"/>
                </a:lnTo>
                <a:lnTo>
                  <a:pt x="142" y="827"/>
                </a:lnTo>
                <a:lnTo>
                  <a:pt x="134" y="843"/>
                </a:lnTo>
                <a:lnTo>
                  <a:pt x="127" y="859"/>
                </a:lnTo>
                <a:lnTo>
                  <a:pt x="116" y="873"/>
                </a:lnTo>
                <a:lnTo>
                  <a:pt x="105" y="888"/>
                </a:lnTo>
                <a:lnTo>
                  <a:pt x="94" y="901"/>
                </a:lnTo>
                <a:lnTo>
                  <a:pt x="80" y="914"/>
                </a:lnTo>
                <a:lnTo>
                  <a:pt x="66" y="926"/>
                </a:lnTo>
                <a:lnTo>
                  <a:pt x="51" y="937"/>
                </a:lnTo>
                <a:lnTo>
                  <a:pt x="35" y="946"/>
                </a:lnTo>
                <a:lnTo>
                  <a:pt x="18" y="954"/>
                </a:lnTo>
                <a:lnTo>
                  <a:pt x="1" y="961"/>
                </a:lnTo>
                <a:lnTo>
                  <a:pt x="1" y="961"/>
                </a:lnTo>
                <a:lnTo>
                  <a:pt x="0" y="962"/>
                </a:lnTo>
                <a:lnTo>
                  <a:pt x="0" y="963"/>
                </a:lnTo>
                <a:lnTo>
                  <a:pt x="0" y="963"/>
                </a:lnTo>
                <a:lnTo>
                  <a:pt x="0" y="965"/>
                </a:lnTo>
                <a:lnTo>
                  <a:pt x="2" y="965"/>
                </a:lnTo>
                <a:lnTo>
                  <a:pt x="2" y="965"/>
                </a:lnTo>
                <a:close/>
              </a:path>
            </a:pathLst>
          </a:custGeom>
          <a:solidFill>
            <a:schemeClr val="bg1"/>
          </a:solidFill>
          <a:ln w="9525">
            <a:noFill/>
            <a:round/>
            <a:headEnd/>
            <a:tailEnd/>
          </a:ln>
          <a:effectLst>
            <a:outerShdw blurRad="127000" dist="38100" dir="5400000" sx="101000" sy="101000" algn="t" rotWithShape="0">
              <a:prstClr val="black">
                <a:alpha val="40000"/>
              </a:prstClr>
            </a:outerShdw>
          </a:effectLst>
        </p:spPr>
        <p:txBody>
          <a:bodyPr vert="horz" wrap="square" lIns="80189" tIns="40094" rIns="80189" bIns="40094" numCol="1" anchor="t" anchorCtr="0" compatLnSpc="1">
            <a:prstTxWarp prst="textNoShape">
              <a:avLst/>
            </a:prstTxWarp>
          </a:bodyPr>
          <a:lstStyle/>
          <a:p>
            <a:endParaRPr lang="pt-BR" sz="1579"/>
          </a:p>
        </p:txBody>
      </p:sp>
      <p:pic>
        <p:nvPicPr>
          <p:cNvPr id="7" name="Imagem 6" descr="bandeira-sc.jpg"/>
          <p:cNvPicPr>
            <a:picLocks noChangeAspect="1"/>
          </p:cNvPicPr>
          <p:nvPr/>
        </p:nvPicPr>
        <p:blipFill>
          <a:blip r:embed="rId3" cstate="print"/>
          <a:stretch>
            <a:fillRect/>
          </a:stretch>
        </p:blipFill>
        <p:spPr>
          <a:xfrm>
            <a:off x="9104773" y="1211278"/>
            <a:ext cx="1210241" cy="939717"/>
          </a:xfrm>
          <a:prstGeom prst="rect">
            <a:avLst/>
          </a:prstGeom>
        </p:spPr>
      </p:pic>
      <p:sp>
        <p:nvSpPr>
          <p:cNvPr id="9" name="Espaço Reservado para Número de Slide 5"/>
          <p:cNvSpPr>
            <a:spLocks noGrp="1"/>
          </p:cNvSpPr>
          <p:nvPr>
            <p:ph type="sldNum" sz="quarter" idx="4"/>
          </p:nvPr>
        </p:nvSpPr>
        <p:spPr>
          <a:xfrm>
            <a:off x="8966371" y="6392273"/>
            <a:ext cx="1557048" cy="292355"/>
          </a:xfrm>
        </p:spPr>
        <p:txBody>
          <a:bodyPr/>
          <a:lstStyle/>
          <a:p>
            <a:fld id="{D7D5D812-F08A-4D5A-8E23-063B40B206C4}" type="slidenum">
              <a:rPr lang="pt-BR" smtClean="0"/>
              <a:pPr/>
              <a:t>80</a:t>
            </a:fld>
            <a:endParaRPr lang="pt-BR" dirty="0"/>
          </a:p>
        </p:txBody>
      </p:sp>
      <p:sp>
        <p:nvSpPr>
          <p:cNvPr id="10" name="CaixaDeTexto 9"/>
          <p:cNvSpPr txBox="1"/>
          <p:nvPr/>
        </p:nvSpPr>
        <p:spPr>
          <a:xfrm>
            <a:off x="3278529" y="6543995"/>
            <a:ext cx="4447992" cy="254237"/>
          </a:xfrm>
          <a:prstGeom prst="rect">
            <a:avLst/>
          </a:prstGeom>
          <a:noFill/>
        </p:spPr>
        <p:txBody>
          <a:bodyPr wrap="square" rtlCol="0">
            <a:spAutoFit/>
          </a:bodyPr>
          <a:lstStyle/>
          <a:p>
            <a:pPr algn="r"/>
            <a:r>
              <a:rPr lang="pt-BR" sz="1052" i="1" dirty="0">
                <a:solidFill>
                  <a:schemeClr val="tx1">
                    <a:lumMod val="50000"/>
                    <a:lumOff val="50000"/>
                  </a:schemeClr>
                </a:solidFill>
                <a:latin typeface="Arial" pitchFamily="34" charset="0"/>
                <a:cs typeface="Arial" pitchFamily="34" charset="0"/>
              </a:rPr>
              <a:t>Fonte: sistema </a:t>
            </a:r>
            <a:r>
              <a:rPr lang="pt-BR" sz="1052" i="1" dirty="0" err="1">
                <a:solidFill>
                  <a:schemeClr val="tx1">
                    <a:lumMod val="50000"/>
                    <a:lumOff val="50000"/>
                  </a:schemeClr>
                </a:solidFill>
                <a:latin typeface="Arial" pitchFamily="34" charset="0"/>
                <a:cs typeface="Arial" pitchFamily="34" charset="0"/>
              </a:rPr>
              <a:t>SGM²</a:t>
            </a:r>
            <a:r>
              <a:rPr lang="pt-BR" sz="1052" i="1" dirty="0">
                <a:solidFill>
                  <a:schemeClr val="tx1">
                    <a:lumMod val="50000"/>
                    <a:lumOff val="50000"/>
                  </a:schemeClr>
                </a:solidFill>
                <a:latin typeface="Arial" pitchFamily="34" charset="0"/>
                <a:cs typeface="Arial" pitchFamily="34" charset="0"/>
              </a:rPr>
              <a:t> - Dados 23/01/2018</a:t>
            </a:r>
          </a:p>
        </p:txBody>
      </p:sp>
      <p:sp>
        <p:nvSpPr>
          <p:cNvPr id="13" name="CaixaDeTexto 12"/>
          <p:cNvSpPr txBox="1"/>
          <p:nvPr/>
        </p:nvSpPr>
        <p:spPr>
          <a:xfrm>
            <a:off x="7720368" y="2868595"/>
            <a:ext cx="2443263" cy="3115725"/>
          </a:xfrm>
          <a:prstGeom prst="rect">
            <a:avLst/>
          </a:prstGeom>
          <a:noFill/>
        </p:spPr>
        <p:txBody>
          <a:bodyPr wrap="square" rtlCol="0">
            <a:spAutoFit/>
          </a:bodyPr>
          <a:lstStyle/>
          <a:p>
            <a:pPr>
              <a:spcBef>
                <a:spcPct val="0"/>
              </a:spcBef>
            </a:pPr>
            <a:r>
              <a:rPr lang="pt-BR" sz="1228" noProof="1">
                <a:ln w="19050">
                  <a:noFill/>
                </a:ln>
                <a:solidFill>
                  <a:srgbClr val="4192AF"/>
                </a:solidFill>
                <a:latin typeface="Franklin Gothic Medium" pitchFamily="34" charset="0"/>
                <a:cs typeface="Gautami" pitchFamily="34" charset="0"/>
              </a:rPr>
              <a:t>2010 - R$ 107.413.375,20</a:t>
            </a:r>
          </a:p>
          <a:p>
            <a:pPr>
              <a:spcBef>
                <a:spcPct val="0"/>
              </a:spcBef>
            </a:pPr>
            <a:r>
              <a:rPr lang="pt-BR" sz="1228" noProof="1">
                <a:ln w="19050">
                  <a:noFill/>
                </a:ln>
                <a:solidFill>
                  <a:srgbClr val="4192AF"/>
                </a:solidFill>
                <a:latin typeface="Franklin Gothic Medium" pitchFamily="34" charset="0"/>
                <a:cs typeface="Gautami" pitchFamily="34" charset="0"/>
              </a:rPr>
              <a:t/>
            </a:r>
            <a:br>
              <a:rPr lang="pt-BR" sz="1228" noProof="1">
                <a:ln w="19050">
                  <a:noFill/>
                </a:ln>
                <a:solidFill>
                  <a:srgbClr val="4192AF"/>
                </a:solidFill>
                <a:latin typeface="Franklin Gothic Medium" pitchFamily="34" charset="0"/>
                <a:cs typeface="Gautami" pitchFamily="34" charset="0"/>
              </a:rPr>
            </a:br>
            <a:r>
              <a:rPr lang="pt-BR" sz="1228" noProof="1">
                <a:ln w="19050">
                  <a:noFill/>
                </a:ln>
                <a:solidFill>
                  <a:srgbClr val="4192AF"/>
                </a:solidFill>
                <a:latin typeface="Franklin Gothic Medium" pitchFamily="34" charset="0"/>
                <a:cs typeface="Gautami" pitchFamily="34" charset="0"/>
              </a:rPr>
              <a:t>2011 - R$ 106.934.970,25	</a:t>
            </a:r>
          </a:p>
          <a:p>
            <a:pPr>
              <a:spcBef>
                <a:spcPct val="0"/>
              </a:spcBef>
            </a:pPr>
            <a:r>
              <a:rPr lang="pt-BR" sz="1228" noProof="1">
                <a:ln w="19050">
                  <a:noFill/>
                </a:ln>
                <a:solidFill>
                  <a:srgbClr val="4192AF"/>
                </a:solidFill>
                <a:latin typeface="Franklin Gothic Medium" pitchFamily="34" charset="0"/>
                <a:cs typeface="Gautami" pitchFamily="34" charset="0"/>
              </a:rPr>
              <a:t>2012 - R$ 104.523.368,15</a:t>
            </a:r>
          </a:p>
          <a:p>
            <a:pPr>
              <a:spcBef>
                <a:spcPct val="0"/>
              </a:spcBef>
            </a:pPr>
            <a:r>
              <a:rPr lang="pt-BR" sz="1228" noProof="1">
                <a:ln w="19050">
                  <a:noFill/>
                </a:ln>
                <a:solidFill>
                  <a:srgbClr val="4192AF"/>
                </a:solidFill>
                <a:latin typeface="Franklin Gothic Medium" pitchFamily="34" charset="0"/>
                <a:cs typeface="Gautami" pitchFamily="34" charset="0"/>
              </a:rPr>
              <a:t>	</a:t>
            </a:r>
          </a:p>
          <a:p>
            <a:pPr>
              <a:spcBef>
                <a:spcPct val="0"/>
              </a:spcBef>
            </a:pPr>
            <a:r>
              <a:rPr lang="pt-BR" sz="1228" noProof="1">
                <a:ln w="19050">
                  <a:noFill/>
                </a:ln>
                <a:solidFill>
                  <a:srgbClr val="4192AF"/>
                </a:solidFill>
                <a:latin typeface="Franklin Gothic Medium" pitchFamily="34" charset="0"/>
                <a:cs typeface="Gautami" pitchFamily="34" charset="0"/>
              </a:rPr>
              <a:t>2013 - R$ 138.121.143,41	</a:t>
            </a:r>
          </a:p>
          <a:p>
            <a:pPr>
              <a:spcBef>
                <a:spcPct val="0"/>
              </a:spcBef>
            </a:pPr>
            <a:r>
              <a:rPr lang="pt-BR" sz="1228" noProof="1">
                <a:ln w="19050">
                  <a:noFill/>
                </a:ln>
                <a:solidFill>
                  <a:srgbClr val="4192AF"/>
                </a:solidFill>
                <a:latin typeface="Franklin Gothic Medium" pitchFamily="34" charset="0"/>
                <a:cs typeface="Gautami" pitchFamily="34" charset="0"/>
              </a:rPr>
              <a:t>2014 - R$ 151.616.750,00	</a:t>
            </a:r>
          </a:p>
          <a:p>
            <a:pPr>
              <a:spcBef>
                <a:spcPct val="0"/>
              </a:spcBef>
            </a:pPr>
            <a:r>
              <a:rPr lang="pt-BR" sz="1228" noProof="1">
                <a:ln w="19050">
                  <a:noFill/>
                </a:ln>
                <a:solidFill>
                  <a:srgbClr val="4192AF"/>
                </a:solidFill>
                <a:latin typeface="Franklin Gothic Medium" pitchFamily="34" charset="0"/>
                <a:cs typeface="Gautami" pitchFamily="34" charset="0"/>
              </a:rPr>
              <a:t>2015 - R$ 150.411.861,91</a:t>
            </a:r>
          </a:p>
          <a:p>
            <a:pPr>
              <a:spcBef>
                <a:spcPct val="0"/>
              </a:spcBef>
            </a:pPr>
            <a:endParaRPr lang="pt-BR" sz="1228" noProof="1">
              <a:ln w="19050">
                <a:noFill/>
              </a:ln>
              <a:solidFill>
                <a:srgbClr val="4192AF"/>
              </a:solidFill>
              <a:latin typeface="Franklin Gothic Medium" pitchFamily="34" charset="0"/>
              <a:cs typeface="Gautami" pitchFamily="34" charset="0"/>
            </a:endParaRPr>
          </a:p>
          <a:p>
            <a:pPr>
              <a:spcBef>
                <a:spcPct val="0"/>
              </a:spcBef>
            </a:pPr>
            <a:r>
              <a:rPr lang="pt-BR" sz="1228" noProof="1">
                <a:ln w="19050">
                  <a:noFill/>
                </a:ln>
                <a:solidFill>
                  <a:srgbClr val="4192AF"/>
                </a:solidFill>
                <a:latin typeface="Franklin Gothic Medium" pitchFamily="34" charset="0"/>
                <a:cs typeface="Gautami" pitchFamily="34" charset="0"/>
              </a:rPr>
              <a:t>2016 - R$  114.401.861,94</a:t>
            </a:r>
          </a:p>
          <a:p>
            <a:pPr>
              <a:spcBef>
                <a:spcPct val="0"/>
              </a:spcBef>
            </a:pPr>
            <a:endParaRPr lang="pt-BR" sz="1228" noProof="1">
              <a:ln w="19050">
                <a:noFill/>
              </a:ln>
              <a:solidFill>
                <a:srgbClr val="4192AF"/>
              </a:solidFill>
              <a:latin typeface="Franklin Gothic Medium" pitchFamily="34" charset="0"/>
              <a:cs typeface="Gautami" pitchFamily="34" charset="0"/>
            </a:endParaRPr>
          </a:p>
          <a:p>
            <a:pPr>
              <a:spcBef>
                <a:spcPct val="0"/>
              </a:spcBef>
            </a:pPr>
            <a:r>
              <a:rPr lang="pt-BR" sz="1228" noProof="1">
                <a:ln w="19050">
                  <a:noFill/>
                </a:ln>
                <a:solidFill>
                  <a:srgbClr val="4192AF"/>
                </a:solidFill>
                <a:latin typeface="Franklin Gothic Medium" pitchFamily="34" charset="0"/>
                <a:cs typeface="Gautami" pitchFamily="34" charset="0"/>
              </a:rPr>
              <a:t>2017 – R$ </a:t>
            </a:r>
            <a:r>
              <a:rPr lang="pt-BR" sz="1228" noProof="1" smtClean="0">
                <a:ln w="19050">
                  <a:noFill/>
                </a:ln>
                <a:solidFill>
                  <a:srgbClr val="4192AF"/>
                </a:solidFill>
                <a:latin typeface="Franklin Gothic Medium" pitchFamily="34" charset="0"/>
                <a:cs typeface="Gautami" pitchFamily="34" charset="0"/>
              </a:rPr>
              <a:t>140 milhões</a:t>
            </a:r>
            <a:endParaRPr lang="pt-BR" sz="1228" noProof="1">
              <a:ln w="19050">
                <a:noFill/>
              </a:ln>
              <a:solidFill>
                <a:srgbClr val="4192AF"/>
              </a:solidFill>
              <a:latin typeface="Franklin Gothic Medium" pitchFamily="34" charset="0"/>
              <a:cs typeface="Gautami" pitchFamily="34" charset="0"/>
            </a:endParaRPr>
          </a:p>
          <a:p>
            <a:pPr>
              <a:spcBef>
                <a:spcPct val="0"/>
              </a:spcBef>
            </a:pPr>
            <a:r>
              <a:rPr lang="pt-BR" sz="1228" noProof="1">
                <a:ln w="19050">
                  <a:noFill/>
                </a:ln>
                <a:solidFill>
                  <a:srgbClr val="4192AF"/>
                </a:solidFill>
                <a:latin typeface="Franklin Gothic Medium" pitchFamily="34" charset="0"/>
                <a:cs typeface="Gautami" pitchFamily="34" charset="0"/>
              </a:rPr>
              <a:t>                    </a:t>
            </a:r>
          </a:p>
        </p:txBody>
      </p:sp>
      <p:sp>
        <p:nvSpPr>
          <p:cNvPr id="14" name="CaixaDeTexto 13"/>
          <p:cNvSpPr txBox="1"/>
          <p:nvPr/>
        </p:nvSpPr>
        <p:spPr>
          <a:xfrm>
            <a:off x="5495662" y="931076"/>
            <a:ext cx="2683748" cy="523220"/>
          </a:xfrm>
          <a:prstGeom prst="rect">
            <a:avLst/>
          </a:prstGeom>
          <a:noFill/>
        </p:spPr>
        <p:txBody>
          <a:bodyPr wrap="none" rtlCol="0">
            <a:spAutoFit/>
          </a:bodyPr>
          <a:lstStyle/>
          <a:p>
            <a:r>
              <a:rPr lang="pt-BR" sz="2800" b="1" dirty="0">
                <a:solidFill>
                  <a:srgbClr val="C00000"/>
                </a:solidFill>
              </a:rPr>
              <a:t>M</a:t>
            </a:r>
            <a:r>
              <a:rPr lang="pt-BR" sz="2800" b="1" dirty="0" smtClean="0">
                <a:solidFill>
                  <a:srgbClr val="C00000"/>
                </a:solidFill>
              </a:rPr>
              <a:t>edicamentos</a:t>
            </a:r>
            <a:endParaRPr lang="pt-BR" sz="2800" b="1" dirty="0">
              <a:solidFill>
                <a:srgbClr val="C00000"/>
              </a:solidFill>
            </a:endParaRPr>
          </a:p>
        </p:txBody>
      </p:sp>
    </p:spTree>
    <p:extLst>
      <p:ext uri="{BB962C8B-B14F-4D97-AF65-F5344CB8AC3E}">
        <p14:creationId xmlns="" xmlns:p14="http://schemas.microsoft.com/office/powerpoint/2010/main" val="312551389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Espaço Reservado para Gráfico 11"/>
          <p:cNvGraphicFramePr>
            <a:graphicFrameLocks noGrp="1"/>
          </p:cNvGraphicFramePr>
          <p:nvPr>
            <p:ph type="chart" sz="quarter" idx="4294967295"/>
            <p:extLst>
              <p:ext uri="{D42A27DB-BD31-4B8C-83A1-F6EECF244321}">
                <p14:modId xmlns="" xmlns:p14="http://schemas.microsoft.com/office/powerpoint/2010/main" val="1877355856"/>
              </p:ext>
            </p:extLst>
          </p:nvPr>
        </p:nvGraphicFramePr>
        <p:xfrm>
          <a:off x="182881" y="2589213"/>
          <a:ext cx="7132319" cy="3803650"/>
        </p:xfrm>
        <a:graphic>
          <a:graphicData uri="http://schemas.openxmlformats.org/drawingml/2006/chart">
            <c:chart xmlns:c="http://schemas.openxmlformats.org/drawingml/2006/chart" xmlns:r="http://schemas.openxmlformats.org/officeDocument/2006/relationships" r:id="rId2"/>
          </a:graphicData>
        </a:graphic>
      </p:graphicFrame>
      <p:sp>
        <p:nvSpPr>
          <p:cNvPr id="6" name="Freeform 5"/>
          <p:cNvSpPr>
            <a:spLocks/>
          </p:cNvSpPr>
          <p:nvPr/>
        </p:nvSpPr>
        <p:spPr bwMode="auto">
          <a:xfrm>
            <a:off x="7423459" y="2777472"/>
            <a:ext cx="3007093" cy="3195037"/>
          </a:xfrm>
          <a:custGeom>
            <a:avLst/>
            <a:gdLst/>
            <a:ahLst/>
            <a:cxnLst>
              <a:cxn ang="0">
                <a:pos x="2" y="965"/>
              </a:cxn>
              <a:cxn ang="0">
                <a:pos x="518" y="967"/>
              </a:cxn>
              <a:cxn ang="0">
                <a:pos x="690" y="966"/>
              </a:cxn>
              <a:cxn ang="0">
                <a:pos x="1611" y="967"/>
              </a:cxn>
              <a:cxn ang="0">
                <a:pos x="2401" y="966"/>
              </a:cxn>
              <a:cxn ang="0">
                <a:pos x="2532" y="963"/>
              </a:cxn>
              <a:cxn ang="0">
                <a:pos x="2564" y="962"/>
              </a:cxn>
              <a:cxn ang="0">
                <a:pos x="2594" y="955"/>
              </a:cxn>
              <a:cxn ang="0">
                <a:pos x="2623" y="945"/>
              </a:cxn>
              <a:cxn ang="0">
                <a:pos x="2652" y="929"/>
              </a:cxn>
              <a:cxn ang="0">
                <a:pos x="2672" y="914"/>
              </a:cxn>
              <a:cxn ang="0">
                <a:pos x="2702" y="880"/>
              </a:cxn>
              <a:cxn ang="0">
                <a:pos x="2723" y="839"/>
              </a:cxn>
              <a:cxn ang="0">
                <a:pos x="2734" y="796"/>
              </a:cxn>
              <a:cxn ang="0">
                <a:pos x="2735" y="773"/>
              </a:cxn>
              <a:cxn ang="0">
                <a:pos x="2739" y="602"/>
              </a:cxn>
              <a:cxn ang="0">
                <a:pos x="2738" y="433"/>
              </a:cxn>
              <a:cxn ang="0">
                <a:pos x="2739" y="352"/>
              </a:cxn>
              <a:cxn ang="0">
                <a:pos x="2737" y="207"/>
              </a:cxn>
              <a:cxn ang="0">
                <a:pos x="2735" y="191"/>
              </a:cxn>
              <a:cxn ang="0">
                <a:pos x="2731" y="161"/>
              </a:cxn>
              <a:cxn ang="0">
                <a:pos x="2723" y="131"/>
              </a:cxn>
              <a:cxn ang="0">
                <a:pos x="2710" y="102"/>
              </a:cxn>
              <a:cxn ang="0">
                <a:pos x="2701" y="88"/>
              </a:cxn>
              <a:cxn ang="0">
                <a:pos x="2671" y="52"/>
              </a:cxn>
              <a:cxn ang="0">
                <a:pos x="2632" y="26"/>
              </a:cxn>
              <a:cxn ang="0">
                <a:pos x="2592" y="11"/>
              </a:cxn>
              <a:cxn ang="0">
                <a:pos x="2547" y="5"/>
              </a:cxn>
              <a:cxn ang="0">
                <a:pos x="2449" y="3"/>
              </a:cxn>
              <a:cxn ang="0">
                <a:pos x="1764" y="0"/>
              </a:cxn>
              <a:cxn ang="0">
                <a:pos x="986" y="1"/>
              </a:cxn>
              <a:cxn ang="0">
                <a:pos x="673" y="0"/>
              </a:cxn>
              <a:cxn ang="0">
                <a:pos x="361" y="4"/>
              </a:cxn>
              <a:cxn ang="0">
                <a:pos x="346" y="4"/>
              </a:cxn>
              <a:cxn ang="0">
                <a:pos x="315" y="8"/>
              </a:cxn>
              <a:cxn ang="0">
                <a:pos x="286" y="17"/>
              </a:cxn>
              <a:cxn ang="0">
                <a:pos x="256" y="29"/>
              </a:cxn>
              <a:cxn ang="0">
                <a:pos x="243" y="38"/>
              </a:cxn>
              <a:cxn ang="0">
                <a:pos x="206" y="70"/>
              </a:cxn>
              <a:cxn ang="0">
                <a:pos x="181" y="107"/>
              </a:cxn>
              <a:cxn ang="0">
                <a:pos x="165" y="149"/>
              </a:cxn>
              <a:cxn ang="0">
                <a:pos x="160" y="194"/>
              </a:cxn>
              <a:cxn ang="0">
                <a:pos x="156" y="294"/>
              </a:cxn>
              <a:cxn ang="0">
                <a:pos x="156" y="421"/>
              </a:cxn>
              <a:cxn ang="0">
                <a:pos x="161" y="513"/>
              </a:cxn>
              <a:cxn ang="0">
                <a:pos x="163" y="640"/>
              </a:cxn>
              <a:cxn ang="0">
                <a:pos x="162" y="740"/>
              </a:cxn>
              <a:cxn ang="0">
                <a:pos x="158" y="776"/>
              </a:cxn>
              <a:cxn ang="0">
                <a:pos x="149" y="810"/>
              </a:cxn>
              <a:cxn ang="0">
                <a:pos x="134" y="843"/>
              </a:cxn>
              <a:cxn ang="0">
                <a:pos x="116" y="873"/>
              </a:cxn>
              <a:cxn ang="0">
                <a:pos x="94" y="901"/>
              </a:cxn>
              <a:cxn ang="0">
                <a:pos x="66" y="926"/>
              </a:cxn>
              <a:cxn ang="0">
                <a:pos x="35" y="946"/>
              </a:cxn>
              <a:cxn ang="0">
                <a:pos x="1" y="961"/>
              </a:cxn>
              <a:cxn ang="0">
                <a:pos x="0" y="962"/>
              </a:cxn>
              <a:cxn ang="0">
                <a:pos x="0" y="963"/>
              </a:cxn>
              <a:cxn ang="0">
                <a:pos x="2" y="965"/>
              </a:cxn>
            </a:cxnLst>
            <a:rect l="0" t="0" r="r" b="b"/>
            <a:pathLst>
              <a:path w="2739" h="967">
                <a:moveTo>
                  <a:pt x="2" y="965"/>
                </a:moveTo>
                <a:lnTo>
                  <a:pt x="2" y="965"/>
                </a:lnTo>
                <a:lnTo>
                  <a:pt x="346" y="967"/>
                </a:lnTo>
                <a:lnTo>
                  <a:pt x="518" y="967"/>
                </a:lnTo>
                <a:lnTo>
                  <a:pt x="690" y="966"/>
                </a:lnTo>
                <a:lnTo>
                  <a:pt x="690" y="966"/>
                </a:lnTo>
                <a:lnTo>
                  <a:pt x="1037" y="966"/>
                </a:lnTo>
                <a:lnTo>
                  <a:pt x="1611" y="967"/>
                </a:lnTo>
                <a:lnTo>
                  <a:pt x="2185" y="966"/>
                </a:lnTo>
                <a:lnTo>
                  <a:pt x="2401" y="966"/>
                </a:lnTo>
                <a:lnTo>
                  <a:pt x="2532" y="963"/>
                </a:lnTo>
                <a:lnTo>
                  <a:pt x="2532" y="963"/>
                </a:lnTo>
                <a:lnTo>
                  <a:pt x="2548" y="963"/>
                </a:lnTo>
                <a:lnTo>
                  <a:pt x="2564" y="962"/>
                </a:lnTo>
                <a:lnTo>
                  <a:pt x="2580" y="959"/>
                </a:lnTo>
                <a:lnTo>
                  <a:pt x="2594" y="955"/>
                </a:lnTo>
                <a:lnTo>
                  <a:pt x="2609" y="951"/>
                </a:lnTo>
                <a:lnTo>
                  <a:pt x="2623" y="945"/>
                </a:lnTo>
                <a:lnTo>
                  <a:pt x="2638" y="938"/>
                </a:lnTo>
                <a:lnTo>
                  <a:pt x="2652" y="929"/>
                </a:lnTo>
                <a:lnTo>
                  <a:pt x="2652" y="929"/>
                </a:lnTo>
                <a:lnTo>
                  <a:pt x="2672" y="914"/>
                </a:lnTo>
                <a:lnTo>
                  <a:pt x="2688" y="897"/>
                </a:lnTo>
                <a:lnTo>
                  <a:pt x="2702" y="880"/>
                </a:lnTo>
                <a:lnTo>
                  <a:pt x="2714" y="860"/>
                </a:lnTo>
                <a:lnTo>
                  <a:pt x="2723" y="839"/>
                </a:lnTo>
                <a:lnTo>
                  <a:pt x="2730" y="818"/>
                </a:lnTo>
                <a:lnTo>
                  <a:pt x="2734" y="796"/>
                </a:lnTo>
                <a:lnTo>
                  <a:pt x="2735" y="773"/>
                </a:lnTo>
                <a:lnTo>
                  <a:pt x="2735" y="773"/>
                </a:lnTo>
                <a:lnTo>
                  <a:pt x="2738" y="686"/>
                </a:lnTo>
                <a:lnTo>
                  <a:pt x="2739" y="602"/>
                </a:lnTo>
                <a:lnTo>
                  <a:pt x="2738" y="433"/>
                </a:lnTo>
                <a:lnTo>
                  <a:pt x="2738" y="433"/>
                </a:lnTo>
                <a:lnTo>
                  <a:pt x="2739" y="379"/>
                </a:lnTo>
                <a:lnTo>
                  <a:pt x="2739" y="352"/>
                </a:lnTo>
                <a:lnTo>
                  <a:pt x="2739" y="310"/>
                </a:lnTo>
                <a:lnTo>
                  <a:pt x="2737" y="207"/>
                </a:lnTo>
                <a:lnTo>
                  <a:pt x="2737" y="207"/>
                </a:lnTo>
                <a:lnTo>
                  <a:pt x="2735" y="191"/>
                </a:lnTo>
                <a:lnTo>
                  <a:pt x="2734" y="177"/>
                </a:lnTo>
                <a:lnTo>
                  <a:pt x="2731" y="161"/>
                </a:lnTo>
                <a:lnTo>
                  <a:pt x="2729" y="147"/>
                </a:lnTo>
                <a:lnTo>
                  <a:pt x="2723" y="131"/>
                </a:lnTo>
                <a:lnTo>
                  <a:pt x="2718" y="116"/>
                </a:lnTo>
                <a:lnTo>
                  <a:pt x="2710" y="102"/>
                </a:lnTo>
                <a:lnTo>
                  <a:pt x="2701" y="88"/>
                </a:lnTo>
                <a:lnTo>
                  <a:pt x="2701" y="88"/>
                </a:lnTo>
                <a:lnTo>
                  <a:pt x="2687" y="69"/>
                </a:lnTo>
                <a:lnTo>
                  <a:pt x="2671" y="52"/>
                </a:lnTo>
                <a:lnTo>
                  <a:pt x="2652" y="38"/>
                </a:lnTo>
                <a:lnTo>
                  <a:pt x="2632" y="26"/>
                </a:lnTo>
                <a:lnTo>
                  <a:pt x="2613" y="17"/>
                </a:lnTo>
                <a:lnTo>
                  <a:pt x="2592" y="11"/>
                </a:lnTo>
                <a:lnTo>
                  <a:pt x="2569" y="7"/>
                </a:lnTo>
                <a:lnTo>
                  <a:pt x="2547" y="5"/>
                </a:lnTo>
                <a:lnTo>
                  <a:pt x="2547" y="5"/>
                </a:lnTo>
                <a:lnTo>
                  <a:pt x="2449" y="3"/>
                </a:lnTo>
                <a:lnTo>
                  <a:pt x="2268" y="1"/>
                </a:lnTo>
                <a:lnTo>
                  <a:pt x="1764" y="0"/>
                </a:lnTo>
                <a:lnTo>
                  <a:pt x="1261" y="0"/>
                </a:lnTo>
                <a:lnTo>
                  <a:pt x="986" y="1"/>
                </a:lnTo>
                <a:lnTo>
                  <a:pt x="986" y="1"/>
                </a:lnTo>
                <a:lnTo>
                  <a:pt x="673" y="0"/>
                </a:lnTo>
                <a:lnTo>
                  <a:pt x="517" y="1"/>
                </a:lnTo>
                <a:lnTo>
                  <a:pt x="361" y="4"/>
                </a:lnTo>
                <a:lnTo>
                  <a:pt x="361" y="4"/>
                </a:lnTo>
                <a:lnTo>
                  <a:pt x="346" y="4"/>
                </a:lnTo>
                <a:lnTo>
                  <a:pt x="331" y="7"/>
                </a:lnTo>
                <a:lnTo>
                  <a:pt x="315" y="8"/>
                </a:lnTo>
                <a:lnTo>
                  <a:pt x="301" y="12"/>
                </a:lnTo>
                <a:lnTo>
                  <a:pt x="286" y="17"/>
                </a:lnTo>
                <a:lnTo>
                  <a:pt x="270" y="23"/>
                </a:lnTo>
                <a:lnTo>
                  <a:pt x="256" y="29"/>
                </a:lnTo>
                <a:lnTo>
                  <a:pt x="243" y="38"/>
                </a:lnTo>
                <a:lnTo>
                  <a:pt x="243" y="38"/>
                </a:lnTo>
                <a:lnTo>
                  <a:pt x="223" y="53"/>
                </a:lnTo>
                <a:lnTo>
                  <a:pt x="206" y="70"/>
                </a:lnTo>
                <a:lnTo>
                  <a:pt x="192" y="88"/>
                </a:lnTo>
                <a:lnTo>
                  <a:pt x="181" y="107"/>
                </a:lnTo>
                <a:lnTo>
                  <a:pt x="171" y="128"/>
                </a:lnTo>
                <a:lnTo>
                  <a:pt x="165" y="149"/>
                </a:lnTo>
                <a:lnTo>
                  <a:pt x="161" y="172"/>
                </a:lnTo>
                <a:lnTo>
                  <a:pt x="160" y="194"/>
                </a:lnTo>
                <a:lnTo>
                  <a:pt x="160" y="194"/>
                </a:lnTo>
                <a:lnTo>
                  <a:pt x="156" y="294"/>
                </a:lnTo>
                <a:lnTo>
                  <a:pt x="154" y="367"/>
                </a:lnTo>
                <a:lnTo>
                  <a:pt x="156" y="421"/>
                </a:lnTo>
                <a:lnTo>
                  <a:pt x="158" y="467"/>
                </a:lnTo>
                <a:lnTo>
                  <a:pt x="161" y="513"/>
                </a:lnTo>
                <a:lnTo>
                  <a:pt x="163" y="567"/>
                </a:lnTo>
                <a:lnTo>
                  <a:pt x="163" y="640"/>
                </a:lnTo>
                <a:lnTo>
                  <a:pt x="162" y="740"/>
                </a:lnTo>
                <a:lnTo>
                  <a:pt x="162" y="740"/>
                </a:lnTo>
                <a:lnTo>
                  <a:pt x="161" y="757"/>
                </a:lnTo>
                <a:lnTo>
                  <a:pt x="158" y="776"/>
                </a:lnTo>
                <a:lnTo>
                  <a:pt x="154" y="793"/>
                </a:lnTo>
                <a:lnTo>
                  <a:pt x="149" y="810"/>
                </a:lnTo>
                <a:lnTo>
                  <a:pt x="142" y="827"/>
                </a:lnTo>
                <a:lnTo>
                  <a:pt x="134" y="843"/>
                </a:lnTo>
                <a:lnTo>
                  <a:pt x="127" y="859"/>
                </a:lnTo>
                <a:lnTo>
                  <a:pt x="116" y="873"/>
                </a:lnTo>
                <a:lnTo>
                  <a:pt x="105" y="888"/>
                </a:lnTo>
                <a:lnTo>
                  <a:pt x="94" y="901"/>
                </a:lnTo>
                <a:lnTo>
                  <a:pt x="80" y="914"/>
                </a:lnTo>
                <a:lnTo>
                  <a:pt x="66" y="926"/>
                </a:lnTo>
                <a:lnTo>
                  <a:pt x="51" y="937"/>
                </a:lnTo>
                <a:lnTo>
                  <a:pt x="35" y="946"/>
                </a:lnTo>
                <a:lnTo>
                  <a:pt x="18" y="954"/>
                </a:lnTo>
                <a:lnTo>
                  <a:pt x="1" y="961"/>
                </a:lnTo>
                <a:lnTo>
                  <a:pt x="1" y="961"/>
                </a:lnTo>
                <a:lnTo>
                  <a:pt x="0" y="962"/>
                </a:lnTo>
                <a:lnTo>
                  <a:pt x="0" y="963"/>
                </a:lnTo>
                <a:lnTo>
                  <a:pt x="0" y="963"/>
                </a:lnTo>
                <a:lnTo>
                  <a:pt x="0" y="965"/>
                </a:lnTo>
                <a:lnTo>
                  <a:pt x="2" y="965"/>
                </a:lnTo>
                <a:lnTo>
                  <a:pt x="2" y="965"/>
                </a:lnTo>
                <a:close/>
              </a:path>
            </a:pathLst>
          </a:custGeom>
          <a:solidFill>
            <a:schemeClr val="bg1"/>
          </a:solidFill>
          <a:ln w="9525">
            <a:noFill/>
            <a:round/>
            <a:headEnd/>
            <a:tailEnd/>
          </a:ln>
          <a:effectLst>
            <a:outerShdw blurRad="127000" dist="38100" dir="5400000" sx="101000" sy="101000" algn="t" rotWithShape="0">
              <a:prstClr val="black">
                <a:alpha val="40000"/>
              </a:prstClr>
            </a:outerShdw>
          </a:effectLst>
        </p:spPr>
        <p:txBody>
          <a:bodyPr vert="horz" wrap="square" lIns="80189" tIns="40094" rIns="80189" bIns="40094" numCol="1" anchor="t" anchorCtr="0" compatLnSpc="1">
            <a:prstTxWarp prst="textNoShape">
              <a:avLst/>
            </a:prstTxWarp>
          </a:bodyPr>
          <a:lstStyle/>
          <a:p>
            <a:endParaRPr lang="pt-BR" sz="1579"/>
          </a:p>
        </p:txBody>
      </p:sp>
      <p:sp>
        <p:nvSpPr>
          <p:cNvPr id="8" name="CaixaDeTexto 7"/>
          <p:cNvSpPr txBox="1"/>
          <p:nvPr/>
        </p:nvSpPr>
        <p:spPr>
          <a:xfrm>
            <a:off x="7931469" y="2721185"/>
            <a:ext cx="2443263" cy="3539430"/>
          </a:xfrm>
          <a:prstGeom prst="rect">
            <a:avLst/>
          </a:prstGeom>
          <a:noFill/>
        </p:spPr>
        <p:txBody>
          <a:bodyPr wrap="square" rtlCol="0">
            <a:spAutoFit/>
          </a:bodyPr>
          <a:lstStyle/>
          <a:p>
            <a:pPr>
              <a:spcBef>
                <a:spcPct val="0"/>
              </a:spcBef>
            </a:pPr>
            <a:r>
              <a:rPr lang="pt-BR" sz="1400" noProof="1">
                <a:ln w="19050">
                  <a:noFill/>
                </a:ln>
                <a:solidFill>
                  <a:schemeClr val="accent1">
                    <a:lumMod val="50000"/>
                  </a:schemeClr>
                </a:solidFill>
                <a:latin typeface="Franklin Gothic Medium" pitchFamily="34" charset="0"/>
                <a:cs typeface="Gautami" pitchFamily="34" charset="0"/>
              </a:rPr>
              <a:t>2010 - R$ 9.094.063,51</a:t>
            </a:r>
          </a:p>
          <a:p>
            <a:pPr>
              <a:spcBef>
                <a:spcPct val="0"/>
              </a:spcBef>
            </a:pPr>
            <a:r>
              <a:rPr lang="pt-BR" sz="1400" noProof="1">
                <a:ln w="19050">
                  <a:noFill/>
                </a:ln>
                <a:solidFill>
                  <a:schemeClr val="accent1">
                    <a:lumMod val="50000"/>
                  </a:schemeClr>
                </a:solidFill>
                <a:latin typeface="Franklin Gothic Medium" pitchFamily="34" charset="0"/>
                <a:cs typeface="Gautami" pitchFamily="34" charset="0"/>
              </a:rPr>
              <a:t/>
            </a:r>
            <a:br>
              <a:rPr lang="pt-BR" sz="1400" noProof="1">
                <a:ln w="19050">
                  <a:noFill/>
                </a:ln>
                <a:solidFill>
                  <a:schemeClr val="accent1">
                    <a:lumMod val="50000"/>
                  </a:schemeClr>
                </a:solidFill>
                <a:latin typeface="Franklin Gothic Medium" pitchFamily="34" charset="0"/>
                <a:cs typeface="Gautami" pitchFamily="34" charset="0"/>
              </a:rPr>
            </a:br>
            <a:r>
              <a:rPr lang="pt-BR" sz="1400" noProof="1">
                <a:ln w="19050">
                  <a:noFill/>
                </a:ln>
                <a:solidFill>
                  <a:schemeClr val="accent1">
                    <a:lumMod val="50000"/>
                  </a:schemeClr>
                </a:solidFill>
                <a:latin typeface="Franklin Gothic Medium" pitchFamily="34" charset="0"/>
                <a:cs typeface="Gautami" pitchFamily="34" charset="0"/>
              </a:rPr>
              <a:t>2011 -  R$ 9.436.116,39	</a:t>
            </a:r>
          </a:p>
          <a:p>
            <a:pPr>
              <a:spcBef>
                <a:spcPct val="0"/>
              </a:spcBef>
            </a:pPr>
            <a:r>
              <a:rPr lang="pt-BR" sz="1400" noProof="1">
                <a:ln w="19050">
                  <a:noFill/>
                </a:ln>
                <a:solidFill>
                  <a:schemeClr val="accent1">
                    <a:lumMod val="50000"/>
                  </a:schemeClr>
                </a:solidFill>
                <a:latin typeface="Franklin Gothic Medium" pitchFamily="34" charset="0"/>
                <a:cs typeface="Gautami" pitchFamily="34" charset="0"/>
              </a:rPr>
              <a:t>2012 - R$ 15.516.716,24</a:t>
            </a:r>
          </a:p>
          <a:p>
            <a:pPr>
              <a:spcBef>
                <a:spcPct val="0"/>
              </a:spcBef>
            </a:pPr>
            <a:r>
              <a:rPr lang="pt-BR" sz="1400" noProof="1">
                <a:ln w="19050">
                  <a:noFill/>
                </a:ln>
                <a:solidFill>
                  <a:schemeClr val="accent1">
                    <a:lumMod val="50000"/>
                  </a:schemeClr>
                </a:solidFill>
                <a:latin typeface="Franklin Gothic Medium" pitchFamily="34" charset="0"/>
                <a:cs typeface="Gautami" pitchFamily="34" charset="0"/>
              </a:rPr>
              <a:t>	</a:t>
            </a:r>
          </a:p>
          <a:p>
            <a:pPr>
              <a:spcBef>
                <a:spcPct val="0"/>
              </a:spcBef>
            </a:pPr>
            <a:r>
              <a:rPr lang="pt-BR" sz="1400" noProof="1">
                <a:ln w="19050">
                  <a:noFill/>
                </a:ln>
                <a:solidFill>
                  <a:schemeClr val="accent1">
                    <a:lumMod val="50000"/>
                  </a:schemeClr>
                </a:solidFill>
                <a:latin typeface="Franklin Gothic Medium" pitchFamily="34" charset="0"/>
                <a:cs typeface="Gautami" pitchFamily="34" charset="0"/>
              </a:rPr>
              <a:t>2013 - R$ 19.897.118,26	</a:t>
            </a:r>
          </a:p>
          <a:p>
            <a:pPr>
              <a:spcBef>
                <a:spcPct val="0"/>
              </a:spcBef>
            </a:pPr>
            <a:r>
              <a:rPr lang="pt-BR" sz="1400" noProof="1">
                <a:ln w="19050">
                  <a:noFill/>
                </a:ln>
                <a:solidFill>
                  <a:schemeClr val="accent1">
                    <a:lumMod val="50000"/>
                  </a:schemeClr>
                </a:solidFill>
                <a:latin typeface="Franklin Gothic Medium" pitchFamily="34" charset="0"/>
                <a:cs typeface="Gautami" pitchFamily="34" charset="0"/>
              </a:rPr>
              <a:t>2014 - R$ 19.171.550,03	</a:t>
            </a:r>
          </a:p>
          <a:p>
            <a:pPr>
              <a:spcBef>
                <a:spcPct val="0"/>
              </a:spcBef>
            </a:pPr>
            <a:r>
              <a:rPr lang="pt-BR" sz="1400" noProof="1">
                <a:ln w="19050">
                  <a:noFill/>
                </a:ln>
                <a:solidFill>
                  <a:schemeClr val="accent1">
                    <a:lumMod val="50000"/>
                  </a:schemeClr>
                </a:solidFill>
                <a:latin typeface="Franklin Gothic Medium" pitchFamily="34" charset="0"/>
                <a:cs typeface="Gautami" pitchFamily="34" charset="0"/>
              </a:rPr>
              <a:t>2015 - R$ 16.941.979,92</a:t>
            </a:r>
          </a:p>
          <a:p>
            <a:pPr>
              <a:spcBef>
                <a:spcPct val="0"/>
              </a:spcBef>
            </a:pPr>
            <a:endParaRPr lang="pt-BR" sz="1400" noProof="1">
              <a:ln w="19050">
                <a:noFill/>
              </a:ln>
              <a:solidFill>
                <a:schemeClr val="accent1">
                  <a:lumMod val="50000"/>
                </a:schemeClr>
              </a:solidFill>
              <a:latin typeface="Franklin Gothic Medium" pitchFamily="34" charset="0"/>
              <a:cs typeface="Gautami" pitchFamily="34" charset="0"/>
            </a:endParaRPr>
          </a:p>
          <a:p>
            <a:pPr>
              <a:spcBef>
                <a:spcPct val="0"/>
              </a:spcBef>
            </a:pPr>
            <a:r>
              <a:rPr lang="pt-BR" sz="1400" noProof="1">
                <a:ln w="19050">
                  <a:noFill/>
                </a:ln>
                <a:solidFill>
                  <a:schemeClr val="accent1">
                    <a:lumMod val="50000"/>
                  </a:schemeClr>
                </a:solidFill>
                <a:latin typeface="Franklin Gothic Medium" pitchFamily="34" charset="0"/>
                <a:cs typeface="Gautami" pitchFamily="34" charset="0"/>
              </a:rPr>
              <a:t>2016 - R$ 14.819.649,55</a:t>
            </a:r>
          </a:p>
          <a:p>
            <a:pPr>
              <a:spcBef>
                <a:spcPct val="0"/>
              </a:spcBef>
            </a:pPr>
            <a:endParaRPr lang="pt-BR" sz="1400" noProof="1">
              <a:ln w="19050">
                <a:noFill/>
              </a:ln>
              <a:solidFill>
                <a:schemeClr val="accent1">
                  <a:lumMod val="50000"/>
                </a:schemeClr>
              </a:solidFill>
              <a:latin typeface="Franklin Gothic Medium" pitchFamily="34" charset="0"/>
              <a:cs typeface="Gautami" pitchFamily="34" charset="0"/>
            </a:endParaRPr>
          </a:p>
          <a:p>
            <a:pPr>
              <a:spcBef>
                <a:spcPct val="0"/>
              </a:spcBef>
            </a:pPr>
            <a:r>
              <a:rPr lang="pt-BR" sz="1400" noProof="1">
                <a:ln w="19050">
                  <a:noFill/>
                </a:ln>
                <a:solidFill>
                  <a:schemeClr val="accent1">
                    <a:lumMod val="50000"/>
                  </a:schemeClr>
                </a:solidFill>
                <a:latin typeface="Franklin Gothic Medium" pitchFamily="34" charset="0"/>
                <a:cs typeface="Gautami" pitchFamily="34" charset="0"/>
              </a:rPr>
              <a:t>2017 - R$  </a:t>
            </a:r>
            <a:r>
              <a:rPr lang="pt-BR" sz="1400" noProof="1" smtClean="0">
                <a:ln w="19050">
                  <a:noFill/>
                </a:ln>
                <a:solidFill>
                  <a:schemeClr val="accent1">
                    <a:lumMod val="50000"/>
                  </a:schemeClr>
                </a:solidFill>
                <a:latin typeface="Franklin Gothic Medium" pitchFamily="34" charset="0"/>
                <a:cs typeface="Gautami" pitchFamily="34" charset="0"/>
              </a:rPr>
              <a:t>  9.285.355,31</a:t>
            </a:r>
            <a:r>
              <a:rPr lang="pt-BR" sz="1400" noProof="1">
                <a:ln w="19050">
                  <a:noFill/>
                </a:ln>
                <a:solidFill>
                  <a:schemeClr val="accent1">
                    <a:lumMod val="50000"/>
                  </a:schemeClr>
                </a:solidFill>
                <a:latin typeface="Franklin Gothic Medium" pitchFamily="34" charset="0"/>
                <a:cs typeface="Gautami" pitchFamily="34" charset="0"/>
              </a:rPr>
              <a:t/>
            </a:r>
            <a:br>
              <a:rPr lang="pt-BR" sz="1400" noProof="1">
                <a:ln w="19050">
                  <a:noFill/>
                </a:ln>
                <a:solidFill>
                  <a:schemeClr val="accent1">
                    <a:lumMod val="50000"/>
                  </a:schemeClr>
                </a:solidFill>
                <a:latin typeface="Franklin Gothic Medium" pitchFamily="34" charset="0"/>
                <a:cs typeface="Gautami" pitchFamily="34" charset="0"/>
              </a:rPr>
            </a:br>
            <a:endParaRPr lang="pt-BR" sz="1400" noProof="1">
              <a:ln w="19050">
                <a:noFill/>
              </a:ln>
              <a:solidFill>
                <a:schemeClr val="accent1">
                  <a:lumMod val="50000"/>
                </a:schemeClr>
              </a:solidFill>
              <a:latin typeface="Franklin Gothic Medium" pitchFamily="34" charset="0"/>
              <a:cs typeface="Gautami" pitchFamily="34" charset="0"/>
            </a:endParaRPr>
          </a:p>
        </p:txBody>
      </p:sp>
      <p:sp>
        <p:nvSpPr>
          <p:cNvPr id="10" name="CaixaDeTexto 9"/>
          <p:cNvSpPr txBox="1"/>
          <p:nvPr/>
        </p:nvSpPr>
        <p:spPr>
          <a:xfrm>
            <a:off x="-757444" y="6430391"/>
            <a:ext cx="4447992" cy="254237"/>
          </a:xfrm>
          <a:prstGeom prst="rect">
            <a:avLst/>
          </a:prstGeom>
          <a:noFill/>
        </p:spPr>
        <p:txBody>
          <a:bodyPr wrap="square" rtlCol="0">
            <a:spAutoFit/>
          </a:bodyPr>
          <a:lstStyle/>
          <a:p>
            <a:pPr algn="r"/>
            <a:r>
              <a:rPr lang="pt-BR" sz="1052" i="1" dirty="0">
                <a:solidFill>
                  <a:schemeClr val="tx1">
                    <a:lumMod val="50000"/>
                    <a:lumOff val="50000"/>
                  </a:schemeClr>
                </a:solidFill>
                <a:latin typeface="Arial" pitchFamily="34" charset="0"/>
                <a:cs typeface="Arial" pitchFamily="34" charset="0"/>
              </a:rPr>
              <a:t>Fonte: sistema </a:t>
            </a:r>
            <a:r>
              <a:rPr lang="pt-BR" sz="1052" i="1" dirty="0" err="1">
                <a:solidFill>
                  <a:schemeClr val="tx1">
                    <a:lumMod val="50000"/>
                    <a:lumOff val="50000"/>
                  </a:schemeClr>
                </a:solidFill>
                <a:latin typeface="Arial" pitchFamily="34" charset="0"/>
                <a:cs typeface="Arial" pitchFamily="34" charset="0"/>
              </a:rPr>
              <a:t>SGM²</a:t>
            </a:r>
            <a:r>
              <a:rPr lang="pt-BR" sz="1052" i="1" dirty="0">
                <a:solidFill>
                  <a:schemeClr val="tx1">
                    <a:lumMod val="50000"/>
                    <a:lumOff val="50000"/>
                  </a:schemeClr>
                </a:solidFill>
                <a:latin typeface="Arial" pitchFamily="34" charset="0"/>
                <a:cs typeface="Arial" pitchFamily="34" charset="0"/>
              </a:rPr>
              <a:t> - Dados 23/01/2018</a:t>
            </a:r>
          </a:p>
        </p:txBody>
      </p:sp>
      <p:sp>
        <p:nvSpPr>
          <p:cNvPr id="15" name="CaixaDeTexto 14"/>
          <p:cNvSpPr txBox="1"/>
          <p:nvPr/>
        </p:nvSpPr>
        <p:spPr>
          <a:xfrm>
            <a:off x="4059782" y="141658"/>
            <a:ext cx="2683748" cy="523220"/>
          </a:xfrm>
          <a:prstGeom prst="rect">
            <a:avLst/>
          </a:prstGeom>
          <a:noFill/>
        </p:spPr>
        <p:txBody>
          <a:bodyPr wrap="none" rtlCol="0">
            <a:spAutoFit/>
          </a:bodyPr>
          <a:lstStyle/>
          <a:p>
            <a:r>
              <a:rPr lang="pt-BR" sz="2800" b="1" dirty="0">
                <a:solidFill>
                  <a:srgbClr val="C00000"/>
                </a:solidFill>
              </a:rPr>
              <a:t>M</a:t>
            </a:r>
            <a:r>
              <a:rPr lang="pt-BR" sz="2800" b="1" dirty="0" smtClean="0">
                <a:solidFill>
                  <a:srgbClr val="C00000"/>
                </a:solidFill>
              </a:rPr>
              <a:t>edicamentos</a:t>
            </a:r>
            <a:endParaRPr lang="pt-BR" sz="2800" b="1" dirty="0">
              <a:solidFill>
                <a:srgbClr val="C00000"/>
              </a:solidFill>
            </a:endParaRPr>
          </a:p>
        </p:txBody>
      </p:sp>
      <p:sp>
        <p:nvSpPr>
          <p:cNvPr id="16" name="Título 15"/>
          <p:cNvSpPr txBox="1">
            <a:spLocks/>
          </p:cNvSpPr>
          <p:nvPr/>
        </p:nvSpPr>
        <p:spPr>
          <a:xfrm>
            <a:off x="1795676" y="619217"/>
            <a:ext cx="7211961" cy="1261800"/>
          </a:xfrm>
          <a:prstGeom prst="rect">
            <a:avLst/>
          </a:prstGeom>
        </p:spPr>
        <p:txBody>
          <a:bodyPr anchor="ctr"/>
          <a:lstStyle/>
          <a:p>
            <a:pPr lvl="0" algn="ctr">
              <a:lnSpc>
                <a:spcPct val="90000"/>
              </a:lnSpc>
              <a:spcBef>
                <a:spcPct val="0"/>
              </a:spcBef>
            </a:pPr>
            <a:r>
              <a:rPr lang="pt-BR" sz="3200" noProof="1" smtClean="0"/>
              <a:t>Devoluções – Acumulado </a:t>
            </a:r>
            <a:br>
              <a:rPr lang="pt-BR" sz="3200" noProof="1" smtClean="0"/>
            </a:br>
            <a:r>
              <a:rPr lang="pt-BR" sz="3200" noProof="1" smtClean="0"/>
              <a:t>R$ 114.162.549.,21</a:t>
            </a:r>
            <a:endParaRPr kumimoji="0" lang="pt-BR" sz="32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70271420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3" name="CustomShape 1"/>
          <p:cNvSpPr/>
          <p:nvPr/>
        </p:nvSpPr>
        <p:spPr>
          <a:xfrm>
            <a:off x="1608083" y="342521"/>
            <a:ext cx="7189076" cy="145042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pt-BR" sz="3509" b="1" strike="noStrike" spc="-1" dirty="0">
                <a:solidFill>
                  <a:srgbClr val="000000"/>
                </a:solidFill>
                <a:uFill>
                  <a:solidFill>
                    <a:srgbClr val="FFFFFF"/>
                  </a:solidFill>
                </a:uFill>
                <a:latin typeface="Calibri"/>
                <a:ea typeface="Calibri"/>
              </a:rPr>
              <a:t>JUDICIALIZAÇÃO DA SAÚDE</a:t>
            </a:r>
            <a:endParaRPr lang="pt-BR" sz="1800" b="0" strike="noStrike" spc="-1" dirty="0">
              <a:solidFill>
                <a:srgbClr val="000000"/>
              </a:solidFill>
              <a:uFill>
                <a:solidFill>
                  <a:srgbClr val="FFFFFF"/>
                </a:solidFill>
              </a:uFill>
              <a:latin typeface="Arial"/>
            </a:endParaRPr>
          </a:p>
        </p:txBody>
      </p:sp>
      <p:sp>
        <p:nvSpPr>
          <p:cNvPr id="1284" name="CustomShape 2"/>
          <p:cNvSpPr/>
          <p:nvPr/>
        </p:nvSpPr>
        <p:spPr>
          <a:xfrm>
            <a:off x="2353320" y="1977815"/>
            <a:ext cx="6694920" cy="39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3160" b="1" u="sng" strike="noStrike" spc="-1" dirty="0">
                <a:solidFill>
                  <a:srgbClr val="000000"/>
                </a:solidFill>
                <a:uFill>
                  <a:solidFill>
                    <a:srgbClr val="FFFFFF"/>
                  </a:solidFill>
                </a:uFill>
                <a:latin typeface="Arial"/>
                <a:ea typeface="DejaVu Sans"/>
              </a:rPr>
              <a:t>Ano</a:t>
            </a:r>
            <a:r>
              <a:rPr lang="pt-BR" sz="3160" b="0" u="sng" strike="noStrike" spc="-1" dirty="0">
                <a:solidFill>
                  <a:srgbClr val="000000"/>
                </a:solidFill>
                <a:uFill>
                  <a:solidFill>
                    <a:srgbClr val="FFFFFF"/>
                  </a:solidFill>
                </a:uFill>
                <a:latin typeface="Arial"/>
                <a:ea typeface="DejaVu Sans"/>
              </a:rPr>
              <a:t>	                     </a:t>
            </a:r>
            <a:r>
              <a:rPr lang="pt-BR" sz="3160" b="1" u="sng" strike="noStrike" spc="-1" dirty="0" smtClean="0">
                <a:solidFill>
                  <a:srgbClr val="000000"/>
                </a:solidFill>
                <a:uFill>
                  <a:solidFill>
                    <a:srgbClr val="FFFFFF"/>
                  </a:solidFill>
                </a:uFill>
                <a:latin typeface="Arial"/>
                <a:ea typeface="DejaVu Sans"/>
              </a:rPr>
              <a:t>Gasto R$</a:t>
            </a:r>
            <a:endParaRPr lang="pt-BR" sz="1800" b="0" strike="noStrike" spc="-1" dirty="0">
              <a:solidFill>
                <a:srgbClr val="000000"/>
              </a:solidFill>
              <a:uFill>
                <a:solidFill>
                  <a:srgbClr val="FFFFFF"/>
                </a:solidFill>
              </a:uFill>
              <a:latin typeface="Arial"/>
            </a:endParaRPr>
          </a:p>
          <a:p>
            <a:pPr>
              <a:lnSpc>
                <a:spcPct val="100000"/>
              </a:lnSpc>
            </a:pPr>
            <a:r>
              <a:rPr lang="pt-BR" sz="3160" strike="noStrike" spc="-1" dirty="0">
                <a:solidFill>
                  <a:srgbClr val="000000"/>
                </a:solidFill>
                <a:uFill>
                  <a:solidFill>
                    <a:srgbClr val="FFFFFF"/>
                  </a:solidFill>
                </a:uFill>
                <a:latin typeface="Arial"/>
                <a:ea typeface="DejaVu Sans"/>
              </a:rPr>
              <a:t>2017              </a:t>
            </a:r>
            <a:r>
              <a:rPr lang="pt-BR" sz="3160" strike="noStrike" spc="-1" dirty="0" smtClean="0">
                <a:solidFill>
                  <a:srgbClr val="000000"/>
                </a:solidFill>
                <a:uFill>
                  <a:solidFill>
                    <a:srgbClr val="FFFFFF"/>
                  </a:solidFill>
                </a:uFill>
                <a:latin typeface="Arial"/>
                <a:ea typeface="DejaVu Sans"/>
              </a:rPr>
              <a:t>151.841.139,00</a:t>
            </a:r>
            <a:endParaRPr lang="pt-BR" sz="1800" strike="noStrike" spc="-1" dirty="0">
              <a:solidFill>
                <a:srgbClr val="000000"/>
              </a:solidFill>
              <a:uFill>
                <a:solidFill>
                  <a:srgbClr val="FFFFFF"/>
                </a:solidFill>
              </a:uFill>
              <a:latin typeface="Arial"/>
            </a:endParaRPr>
          </a:p>
          <a:p>
            <a:pPr>
              <a:lnSpc>
                <a:spcPct val="100000"/>
              </a:lnSpc>
            </a:pPr>
            <a:r>
              <a:rPr lang="pt-BR" sz="3160" strike="noStrike" spc="-1" dirty="0">
                <a:solidFill>
                  <a:srgbClr val="000000"/>
                </a:solidFill>
                <a:uFill>
                  <a:solidFill>
                    <a:srgbClr val="FFFFFF"/>
                  </a:solidFill>
                </a:uFill>
                <a:latin typeface="Arial"/>
                <a:ea typeface="DejaVu Sans"/>
              </a:rPr>
              <a:t>2016	          </a:t>
            </a:r>
            <a:r>
              <a:rPr lang="pt-BR" sz="3160" strike="noStrike" spc="-1" dirty="0" smtClean="0">
                <a:solidFill>
                  <a:srgbClr val="000000"/>
                </a:solidFill>
                <a:uFill>
                  <a:solidFill>
                    <a:srgbClr val="FFFFFF"/>
                  </a:solidFill>
                </a:uFill>
                <a:latin typeface="Arial"/>
                <a:ea typeface="DejaVu Sans"/>
              </a:rPr>
              <a:t>    155.423.859,00</a:t>
            </a:r>
            <a:r>
              <a:rPr lang="pt-BR" sz="3160" strike="noStrike" spc="-1" dirty="0">
                <a:solidFill>
                  <a:srgbClr val="000000"/>
                </a:solidFill>
                <a:uFill>
                  <a:solidFill>
                    <a:srgbClr val="FFFFFF"/>
                  </a:solidFill>
                </a:uFill>
                <a:latin typeface="Arial"/>
                <a:ea typeface="DejaVu Sans"/>
              </a:rPr>
              <a:t>	</a:t>
            </a:r>
            <a:endParaRPr lang="pt-BR" sz="1800" strike="noStrike" spc="-1" dirty="0">
              <a:solidFill>
                <a:srgbClr val="000000"/>
              </a:solidFill>
              <a:uFill>
                <a:solidFill>
                  <a:srgbClr val="FFFFFF"/>
                </a:solidFill>
              </a:uFill>
              <a:latin typeface="Arial"/>
            </a:endParaRPr>
          </a:p>
          <a:p>
            <a:pPr>
              <a:lnSpc>
                <a:spcPct val="100000"/>
              </a:lnSpc>
            </a:pPr>
            <a:r>
              <a:rPr lang="pt-BR" sz="3160" strike="noStrike" spc="-1" dirty="0">
                <a:solidFill>
                  <a:srgbClr val="000000"/>
                </a:solidFill>
                <a:uFill>
                  <a:solidFill>
                    <a:srgbClr val="FFFFFF"/>
                  </a:solidFill>
                </a:uFill>
                <a:latin typeface="Arial"/>
                <a:ea typeface="DejaVu Sans"/>
              </a:rPr>
              <a:t>2015	         </a:t>
            </a:r>
            <a:r>
              <a:rPr lang="pt-BR" sz="3160" strike="noStrike" spc="-1" dirty="0" smtClean="0">
                <a:solidFill>
                  <a:srgbClr val="000000"/>
                </a:solidFill>
                <a:uFill>
                  <a:solidFill>
                    <a:srgbClr val="FFFFFF"/>
                  </a:solidFill>
                </a:uFill>
                <a:latin typeface="Arial"/>
                <a:ea typeface="DejaVu Sans"/>
              </a:rPr>
              <a:t>     153.185.811,02</a:t>
            </a:r>
            <a:r>
              <a:rPr lang="pt-BR" sz="3160" strike="noStrike" spc="-1" dirty="0">
                <a:solidFill>
                  <a:srgbClr val="000000"/>
                </a:solidFill>
                <a:uFill>
                  <a:solidFill>
                    <a:srgbClr val="FFFFFF"/>
                  </a:solidFill>
                </a:uFill>
                <a:latin typeface="Arial"/>
                <a:ea typeface="DejaVu Sans"/>
              </a:rPr>
              <a:t>	</a:t>
            </a:r>
            <a:endParaRPr lang="pt-BR" sz="1800" strike="noStrike" spc="-1" dirty="0">
              <a:solidFill>
                <a:srgbClr val="000000"/>
              </a:solidFill>
              <a:uFill>
                <a:solidFill>
                  <a:srgbClr val="FFFFFF"/>
                </a:solidFill>
              </a:uFill>
              <a:latin typeface="Arial"/>
            </a:endParaRPr>
          </a:p>
          <a:p>
            <a:pPr>
              <a:lnSpc>
                <a:spcPct val="100000"/>
              </a:lnSpc>
            </a:pPr>
            <a:r>
              <a:rPr lang="pt-BR" sz="3160" strike="noStrike" spc="-1" dirty="0">
                <a:solidFill>
                  <a:srgbClr val="000000"/>
                </a:solidFill>
                <a:uFill>
                  <a:solidFill>
                    <a:srgbClr val="FFFFFF"/>
                  </a:solidFill>
                </a:uFill>
                <a:latin typeface="Arial"/>
                <a:ea typeface="DejaVu Sans"/>
              </a:rPr>
              <a:t>2014	         </a:t>
            </a:r>
            <a:r>
              <a:rPr lang="pt-BR" sz="3160" strike="noStrike" spc="-1" dirty="0" smtClean="0">
                <a:solidFill>
                  <a:srgbClr val="000000"/>
                </a:solidFill>
                <a:uFill>
                  <a:solidFill>
                    <a:srgbClr val="FFFFFF"/>
                  </a:solidFill>
                </a:uFill>
                <a:latin typeface="Arial"/>
                <a:ea typeface="DejaVu Sans"/>
              </a:rPr>
              <a:t>     156.957.764,20</a:t>
            </a:r>
            <a:r>
              <a:rPr lang="pt-BR" sz="3160" strike="noStrike" spc="-1" dirty="0">
                <a:solidFill>
                  <a:srgbClr val="000000"/>
                </a:solidFill>
                <a:uFill>
                  <a:solidFill>
                    <a:srgbClr val="FFFFFF"/>
                  </a:solidFill>
                </a:uFill>
                <a:latin typeface="Arial"/>
                <a:ea typeface="DejaVu Sans"/>
              </a:rPr>
              <a:t>	</a:t>
            </a:r>
            <a:endParaRPr lang="pt-BR" sz="1800" strike="noStrike" spc="-1" dirty="0">
              <a:solidFill>
                <a:srgbClr val="000000"/>
              </a:solidFill>
              <a:uFill>
                <a:solidFill>
                  <a:srgbClr val="FFFFFF"/>
                </a:solidFill>
              </a:uFill>
              <a:latin typeface="Arial"/>
            </a:endParaRPr>
          </a:p>
          <a:p>
            <a:pPr>
              <a:lnSpc>
                <a:spcPct val="100000"/>
              </a:lnSpc>
            </a:pPr>
            <a:r>
              <a:rPr lang="pt-BR" sz="3160" strike="noStrike" spc="-1" dirty="0">
                <a:solidFill>
                  <a:srgbClr val="000000"/>
                </a:solidFill>
                <a:uFill>
                  <a:solidFill>
                    <a:srgbClr val="FFFFFF"/>
                  </a:solidFill>
                </a:uFill>
                <a:latin typeface="Arial"/>
                <a:ea typeface="DejaVu Sans"/>
              </a:rPr>
              <a:t>2013	         </a:t>
            </a:r>
            <a:r>
              <a:rPr lang="pt-BR" sz="3160" strike="noStrike" spc="-1" dirty="0" smtClean="0">
                <a:solidFill>
                  <a:srgbClr val="000000"/>
                </a:solidFill>
                <a:uFill>
                  <a:solidFill>
                    <a:srgbClr val="FFFFFF"/>
                  </a:solidFill>
                </a:uFill>
                <a:latin typeface="Arial"/>
                <a:ea typeface="DejaVu Sans"/>
              </a:rPr>
              <a:t>     128.681.490,41</a:t>
            </a:r>
            <a:r>
              <a:rPr lang="pt-BR" sz="3160" strike="noStrike" spc="-1" dirty="0">
                <a:solidFill>
                  <a:srgbClr val="000000"/>
                </a:solidFill>
                <a:uFill>
                  <a:solidFill>
                    <a:srgbClr val="FFFFFF"/>
                  </a:solidFill>
                </a:uFill>
                <a:latin typeface="Arial"/>
                <a:ea typeface="DejaVu Sans"/>
              </a:rPr>
              <a:t>	</a:t>
            </a:r>
            <a:endParaRPr lang="pt-BR" sz="1800" strike="noStrike" spc="-1" dirty="0">
              <a:solidFill>
                <a:srgbClr val="000000"/>
              </a:solidFill>
              <a:uFill>
                <a:solidFill>
                  <a:srgbClr val="FFFFFF"/>
                </a:solidFill>
              </a:uFill>
              <a:latin typeface="Arial"/>
            </a:endParaRPr>
          </a:p>
          <a:p>
            <a:pPr>
              <a:lnSpc>
                <a:spcPct val="100000"/>
              </a:lnSpc>
            </a:pPr>
            <a:r>
              <a:rPr lang="pt-BR" sz="3160" strike="noStrike" spc="-1" dirty="0">
                <a:solidFill>
                  <a:srgbClr val="000000"/>
                </a:solidFill>
                <a:uFill>
                  <a:solidFill>
                    <a:srgbClr val="FFFFFF"/>
                  </a:solidFill>
                </a:uFill>
                <a:latin typeface="Arial"/>
                <a:ea typeface="DejaVu Sans"/>
              </a:rPr>
              <a:t>2012         </a:t>
            </a:r>
            <a:r>
              <a:rPr lang="pt-BR" sz="3160" strike="noStrike" spc="-1" dirty="0" smtClean="0">
                <a:solidFill>
                  <a:srgbClr val="000000"/>
                </a:solidFill>
                <a:uFill>
                  <a:solidFill>
                    <a:srgbClr val="FFFFFF"/>
                  </a:solidFill>
                </a:uFill>
                <a:latin typeface="Arial"/>
                <a:ea typeface="DejaVu Sans"/>
              </a:rPr>
              <a:t>     112.650.984,02</a:t>
            </a:r>
            <a:r>
              <a:rPr lang="pt-BR" sz="3160" strike="noStrike" spc="-1" dirty="0">
                <a:solidFill>
                  <a:srgbClr val="000000"/>
                </a:solidFill>
                <a:uFill>
                  <a:solidFill>
                    <a:srgbClr val="FFFFFF"/>
                  </a:solidFill>
                </a:uFill>
                <a:latin typeface="Arial"/>
                <a:ea typeface="DejaVu Sans"/>
              </a:rPr>
              <a:t>	</a:t>
            </a:r>
            <a:endParaRPr lang="pt-BR" sz="1800" strike="noStrike" spc="-1" dirty="0">
              <a:solidFill>
                <a:srgbClr val="000000"/>
              </a:solidFill>
              <a:uFill>
                <a:solidFill>
                  <a:srgbClr val="FFFFFF"/>
                </a:solidFill>
              </a:uFill>
              <a:latin typeface="Arial"/>
            </a:endParaRPr>
          </a:p>
          <a:p>
            <a:pPr>
              <a:lnSpc>
                <a:spcPct val="100000"/>
              </a:lnSpc>
            </a:pPr>
            <a:r>
              <a:rPr lang="pt-BR" sz="3160" strike="noStrike" spc="-1" dirty="0">
                <a:solidFill>
                  <a:srgbClr val="000000"/>
                </a:solidFill>
                <a:uFill>
                  <a:solidFill>
                    <a:srgbClr val="FFFFFF"/>
                  </a:solidFill>
                </a:uFill>
                <a:latin typeface="Arial"/>
                <a:ea typeface="DejaVu Sans"/>
              </a:rPr>
              <a:t>2011	         </a:t>
            </a:r>
            <a:r>
              <a:rPr lang="pt-BR" sz="3160" strike="noStrike" spc="-1" dirty="0" smtClean="0">
                <a:solidFill>
                  <a:srgbClr val="000000"/>
                </a:solidFill>
                <a:uFill>
                  <a:solidFill>
                    <a:srgbClr val="FFFFFF"/>
                  </a:solidFill>
                </a:uFill>
                <a:latin typeface="Arial"/>
                <a:ea typeface="DejaVu Sans"/>
              </a:rPr>
              <a:t>     110.913.729,71</a:t>
            </a:r>
            <a:r>
              <a:rPr lang="pt-BR" sz="3160" b="0" strike="noStrike" spc="-1" dirty="0">
                <a:solidFill>
                  <a:srgbClr val="000000"/>
                </a:solidFill>
                <a:uFill>
                  <a:solidFill>
                    <a:srgbClr val="FFFFFF"/>
                  </a:solidFill>
                </a:uFill>
                <a:latin typeface="Arial"/>
                <a:ea typeface="DejaVu Sans"/>
              </a:rPr>
              <a:t>	</a:t>
            </a:r>
            <a:endParaRPr lang="pt-BR" sz="1800" b="0" strike="noStrike" spc="-1" dirty="0">
              <a:solidFill>
                <a:srgbClr val="000000"/>
              </a:solidFill>
              <a:uFill>
                <a:solidFill>
                  <a:srgbClr val="FFFFFF"/>
                </a:solidFill>
              </a:uFill>
              <a:latin typeface="Arial"/>
            </a:endParaRPr>
          </a:p>
        </p:txBody>
      </p:sp>
      <p:cxnSp>
        <p:nvCxnSpPr>
          <p:cNvPr id="3" name="Conector reto 2"/>
          <p:cNvCxnSpPr/>
          <p:nvPr/>
        </p:nvCxnSpPr>
        <p:spPr>
          <a:xfrm>
            <a:off x="2353320" y="2522483"/>
            <a:ext cx="53602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aixaDeTexto 3"/>
          <p:cNvSpPr txBox="1"/>
          <p:nvPr/>
        </p:nvSpPr>
        <p:spPr>
          <a:xfrm>
            <a:off x="1423352" y="6400801"/>
            <a:ext cx="2531462" cy="369332"/>
          </a:xfrm>
          <a:prstGeom prst="rect">
            <a:avLst/>
          </a:prstGeom>
          <a:noFill/>
        </p:spPr>
        <p:txBody>
          <a:bodyPr wrap="none" rtlCol="0">
            <a:spAutoFit/>
          </a:bodyPr>
          <a:lstStyle/>
          <a:p>
            <a:r>
              <a:rPr lang="pt-BR" dirty="0" smtClean="0"/>
              <a:t>Fonte: </a:t>
            </a:r>
            <a:r>
              <a:rPr lang="pt-BR" dirty="0" err="1" smtClean="0"/>
              <a:t>Gplad</a:t>
            </a:r>
            <a:r>
              <a:rPr lang="pt-BR" dirty="0"/>
              <a:t> </a:t>
            </a:r>
            <a:r>
              <a:rPr lang="pt-BR" dirty="0" smtClean="0"/>
              <a:t>e SIGEF </a:t>
            </a:r>
            <a:endParaRPr lang="pt-BR" dirty="0"/>
          </a:p>
        </p:txBody>
      </p:sp>
      <p:cxnSp>
        <p:nvCxnSpPr>
          <p:cNvPr id="6" name="Conector reto 5"/>
          <p:cNvCxnSpPr/>
          <p:nvPr/>
        </p:nvCxnSpPr>
        <p:spPr>
          <a:xfrm>
            <a:off x="2353320" y="5911535"/>
            <a:ext cx="53717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ector reto 7"/>
          <p:cNvCxnSpPr/>
          <p:nvPr/>
        </p:nvCxnSpPr>
        <p:spPr>
          <a:xfrm>
            <a:off x="2353320" y="1977815"/>
            <a:ext cx="53602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5" name="CustomShape 1"/>
          <p:cNvSpPr/>
          <p:nvPr/>
        </p:nvSpPr>
        <p:spPr>
          <a:xfrm>
            <a:off x="518835" y="2063545"/>
            <a:ext cx="9621000" cy="498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00600" indent="-298800" algn="just">
              <a:lnSpc>
                <a:spcPct val="100000"/>
              </a:lnSpc>
              <a:spcBef>
                <a:spcPts val="360"/>
              </a:spcBef>
              <a:buClr>
                <a:srgbClr val="000000"/>
              </a:buClr>
              <a:buFont typeface="Symbol"/>
              <a:buChar char=""/>
            </a:pPr>
            <a:r>
              <a:rPr lang="pt-BR" sz="1800" b="0" strike="noStrike" spc="-1" dirty="0">
                <a:solidFill>
                  <a:srgbClr val="000000"/>
                </a:solidFill>
                <a:uFill>
                  <a:solidFill>
                    <a:srgbClr val="FFFFFF"/>
                  </a:solidFill>
                </a:uFill>
                <a:latin typeface="Arial"/>
                <a:ea typeface="DejaVu Sans"/>
              </a:rPr>
              <a:t>Programa informatizado de gestão desenvolvido para controle e gerenciamento das demandas judiciais;</a:t>
            </a:r>
            <a:endParaRPr lang="pt-BR" sz="1800" b="0" strike="noStrike" spc="-1" dirty="0">
              <a:solidFill>
                <a:srgbClr val="000000"/>
              </a:solidFill>
              <a:uFill>
                <a:solidFill>
                  <a:srgbClr val="FFFFFF"/>
                </a:solidFill>
              </a:uFill>
              <a:latin typeface="Arial"/>
            </a:endParaRPr>
          </a:p>
          <a:p>
            <a:pPr marL="300600" indent="-298800" algn="just">
              <a:lnSpc>
                <a:spcPct val="100000"/>
              </a:lnSpc>
              <a:spcBef>
                <a:spcPts val="360"/>
              </a:spcBef>
              <a:buClr>
                <a:srgbClr val="000000"/>
              </a:buClr>
              <a:buFont typeface="Symbol"/>
              <a:buChar char=""/>
            </a:pPr>
            <a:r>
              <a:rPr lang="pt-BR" sz="1800" b="0" strike="noStrike" spc="-1" dirty="0">
                <a:solidFill>
                  <a:srgbClr val="000000"/>
                </a:solidFill>
                <a:uFill>
                  <a:solidFill>
                    <a:srgbClr val="FFFFFF"/>
                  </a:solidFill>
                </a:uFill>
                <a:latin typeface="Arial"/>
                <a:ea typeface="DejaVu Sans"/>
              </a:rPr>
              <a:t>Acesso via web - medidas de segurança (acesso controlado e monitorado);</a:t>
            </a:r>
            <a:endParaRPr lang="pt-BR" sz="1800" b="0" strike="noStrike" spc="-1" dirty="0">
              <a:solidFill>
                <a:srgbClr val="000000"/>
              </a:solidFill>
              <a:uFill>
                <a:solidFill>
                  <a:srgbClr val="FFFFFF"/>
                </a:solidFill>
              </a:uFill>
              <a:latin typeface="Arial"/>
            </a:endParaRPr>
          </a:p>
          <a:p>
            <a:pPr marL="300600" indent="-298800" algn="just">
              <a:lnSpc>
                <a:spcPct val="100000"/>
              </a:lnSpc>
              <a:spcBef>
                <a:spcPts val="360"/>
              </a:spcBef>
              <a:buClr>
                <a:srgbClr val="000000"/>
              </a:buClr>
              <a:buFont typeface="Symbol"/>
              <a:buChar char=""/>
            </a:pPr>
            <a:r>
              <a:rPr lang="pt-BR" sz="1800" b="0" strike="noStrike" spc="-1" dirty="0">
                <a:solidFill>
                  <a:srgbClr val="000000"/>
                </a:solidFill>
                <a:uFill>
                  <a:solidFill>
                    <a:srgbClr val="FFFFFF"/>
                  </a:solidFill>
                </a:uFill>
                <a:latin typeface="Arial"/>
                <a:ea typeface="DejaVu Sans"/>
              </a:rPr>
              <a:t>Acompanha o processo judicial e registra demais diligências administrativas;</a:t>
            </a:r>
            <a:endParaRPr lang="pt-BR" sz="1800" b="0" strike="noStrike" spc="-1" dirty="0">
              <a:solidFill>
                <a:srgbClr val="000000"/>
              </a:solidFill>
              <a:uFill>
                <a:solidFill>
                  <a:srgbClr val="FFFFFF"/>
                </a:solidFill>
              </a:uFill>
              <a:latin typeface="Arial"/>
            </a:endParaRPr>
          </a:p>
          <a:p>
            <a:pPr marL="300600" indent="-298800">
              <a:lnSpc>
                <a:spcPct val="100000"/>
              </a:lnSpc>
              <a:spcBef>
                <a:spcPts val="360"/>
              </a:spcBef>
              <a:buClr>
                <a:srgbClr val="000000"/>
              </a:buClr>
              <a:buFont typeface="Symbol"/>
              <a:buChar char=""/>
            </a:pPr>
            <a:r>
              <a:rPr lang="pt-BR" sz="1800" b="0" strike="noStrike" spc="-1" dirty="0">
                <a:solidFill>
                  <a:srgbClr val="000000"/>
                </a:solidFill>
                <a:uFill>
                  <a:solidFill>
                    <a:srgbClr val="FFFFFF"/>
                  </a:solidFill>
                </a:uFill>
                <a:latin typeface="Arial"/>
                <a:ea typeface="DejaVu Sans"/>
              </a:rPr>
              <a:t>Módulos específicos para cada etapa de processamento da demanda (favorece o controle e agiliza o seu processamento);</a:t>
            </a:r>
            <a:endParaRPr lang="pt-BR" sz="1800" b="0" strike="noStrike" spc="-1" dirty="0">
              <a:solidFill>
                <a:srgbClr val="000000"/>
              </a:solidFill>
              <a:uFill>
                <a:solidFill>
                  <a:srgbClr val="FFFFFF"/>
                </a:solidFill>
              </a:uFill>
              <a:latin typeface="Arial"/>
            </a:endParaRPr>
          </a:p>
          <a:p>
            <a:pPr marL="300600" indent="-298800" algn="just">
              <a:lnSpc>
                <a:spcPct val="100000"/>
              </a:lnSpc>
              <a:spcBef>
                <a:spcPts val="360"/>
              </a:spcBef>
              <a:buClr>
                <a:srgbClr val="000000"/>
              </a:buClr>
              <a:buFont typeface="Symbol"/>
              <a:buChar char=""/>
            </a:pPr>
            <a:r>
              <a:rPr lang="pt-BR" sz="1800" b="0" strike="noStrike" spc="-1" dirty="0">
                <a:solidFill>
                  <a:srgbClr val="000000"/>
                </a:solidFill>
                <a:uFill>
                  <a:solidFill>
                    <a:srgbClr val="FFFFFF"/>
                  </a:solidFill>
                </a:uFill>
                <a:latin typeface="Arial"/>
                <a:ea typeface="DejaVu Sans"/>
              </a:rPr>
              <a:t>Permite visualização pela Procuradoria de registros de diligências, pareceres técnicos e acompanhamento do cumprimento de cada demanda, diminuindo comunicação paralela;</a:t>
            </a:r>
            <a:endParaRPr lang="pt-BR" sz="1800" b="0" strike="noStrike" spc="-1" dirty="0">
              <a:solidFill>
                <a:srgbClr val="000000"/>
              </a:solidFill>
              <a:uFill>
                <a:solidFill>
                  <a:srgbClr val="FFFFFF"/>
                </a:solidFill>
              </a:uFill>
              <a:latin typeface="Arial"/>
            </a:endParaRPr>
          </a:p>
          <a:p>
            <a:pPr marL="300600" indent="-298800" algn="just">
              <a:lnSpc>
                <a:spcPct val="100000"/>
              </a:lnSpc>
              <a:spcBef>
                <a:spcPts val="360"/>
              </a:spcBef>
              <a:buClr>
                <a:srgbClr val="000000"/>
              </a:buClr>
              <a:buFont typeface="Symbol"/>
              <a:buChar char=""/>
            </a:pPr>
            <a:r>
              <a:rPr lang="pt-BR" sz="1800" b="0" strike="noStrike" spc="-1" dirty="0">
                <a:solidFill>
                  <a:srgbClr val="000000"/>
                </a:solidFill>
                <a:uFill>
                  <a:solidFill>
                    <a:srgbClr val="FFFFFF"/>
                  </a:solidFill>
                </a:uFill>
                <a:latin typeface="Arial"/>
                <a:ea typeface="DejaVu Sans"/>
              </a:rPr>
              <a:t>Extração de relatórios gerenciais automatizados e personalizados (arquivos digitais).</a:t>
            </a:r>
            <a:endParaRPr lang="pt-BR" sz="1800" b="0" strike="noStrike" spc="-1" dirty="0">
              <a:solidFill>
                <a:srgbClr val="000000"/>
              </a:solidFill>
              <a:uFill>
                <a:solidFill>
                  <a:srgbClr val="FFFFFF"/>
                </a:solidFill>
              </a:uFill>
              <a:latin typeface="Arial"/>
            </a:endParaRPr>
          </a:p>
          <a:p>
            <a:pPr marL="300600" indent="-298800" algn="ctr">
              <a:lnSpc>
                <a:spcPct val="100000"/>
              </a:lnSpc>
              <a:spcBef>
                <a:spcPts val="315"/>
              </a:spcBef>
            </a:pPr>
            <a:endParaRPr lang="pt-BR" sz="1800" b="0" strike="noStrike" spc="-1" dirty="0">
              <a:solidFill>
                <a:srgbClr val="000000"/>
              </a:solidFill>
              <a:uFill>
                <a:solidFill>
                  <a:srgbClr val="FFFFFF"/>
                </a:solidFill>
              </a:uFill>
              <a:latin typeface="Arial"/>
            </a:endParaRPr>
          </a:p>
          <a:p>
            <a:pPr marL="300600" indent="-298800" algn="ctr">
              <a:lnSpc>
                <a:spcPct val="100000"/>
              </a:lnSpc>
              <a:spcBef>
                <a:spcPts val="400"/>
              </a:spcBef>
            </a:pPr>
            <a:r>
              <a:rPr lang="pt-BR" sz="2000" b="1" strike="noStrike" spc="-1" dirty="0">
                <a:solidFill>
                  <a:srgbClr val="FF0000"/>
                </a:solidFill>
                <a:uFill>
                  <a:solidFill>
                    <a:srgbClr val="FFFFFF"/>
                  </a:solidFill>
                </a:uFill>
                <a:latin typeface="Arial"/>
                <a:ea typeface="DejaVu Sans"/>
              </a:rPr>
              <a:t>A SES POSSUI APROX. 30.000 PROCESSOS ATIVOS (NOV/2017)</a:t>
            </a:r>
            <a:endParaRPr lang="pt-BR" sz="1800" b="0" strike="noStrike" spc="-1" dirty="0">
              <a:solidFill>
                <a:srgbClr val="000000"/>
              </a:solidFill>
              <a:uFill>
                <a:solidFill>
                  <a:srgbClr val="FFFFFF"/>
                </a:solidFill>
              </a:uFill>
              <a:latin typeface="Arial"/>
            </a:endParaRPr>
          </a:p>
          <a:p>
            <a:pPr marL="300600" indent="-298800" algn="just">
              <a:lnSpc>
                <a:spcPct val="100000"/>
              </a:lnSpc>
              <a:spcBef>
                <a:spcPts val="349"/>
              </a:spcBef>
            </a:pPr>
            <a:r>
              <a:rPr lang="pt-BR" sz="1760" b="1" strike="noStrike" spc="-1" dirty="0">
                <a:solidFill>
                  <a:srgbClr val="C00000"/>
                </a:solidFill>
                <a:uFill>
                  <a:solidFill>
                    <a:srgbClr val="FFFFFF"/>
                  </a:solidFill>
                </a:uFill>
                <a:latin typeface="Arial"/>
                <a:ea typeface="DejaVu Sans"/>
              </a:rPr>
              <a:t>                                                         </a:t>
            </a:r>
            <a:r>
              <a:rPr lang="pt-BR" sz="1760" b="1" strike="noStrike" spc="-1" dirty="0" smtClean="0">
                <a:solidFill>
                  <a:srgbClr val="C00000"/>
                </a:solidFill>
                <a:uFill>
                  <a:solidFill>
                    <a:srgbClr val="FFFFFF"/>
                  </a:solidFill>
                </a:uFill>
                <a:latin typeface="Arial"/>
                <a:ea typeface="DejaVu Sans"/>
              </a:rPr>
              <a:t>(</a:t>
            </a:r>
            <a:r>
              <a:rPr lang="pt-BR" sz="1760" b="1" strike="noStrike" spc="-1" dirty="0" err="1" smtClean="0">
                <a:solidFill>
                  <a:srgbClr val="C00000"/>
                </a:solidFill>
                <a:uFill>
                  <a:solidFill>
                    <a:srgbClr val="FFFFFF"/>
                  </a:solidFill>
                </a:uFill>
                <a:latin typeface="Arial"/>
                <a:ea typeface="DejaVu Sans"/>
              </a:rPr>
              <a:t>jan</a:t>
            </a:r>
            <a:r>
              <a:rPr lang="pt-BR" sz="1760" b="1" strike="noStrike" spc="-1" dirty="0" smtClean="0">
                <a:solidFill>
                  <a:srgbClr val="C00000"/>
                </a:solidFill>
                <a:uFill>
                  <a:solidFill>
                    <a:srgbClr val="FFFFFF"/>
                  </a:solidFill>
                </a:uFill>
                <a:latin typeface="Arial"/>
                <a:ea typeface="DejaVu Sans"/>
              </a:rPr>
              <a:t>/2016 </a:t>
            </a:r>
            <a:r>
              <a:rPr lang="pt-BR" sz="1760" b="1" strike="noStrike" spc="-1" dirty="0">
                <a:solidFill>
                  <a:srgbClr val="C00000"/>
                </a:solidFill>
                <a:uFill>
                  <a:solidFill>
                    <a:srgbClr val="FFFFFF"/>
                  </a:solidFill>
                </a:uFill>
                <a:latin typeface="Arial"/>
                <a:ea typeface="DejaVu Sans"/>
              </a:rPr>
              <a:t>16.000 processos)</a:t>
            </a:r>
            <a:endParaRPr lang="pt-BR" sz="1800" b="0" strike="noStrike" spc="-1" dirty="0">
              <a:solidFill>
                <a:srgbClr val="000000"/>
              </a:solidFill>
              <a:uFill>
                <a:solidFill>
                  <a:srgbClr val="FFFFFF"/>
                </a:solidFill>
              </a:uFill>
              <a:latin typeface="Arial"/>
            </a:endParaRPr>
          </a:p>
          <a:p>
            <a:pPr marL="300600" indent="-298800" algn="just">
              <a:lnSpc>
                <a:spcPct val="100000"/>
              </a:lnSpc>
              <a:spcBef>
                <a:spcPts val="561"/>
              </a:spcBef>
            </a:pPr>
            <a:endParaRPr lang="pt-BR" sz="1800" b="0" strike="noStrike" spc="-1" dirty="0">
              <a:solidFill>
                <a:srgbClr val="000000"/>
              </a:solidFill>
              <a:uFill>
                <a:solidFill>
                  <a:srgbClr val="FFFFFF"/>
                </a:solidFill>
              </a:uFill>
              <a:latin typeface="Arial"/>
            </a:endParaRPr>
          </a:p>
          <a:p>
            <a:pPr marL="300600" indent="-298800" algn="just">
              <a:lnSpc>
                <a:spcPct val="100000"/>
              </a:lnSpc>
              <a:spcBef>
                <a:spcPts val="561"/>
              </a:spcBef>
            </a:pPr>
            <a:endParaRPr lang="pt-BR" sz="1800" b="0" strike="noStrike" spc="-1" dirty="0">
              <a:solidFill>
                <a:srgbClr val="000000"/>
              </a:solidFill>
              <a:uFill>
                <a:solidFill>
                  <a:srgbClr val="FFFFFF"/>
                </a:solidFill>
              </a:uFill>
              <a:latin typeface="Arial"/>
            </a:endParaRPr>
          </a:p>
          <a:p>
            <a:pPr marL="300600" indent="-298800">
              <a:lnSpc>
                <a:spcPct val="100000"/>
              </a:lnSpc>
              <a:spcBef>
                <a:spcPts val="561"/>
              </a:spcBef>
            </a:pPr>
            <a:endParaRPr lang="pt-BR" sz="1800" b="0" strike="noStrike" spc="-1" dirty="0">
              <a:solidFill>
                <a:srgbClr val="000000"/>
              </a:solidFill>
              <a:uFill>
                <a:solidFill>
                  <a:srgbClr val="FFFFFF"/>
                </a:solidFill>
              </a:uFill>
              <a:latin typeface="Arial"/>
            </a:endParaRPr>
          </a:p>
        </p:txBody>
      </p:sp>
      <p:sp>
        <p:nvSpPr>
          <p:cNvPr id="1286" name="CustomShape 2"/>
          <p:cNvSpPr/>
          <p:nvPr/>
        </p:nvSpPr>
        <p:spPr>
          <a:xfrm>
            <a:off x="1907628" y="362608"/>
            <a:ext cx="7236373" cy="1418896"/>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pt-BR" sz="2400" b="1" strike="noStrike" spc="-1" dirty="0">
                <a:solidFill>
                  <a:srgbClr val="002060"/>
                </a:solidFill>
                <a:uFill>
                  <a:solidFill>
                    <a:srgbClr val="FFFFFF"/>
                  </a:solidFill>
                </a:uFill>
                <a:latin typeface="Arial"/>
                <a:ea typeface="DejaVu Sans"/>
              </a:rPr>
              <a:t>PROGRAMA </a:t>
            </a:r>
            <a:r>
              <a:rPr lang="pt-BR" sz="2400" b="1" strike="noStrike" spc="-1" dirty="0">
                <a:solidFill>
                  <a:srgbClr val="C00000"/>
                </a:solidFill>
                <a:uFill>
                  <a:solidFill>
                    <a:srgbClr val="FFFFFF"/>
                  </a:solidFill>
                </a:uFill>
                <a:latin typeface="Arial"/>
                <a:ea typeface="DejaVu Sans"/>
              </a:rPr>
              <a:t>S-CODES – JUDICIALIZAÇÃO </a:t>
            </a:r>
            <a:endParaRPr lang="pt-BR" spc="-1" dirty="0">
              <a:solidFill>
                <a:srgbClr val="000000"/>
              </a:solidFill>
              <a:uFill>
                <a:solidFill>
                  <a:srgbClr val="FFFFFF"/>
                </a:solidFill>
              </a:uFill>
              <a:latin typeface="Arial"/>
            </a:endParaRPr>
          </a:p>
          <a:p>
            <a:pPr algn="ctr"/>
            <a:r>
              <a:rPr lang="pt-BR" sz="2400" b="1" strike="noStrike" spc="-1" dirty="0" smtClean="0">
                <a:solidFill>
                  <a:srgbClr val="002060"/>
                </a:solidFill>
                <a:uFill>
                  <a:solidFill>
                    <a:srgbClr val="FFFFFF"/>
                  </a:solidFill>
                </a:uFill>
                <a:latin typeface="Arial"/>
                <a:ea typeface="DejaVu Sans"/>
              </a:rPr>
              <a:t>SECRETARIA </a:t>
            </a:r>
            <a:r>
              <a:rPr lang="pt-BR" sz="2400" b="1" strike="noStrike" spc="-1" dirty="0">
                <a:solidFill>
                  <a:srgbClr val="002060"/>
                </a:solidFill>
                <a:uFill>
                  <a:solidFill>
                    <a:srgbClr val="FFFFFF"/>
                  </a:solidFill>
                </a:uFill>
                <a:latin typeface="Arial"/>
                <a:ea typeface="DejaVu Sans"/>
              </a:rPr>
              <a:t>DE ESTADO DE SAÚDE - SES</a:t>
            </a:r>
            <a:endParaRPr lang="pt-B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 name="CustomShape 1"/>
          <p:cNvSpPr/>
          <p:nvPr/>
        </p:nvSpPr>
        <p:spPr>
          <a:xfrm>
            <a:off x="909720" y="662760"/>
            <a:ext cx="9621000" cy="396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spcBef>
                <a:spcPts val="561"/>
              </a:spcBef>
            </a:pPr>
            <a:r>
              <a:rPr lang="pt-BR" sz="2810" b="1" i="1" strike="noStrike" spc="-1" dirty="0">
                <a:solidFill>
                  <a:srgbClr val="000000"/>
                </a:solidFill>
                <a:uFill>
                  <a:solidFill>
                    <a:srgbClr val="FFFFFF"/>
                  </a:solidFill>
                </a:uFill>
                <a:latin typeface="Arial"/>
                <a:ea typeface="DejaVu Sans"/>
              </a:rPr>
              <a:t>           </a:t>
            </a:r>
            <a:endParaRPr lang="pt-BR" sz="1800" b="0" strike="noStrike" spc="-1" dirty="0">
              <a:solidFill>
                <a:srgbClr val="000000"/>
              </a:solidFill>
              <a:uFill>
                <a:solidFill>
                  <a:srgbClr val="FFFFFF"/>
                </a:solidFill>
              </a:uFill>
              <a:latin typeface="Arial"/>
            </a:endParaRPr>
          </a:p>
          <a:p>
            <a:pPr marL="300600" indent="-298800">
              <a:lnSpc>
                <a:spcPct val="100000"/>
              </a:lnSpc>
              <a:spcBef>
                <a:spcPts val="479"/>
              </a:spcBef>
              <a:buClr>
                <a:srgbClr val="000000"/>
              </a:buClr>
              <a:buFont typeface="Symbol"/>
              <a:buChar char=""/>
            </a:pPr>
            <a:r>
              <a:rPr lang="pt-BR" sz="2400" b="1" i="1" strike="noStrike" spc="-1" dirty="0">
                <a:solidFill>
                  <a:srgbClr val="000000"/>
                </a:solidFill>
                <a:uFill>
                  <a:solidFill>
                    <a:srgbClr val="FFFFFF"/>
                  </a:solidFill>
                </a:uFill>
                <a:latin typeface="Arial"/>
                <a:ea typeface="DejaVu Sans"/>
              </a:rPr>
              <a:t>IMPLANTAÇÃO DO NAT-JUS </a:t>
            </a:r>
            <a:endParaRPr lang="pt-BR" sz="1800" b="0" strike="noStrike" spc="-1" dirty="0">
              <a:solidFill>
                <a:srgbClr val="000000"/>
              </a:solidFill>
              <a:uFill>
                <a:solidFill>
                  <a:srgbClr val="FFFFFF"/>
                </a:solidFill>
              </a:uFill>
              <a:latin typeface="Arial"/>
            </a:endParaRPr>
          </a:p>
          <a:p>
            <a:pPr>
              <a:lnSpc>
                <a:spcPct val="100000"/>
              </a:lnSpc>
              <a:spcBef>
                <a:spcPts val="561"/>
              </a:spcBef>
            </a:pPr>
            <a:endParaRPr lang="pt-BR" sz="1800" b="0" strike="noStrike" spc="-1" dirty="0">
              <a:solidFill>
                <a:srgbClr val="000000"/>
              </a:solidFill>
              <a:uFill>
                <a:solidFill>
                  <a:srgbClr val="FFFFFF"/>
                </a:solidFill>
              </a:uFill>
              <a:latin typeface="Arial"/>
            </a:endParaRPr>
          </a:p>
          <a:p>
            <a:pPr>
              <a:lnSpc>
                <a:spcPct val="100000"/>
              </a:lnSpc>
              <a:spcBef>
                <a:spcPts val="490"/>
              </a:spcBef>
            </a:pPr>
            <a:r>
              <a:rPr lang="pt-BR" sz="2460" b="0" strike="noStrike" spc="-1" dirty="0">
                <a:solidFill>
                  <a:srgbClr val="000000"/>
                </a:solidFill>
                <a:uFill>
                  <a:solidFill>
                    <a:srgbClr val="FFFFFF"/>
                  </a:solidFill>
                </a:uFill>
                <a:latin typeface="Arial"/>
                <a:ea typeface="DejaVu Sans"/>
              </a:rPr>
              <a:t>Convênion°174/2015 com as </a:t>
            </a:r>
            <a:r>
              <a:rPr lang="pt-BR" sz="2460" b="0" strike="noStrike" spc="-1" dirty="0">
                <a:solidFill>
                  <a:srgbClr val="C00000"/>
                </a:solidFill>
                <a:uFill>
                  <a:solidFill>
                    <a:srgbClr val="FFFFFF"/>
                  </a:solidFill>
                </a:uFill>
                <a:latin typeface="Arial"/>
                <a:ea typeface="DejaVu Sans"/>
              </a:rPr>
              <a:t>Comarcas de Palhoça e São José como piloto.</a:t>
            </a:r>
            <a:endParaRPr lang="pt-BR" sz="1800" b="0" strike="noStrike" spc="-1" dirty="0">
              <a:solidFill>
                <a:srgbClr val="000000"/>
              </a:solidFill>
              <a:uFill>
                <a:solidFill>
                  <a:srgbClr val="FFFFFF"/>
                </a:solidFill>
              </a:uFill>
              <a:latin typeface="Arial"/>
            </a:endParaRPr>
          </a:p>
          <a:p>
            <a:pPr>
              <a:lnSpc>
                <a:spcPct val="100000"/>
              </a:lnSpc>
              <a:spcBef>
                <a:spcPts val="490"/>
              </a:spcBef>
            </a:pPr>
            <a:r>
              <a:rPr lang="pt-BR" sz="2460" b="0" strike="noStrike" spc="-1" dirty="0">
                <a:solidFill>
                  <a:srgbClr val="000000"/>
                </a:solidFill>
                <a:uFill>
                  <a:solidFill>
                    <a:srgbClr val="FFFFFF"/>
                  </a:solidFill>
                </a:uFill>
                <a:latin typeface="Arial"/>
                <a:ea typeface="DejaVu Sans"/>
              </a:rPr>
              <a:t>Convênio foi ampliado (2017) incluindo </a:t>
            </a:r>
            <a:r>
              <a:rPr lang="pt-BR" sz="2460" b="0" strike="noStrike" spc="-1" dirty="0">
                <a:solidFill>
                  <a:srgbClr val="C00000"/>
                </a:solidFill>
                <a:uFill>
                  <a:solidFill>
                    <a:srgbClr val="FFFFFF"/>
                  </a:solidFill>
                </a:uFill>
                <a:latin typeface="Arial"/>
                <a:ea typeface="DejaVu Sans"/>
              </a:rPr>
              <a:t>9 comarcas estaduais -Pomerode, Fraiburgo, </a:t>
            </a:r>
            <a:r>
              <a:rPr lang="pt-BR" sz="2460" b="0" strike="noStrike" spc="-1" dirty="0" err="1">
                <a:solidFill>
                  <a:srgbClr val="C00000"/>
                </a:solidFill>
                <a:uFill>
                  <a:solidFill>
                    <a:srgbClr val="FFFFFF"/>
                  </a:solidFill>
                </a:uFill>
                <a:latin typeface="Arial"/>
                <a:ea typeface="DejaVu Sans"/>
              </a:rPr>
              <a:t>Urubici</a:t>
            </a:r>
            <a:r>
              <a:rPr lang="pt-BR" sz="2460" b="0" strike="noStrike" spc="-1" dirty="0">
                <a:solidFill>
                  <a:srgbClr val="C00000"/>
                </a:solidFill>
                <a:uFill>
                  <a:solidFill>
                    <a:srgbClr val="FFFFFF"/>
                  </a:solidFill>
                </a:uFill>
                <a:latin typeface="Arial"/>
                <a:ea typeface="DejaVu Sans"/>
              </a:rPr>
              <a:t>, Gaspar, Itapema, Xanxerê, Jaraguá do Sul, Porto Belo e Sombrio.</a:t>
            </a:r>
            <a:endParaRPr lang="pt-BR" sz="1800" b="0" strike="noStrike" spc="-1" dirty="0">
              <a:solidFill>
                <a:srgbClr val="000000"/>
              </a:solidFill>
              <a:uFill>
                <a:solidFill>
                  <a:srgbClr val="FFFFFF"/>
                </a:solidFill>
              </a:uFill>
              <a:latin typeface="Arial"/>
            </a:endParaRPr>
          </a:p>
          <a:p>
            <a:pPr>
              <a:lnSpc>
                <a:spcPct val="100000"/>
              </a:lnSpc>
              <a:spcBef>
                <a:spcPts val="490"/>
              </a:spcBef>
            </a:pPr>
            <a:r>
              <a:rPr lang="pt-BR" sz="2460" b="0" strike="noStrike" spc="-1" dirty="0">
                <a:solidFill>
                  <a:srgbClr val="000000"/>
                </a:solidFill>
                <a:uFill>
                  <a:solidFill>
                    <a:srgbClr val="FFFFFF"/>
                  </a:solidFill>
                </a:uFill>
                <a:latin typeface="Arial"/>
                <a:ea typeface="DejaVu Sans"/>
              </a:rPr>
              <a:t>Foi assinado ainda como projeto piloto convênio com a Justiça Federal de </a:t>
            </a:r>
            <a:r>
              <a:rPr lang="pt-BR" sz="2460" b="0" strike="noStrike" spc="-1" dirty="0">
                <a:solidFill>
                  <a:srgbClr val="C00000"/>
                </a:solidFill>
                <a:uFill>
                  <a:solidFill>
                    <a:srgbClr val="FFFFFF"/>
                  </a:solidFill>
                </a:uFill>
                <a:latin typeface="Arial"/>
                <a:ea typeface="DejaVu Sans"/>
              </a:rPr>
              <a:t>Itajaí</a:t>
            </a:r>
            <a:r>
              <a:rPr lang="pt-BR" sz="2460" b="0" strike="noStrike" spc="-1" dirty="0">
                <a:solidFill>
                  <a:srgbClr val="000000"/>
                </a:solidFill>
                <a:uFill>
                  <a:solidFill>
                    <a:srgbClr val="FFFFFF"/>
                  </a:solidFill>
                </a:uFill>
                <a:latin typeface="Arial"/>
                <a:ea typeface="DejaVu Sans"/>
              </a:rPr>
              <a:t> que está em fase de implantação.</a:t>
            </a:r>
            <a:endParaRPr lang="pt-BR" sz="1800" b="0" strike="noStrike" spc="-1" dirty="0">
              <a:solidFill>
                <a:srgbClr val="000000"/>
              </a:solidFill>
              <a:uFill>
                <a:solidFill>
                  <a:srgbClr val="FFFFFF"/>
                </a:solidFill>
              </a:uFill>
              <a:latin typeface="Arial"/>
            </a:endParaRPr>
          </a:p>
          <a:p>
            <a:pPr>
              <a:lnSpc>
                <a:spcPct val="100000"/>
              </a:lnSpc>
              <a:spcBef>
                <a:spcPts val="490"/>
              </a:spcBef>
            </a:pPr>
            <a:endParaRPr lang="pt-BR" sz="1800" b="0" strike="noStrike" spc="-1" dirty="0">
              <a:solidFill>
                <a:srgbClr val="000000"/>
              </a:solidFill>
              <a:uFill>
                <a:solidFill>
                  <a:srgbClr val="FFFFFF"/>
                </a:solidFill>
              </a:uFill>
              <a:latin typeface="Arial"/>
            </a:endParaRPr>
          </a:p>
          <a:p>
            <a:pPr marL="300600" indent="-298800">
              <a:lnSpc>
                <a:spcPct val="100000"/>
              </a:lnSpc>
              <a:spcBef>
                <a:spcPts val="479"/>
              </a:spcBef>
              <a:buClr>
                <a:srgbClr val="000000"/>
              </a:buClr>
              <a:buFont typeface="Symbol"/>
              <a:buChar char=""/>
            </a:pPr>
            <a:r>
              <a:rPr lang="pt-BR" sz="2400" b="1" strike="noStrike" spc="-1" dirty="0">
                <a:solidFill>
                  <a:srgbClr val="000000"/>
                </a:solidFill>
                <a:uFill>
                  <a:solidFill>
                    <a:srgbClr val="FFFFFF"/>
                  </a:solidFill>
                </a:uFill>
                <a:latin typeface="Arial"/>
                <a:ea typeface="DejaVu Sans"/>
              </a:rPr>
              <a:t>COMAJ – Gestão da </a:t>
            </a:r>
            <a:r>
              <a:rPr lang="pt-BR" sz="2400" b="1" strike="noStrike" spc="-1" dirty="0" err="1">
                <a:solidFill>
                  <a:srgbClr val="000000"/>
                </a:solidFill>
                <a:uFill>
                  <a:solidFill>
                    <a:srgbClr val="FFFFFF"/>
                  </a:solidFill>
                </a:uFill>
                <a:latin typeface="Arial"/>
                <a:ea typeface="DejaVu Sans"/>
              </a:rPr>
              <a:t>Judicialização</a:t>
            </a:r>
            <a:endParaRPr lang="pt-B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1351693" y="2291840"/>
            <a:ext cx="7626301" cy="1999080"/>
            <a:chOff x="2688" y="0"/>
            <a:chExt cx="5500397" cy="394118"/>
          </a:xfrm>
          <a:solidFill>
            <a:schemeClr val="accent5">
              <a:lumMod val="90000"/>
            </a:schemeClr>
          </a:solidFill>
        </p:grpSpPr>
        <p:sp>
          <p:nvSpPr>
            <p:cNvPr id="9" name="Retângulo 8"/>
            <p:cNvSpPr/>
            <p:nvPr/>
          </p:nvSpPr>
          <p:spPr>
            <a:xfrm>
              <a:off x="14231" y="11543"/>
              <a:ext cx="5477311" cy="3710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6800" tIns="56800" rIns="56800" bIns="56800" numCol="1" spcCol="1270" anchor="ctr" anchorCtr="0">
              <a:noAutofit/>
            </a:bodyPr>
            <a:lstStyle/>
            <a:p>
              <a:pPr algn="ctr" defTabSz="662705" fontAlgn="base">
                <a:lnSpc>
                  <a:spcPct val="90000"/>
                </a:lnSpc>
                <a:spcBef>
                  <a:spcPct val="0"/>
                </a:spcBef>
                <a:spcAft>
                  <a:spcPct val="35000"/>
                </a:spcAft>
              </a:pPr>
              <a:endParaRPr lang="pt-BR" sz="1579" dirty="0"/>
            </a:p>
          </p:txBody>
        </p:sp>
        <p:sp>
          <p:nvSpPr>
            <p:cNvPr id="10" name="Retângulo de cantos arredondados 9"/>
            <p:cNvSpPr/>
            <p:nvPr/>
          </p:nvSpPr>
          <p:spPr>
            <a:xfrm>
              <a:off x="2688" y="0"/>
              <a:ext cx="5500397" cy="394118"/>
            </a:xfrm>
            <a:prstGeom prst="roundRect">
              <a:avLst>
                <a:gd name="adj" fmla="val 10000"/>
              </a:avLst>
            </a:prstGeom>
            <a:grpFill/>
          </p:spPr>
          <p:style>
            <a:lnRef idx="0">
              <a:schemeClr val="lt1">
                <a:hueOff val="0"/>
                <a:satOff val="0"/>
                <a:lumOff val="0"/>
                <a:alphaOff val="0"/>
              </a:schemeClr>
            </a:lnRef>
            <a:fillRef idx="3">
              <a:schemeClr val="accent1">
                <a:shade val="50000"/>
                <a:hueOff val="0"/>
                <a:satOff val="0"/>
                <a:lumOff val="0"/>
                <a:alphaOff val="0"/>
              </a:schemeClr>
            </a:fillRef>
            <a:effectRef idx="3">
              <a:schemeClr val="accent1">
                <a:shade val="50000"/>
                <a:hueOff val="0"/>
                <a:satOff val="0"/>
                <a:lumOff val="0"/>
                <a:alphaOff val="0"/>
              </a:schemeClr>
            </a:effectRef>
            <a:fontRef idx="minor">
              <a:schemeClr val="lt1"/>
            </a:fontRef>
          </p:style>
        </p:sp>
      </p:grpSp>
      <p:sp>
        <p:nvSpPr>
          <p:cNvPr id="11" name="Rectangle 3"/>
          <p:cNvSpPr>
            <a:spLocks noChangeArrowheads="1"/>
          </p:cNvSpPr>
          <p:nvPr/>
        </p:nvSpPr>
        <p:spPr bwMode="auto">
          <a:xfrm>
            <a:off x="1438601" y="3031871"/>
            <a:ext cx="7539393" cy="1375457"/>
          </a:xfrm>
          <a:prstGeom prst="rect">
            <a:avLst/>
          </a:prstGeom>
          <a:noFill/>
          <a:ln w="9525">
            <a:noFill/>
            <a:miter lim="800000"/>
            <a:headEnd/>
            <a:tailEnd/>
          </a:ln>
          <a:effectLst/>
        </p:spPr>
        <p:txBody>
          <a:bodyPr anchor="ctr"/>
          <a:lstStyle/>
          <a:p>
            <a:pPr algn="ctr" eaLnBrk="0" fontAlgn="base" hangingPunct="0">
              <a:lnSpc>
                <a:spcPct val="130000"/>
              </a:lnSpc>
              <a:spcBef>
                <a:spcPct val="0"/>
              </a:spcBef>
              <a:spcAft>
                <a:spcPct val="0"/>
              </a:spcAft>
              <a:defRPr/>
            </a:pPr>
            <a:r>
              <a:rPr lang="pt-BR" sz="3859" b="1" dirty="0" smtClean="0">
                <a:effectLst>
                  <a:outerShdw blurRad="38100" dist="38100" dir="2700000" algn="tl">
                    <a:srgbClr val="C0C0C0"/>
                  </a:outerShdw>
                </a:effectLst>
                <a:latin typeface="Tahoma" pitchFamily="34" charset="0"/>
              </a:rPr>
              <a:t>OUTRAS AÇÕES</a:t>
            </a:r>
            <a:endParaRPr lang="pt-BR" sz="3859" b="1" dirty="0">
              <a:effectLst>
                <a:outerShdw blurRad="38100" dist="38100" dir="2700000" algn="tl">
                  <a:srgbClr val="C0C0C0"/>
                </a:outerShdw>
              </a:effectLst>
              <a:latin typeface="Tahoma" pitchFamily="34" charset="0"/>
            </a:endParaRPr>
          </a:p>
          <a:p>
            <a:pPr algn="ctr" eaLnBrk="0" fontAlgn="base" hangingPunct="0">
              <a:lnSpc>
                <a:spcPct val="130000"/>
              </a:lnSpc>
              <a:spcBef>
                <a:spcPct val="0"/>
              </a:spcBef>
              <a:spcAft>
                <a:spcPct val="0"/>
              </a:spcAft>
              <a:defRPr/>
            </a:pPr>
            <a:r>
              <a:rPr lang="pt-BR" sz="3859" b="1" dirty="0" smtClean="0">
                <a:effectLst>
                  <a:outerShdw blurRad="38100" dist="38100" dir="2700000" algn="tl">
                    <a:srgbClr val="C0C0C0"/>
                  </a:outerShdw>
                </a:effectLst>
                <a:latin typeface="Tahoma" pitchFamily="34" charset="0"/>
              </a:rPr>
              <a:t>2017</a:t>
            </a:r>
            <a:endParaRPr lang="pt-BR" sz="3859" b="1" dirty="0">
              <a:effectLst>
                <a:outerShdw blurRad="38100" dist="38100" dir="2700000" algn="tl">
                  <a:srgbClr val="C0C0C0"/>
                </a:outerShdw>
              </a:effectLst>
              <a:latin typeface="Tahoma" pitchFamily="34" charset="0"/>
            </a:endParaRPr>
          </a:p>
          <a:p>
            <a:pPr algn="ctr" eaLnBrk="0" fontAlgn="base" hangingPunct="0">
              <a:lnSpc>
                <a:spcPct val="130000"/>
              </a:lnSpc>
              <a:spcBef>
                <a:spcPct val="0"/>
              </a:spcBef>
              <a:spcAft>
                <a:spcPct val="0"/>
              </a:spcAft>
              <a:defRPr/>
            </a:pPr>
            <a:endParaRPr lang="pt-BR" sz="3859" b="1" dirty="0">
              <a:effectLst>
                <a:outerShdw blurRad="38100" dist="38100" dir="2700000" algn="tl">
                  <a:srgbClr val="C0C0C0"/>
                </a:outerShdw>
              </a:effectLst>
              <a:latin typeface="Tahoma" pitchFamily="34" charset="0"/>
            </a:endParaRPr>
          </a:p>
        </p:txBody>
      </p:sp>
    </p:spTree>
    <p:extLst>
      <p:ext uri="{BB962C8B-B14F-4D97-AF65-F5344CB8AC3E}">
        <p14:creationId xmlns="" xmlns:p14="http://schemas.microsoft.com/office/powerpoint/2010/main" val="421188972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 xmlns:p14="http://schemas.microsoft.com/office/powerpoint/2010/main" val="403236113"/>
              </p:ext>
            </p:extLst>
          </p:nvPr>
        </p:nvGraphicFramePr>
        <p:xfrm>
          <a:off x="1523504" y="1551146"/>
          <a:ext cx="7384011" cy="5038842"/>
        </p:xfrm>
        <a:graphic>
          <a:graphicData uri="http://schemas.openxmlformats.org/drawingml/2006/table">
            <a:tbl>
              <a:tblPr firstRow="1" bandRow="1"/>
              <a:tblGrid>
                <a:gridCol w="2197313"/>
                <a:gridCol w="1279828"/>
                <a:gridCol w="1575077"/>
                <a:gridCol w="1360212"/>
                <a:gridCol w="971581"/>
              </a:tblGrid>
              <a:tr h="898796">
                <a:tc>
                  <a:txBody>
                    <a:bodyPr/>
                    <a:lstStyle>
                      <a:lvl1pPr marL="0" algn="l" defTabSz="914400" rtl="0" eaLnBrk="1" latinLnBrk="0" hangingPunct="1">
                        <a:defRPr sz="1800" b="1" kern="1200">
                          <a:solidFill>
                            <a:schemeClr val="lt1"/>
                          </a:solidFill>
                          <a:latin typeface="Helvetica Neue"/>
                          <a:ea typeface="Helvetica Neue"/>
                          <a:cs typeface="Helvetica Neue"/>
                        </a:defRPr>
                      </a:lvl1pPr>
                      <a:lvl2pPr marL="457200" algn="l" defTabSz="914400" rtl="0" eaLnBrk="1" latinLnBrk="0" hangingPunct="1">
                        <a:defRPr sz="1800" b="1" kern="1200">
                          <a:solidFill>
                            <a:schemeClr val="lt1"/>
                          </a:solidFill>
                          <a:latin typeface="Helvetica Neue"/>
                          <a:ea typeface="Helvetica Neue"/>
                          <a:cs typeface="Helvetica Neue"/>
                        </a:defRPr>
                      </a:lvl2pPr>
                      <a:lvl3pPr marL="914400" algn="l" defTabSz="914400" rtl="0" eaLnBrk="1" latinLnBrk="0" hangingPunct="1">
                        <a:defRPr sz="1800" b="1" kern="1200">
                          <a:solidFill>
                            <a:schemeClr val="lt1"/>
                          </a:solidFill>
                          <a:latin typeface="Helvetica Neue"/>
                          <a:ea typeface="Helvetica Neue"/>
                          <a:cs typeface="Helvetica Neue"/>
                        </a:defRPr>
                      </a:lvl3pPr>
                      <a:lvl4pPr marL="1371600" algn="l" defTabSz="914400" rtl="0" eaLnBrk="1" latinLnBrk="0" hangingPunct="1">
                        <a:defRPr sz="1800" b="1" kern="1200">
                          <a:solidFill>
                            <a:schemeClr val="lt1"/>
                          </a:solidFill>
                          <a:latin typeface="Helvetica Neue"/>
                          <a:ea typeface="Helvetica Neue"/>
                          <a:cs typeface="Helvetica Neue"/>
                        </a:defRPr>
                      </a:lvl4pPr>
                      <a:lvl5pPr marL="1828800" algn="l" defTabSz="914400" rtl="0" eaLnBrk="1" latinLnBrk="0" hangingPunct="1">
                        <a:defRPr sz="1800" b="1" kern="1200">
                          <a:solidFill>
                            <a:schemeClr val="lt1"/>
                          </a:solidFill>
                          <a:latin typeface="Helvetica Neue"/>
                          <a:ea typeface="Helvetica Neue"/>
                          <a:cs typeface="Helvetica Neue"/>
                        </a:defRPr>
                      </a:lvl5pPr>
                      <a:lvl6pPr marL="2286000" algn="l" defTabSz="914400" rtl="0" eaLnBrk="1" latinLnBrk="0" hangingPunct="1">
                        <a:defRPr sz="1800" b="1" kern="1200">
                          <a:solidFill>
                            <a:schemeClr val="lt1"/>
                          </a:solidFill>
                          <a:latin typeface="Helvetica Neue"/>
                          <a:ea typeface="Helvetica Neue"/>
                          <a:cs typeface="Helvetica Neue"/>
                        </a:defRPr>
                      </a:lvl6pPr>
                      <a:lvl7pPr marL="2743200" algn="l" defTabSz="914400" rtl="0" eaLnBrk="1" latinLnBrk="0" hangingPunct="1">
                        <a:defRPr sz="1800" b="1" kern="1200">
                          <a:solidFill>
                            <a:schemeClr val="lt1"/>
                          </a:solidFill>
                          <a:latin typeface="Helvetica Neue"/>
                          <a:ea typeface="Helvetica Neue"/>
                          <a:cs typeface="Helvetica Neue"/>
                        </a:defRPr>
                      </a:lvl7pPr>
                      <a:lvl8pPr marL="3200400" algn="l" defTabSz="914400" rtl="0" eaLnBrk="1" latinLnBrk="0" hangingPunct="1">
                        <a:defRPr sz="1800" b="1" kern="1200">
                          <a:solidFill>
                            <a:schemeClr val="lt1"/>
                          </a:solidFill>
                          <a:latin typeface="Helvetica Neue"/>
                          <a:ea typeface="Helvetica Neue"/>
                          <a:cs typeface="Helvetica Neue"/>
                        </a:defRPr>
                      </a:lvl8pPr>
                      <a:lvl9pPr marL="3657600" algn="l" defTabSz="914400" rtl="0" eaLnBrk="1" latinLnBrk="0" hangingPunct="1">
                        <a:defRPr sz="1800" b="1" kern="1200">
                          <a:solidFill>
                            <a:schemeClr val="lt1"/>
                          </a:solidFill>
                          <a:latin typeface="Helvetica Neue"/>
                          <a:ea typeface="Helvetica Neue"/>
                          <a:cs typeface="Helvetica Neue"/>
                        </a:defRPr>
                      </a:lvl9pPr>
                    </a:lstStyle>
                    <a:p>
                      <a:pPr algn="ctr"/>
                      <a:r>
                        <a:rPr lang="pt-BR" sz="1800" dirty="0" smtClean="0">
                          <a:solidFill>
                            <a:schemeClr val="tx1"/>
                          </a:solidFill>
                          <a:effectLst>
                            <a:outerShdw blurRad="38100" dist="38100" dir="2700000" algn="tl">
                              <a:srgbClr val="000000">
                                <a:alpha val="43137"/>
                              </a:srgbClr>
                            </a:outerShdw>
                          </a:effectLst>
                        </a:rPr>
                        <a:t>Tipo</a:t>
                      </a:r>
                      <a:endParaRPr lang="pt-BR" sz="1800" dirty="0">
                        <a:solidFill>
                          <a:schemeClr val="tx1"/>
                        </a:solidFill>
                        <a:effectLst>
                          <a:outerShdw blurRad="38100" dist="38100" dir="2700000" algn="tl">
                            <a:srgbClr val="000000">
                              <a:alpha val="43137"/>
                            </a:srgbClr>
                          </a:outerShdw>
                        </a:effectLst>
                      </a:endParaRPr>
                    </a:p>
                  </a:txBody>
                  <a:tcPr marL="80196" marR="80196" marT="40094" marB="40094"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Helvetica Neue"/>
                          <a:ea typeface="Helvetica Neue"/>
                          <a:cs typeface="Helvetica Neue"/>
                        </a:defRPr>
                      </a:lvl1pPr>
                      <a:lvl2pPr marL="457200" algn="l" defTabSz="914400" rtl="0" eaLnBrk="1" latinLnBrk="0" hangingPunct="1">
                        <a:defRPr sz="1800" b="1" kern="1200">
                          <a:solidFill>
                            <a:schemeClr val="lt1"/>
                          </a:solidFill>
                          <a:latin typeface="Helvetica Neue"/>
                          <a:ea typeface="Helvetica Neue"/>
                          <a:cs typeface="Helvetica Neue"/>
                        </a:defRPr>
                      </a:lvl2pPr>
                      <a:lvl3pPr marL="914400" algn="l" defTabSz="914400" rtl="0" eaLnBrk="1" latinLnBrk="0" hangingPunct="1">
                        <a:defRPr sz="1800" b="1" kern="1200">
                          <a:solidFill>
                            <a:schemeClr val="lt1"/>
                          </a:solidFill>
                          <a:latin typeface="Helvetica Neue"/>
                          <a:ea typeface="Helvetica Neue"/>
                          <a:cs typeface="Helvetica Neue"/>
                        </a:defRPr>
                      </a:lvl3pPr>
                      <a:lvl4pPr marL="1371600" algn="l" defTabSz="914400" rtl="0" eaLnBrk="1" latinLnBrk="0" hangingPunct="1">
                        <a:defRPr sz="1800" b="1" kern="1200">
                          <a:solidFill>
                            <a:schemeClr val="lt1"/>
                          </a:solidFill>
                          <a:latin typeface="Helvetica Neue"/>
                          <a:ea typeface="Helvetica Neue"/>
                          <a:cs typeface="Helvetica Neue"/>
                        </a:defRPr>
                      </a:lvl4pPr>
                      <a:lvl5pPr marL="1828800" algn="l" defTabSz="914400" rtl="0" eaLnBrk="1" latinLnBrk="0" hangingPunct="1">
                        <a:defRPr sz="1800" b="1" kern="1200">
                          <a:solidFill>
                            <a:schemeClr val="lt1"/>
                          </a:solidFill>
                          <a:latin typeface="Helvetica Neue"/>
                          <a:ea typeface="Helvetica Neue"/>
                          <a:cs typeface="Helvetica Neue"/>
                        </a:defRPr>
                      </a:lvl5pPr>
                      <a:lvl6pPr marL="2286000" algn="l" defTabSz="914400" rtl="0" eaLnBrk="1" latinLnBrk="0" hangingPunct="1">
                        <a:defRPr sz="1800" b="1" kern="1200">
                          <a:solidFill>
                            <a:schemeClr val="lt1"/>
                          </a:solidFill>
                          <a:latin typeface="Helvetica Neue"/>
                          <a:ea typeface="Helvetica Neue"/>
                          <a:cs typeface="Helvetica Neue"/>
                        </a:defRPr>
                      </a:lvl6pPr>
                      <a:lvl7pPr marL="2743200" algn="l" defTabSz="914400" rtl="0" eaLnBrk="1" latinLnBrk="0" hangingPunct="1">
                        <a:defRPr sz="1800" b="1" kern="1200">
                          <a:solidFill>
                            <a:schemeClr val="lt1"/>
                          </a:solidFill>
                          <a:latin typeface="Helvetica Neue"/>
                          <a:ea typeface="Helvetica Neue"/>
                          <a:cs typeface="Helvetica Neue"/>
                        </a:defRPr>
                      </a:lvl7pPr>
                      <a:lvl8pPr marL="3200400" algn="l" defTabSz="914400" rtl="0" eaLnBrk="1" latinLnBrk="0" hangingPunct="1">
                        <a:defRPr sz="1800" b="1" kern="1200">
                          <a:solidFill>
                            <a:schemeClr val="lt1"/>
                          </a:solidFill>
                          <a:latin typeface="Helvetica Neue"/>
                          <a:ea typeface="Helvetica Neue"/>
                          <a:cs typeface="Helvetica Neue"/>
                        </a:defRPr>
                      </a:lvl8pPr>
                      <a:lvl9pPr marL="3657600" algn="l" defTabSz="914400" rtl="0" eaLnBrk="1" latinLnBrk="0" hangingPunct="1">
                        <a:defRPr sz="1800" b="1" kern="1200">
                          <a:solidFill>
                            <a:schemeClr val="lt1"/>
                          </a:solidFill>
                          <a:latin typeface="Helvetica Neue"/>
                          <a:ea typeface="Helvetica Neue"/>
                          <a:cs typeface="Helvetica Neue"/>
                        </a:defRPr>
                      </a:lvl9pPr>
                    </a:lstStyle>
                    <a:p>
                      <a:pPr algn="ctr"/>
                      <a:r>
                        <a:rPr lang="pt-BR" sz="1800" dirty="0" smtClean="0">
                          <a:solidFill>
                            <a:schemeClr val="tx1"/>
                          </a:solidFill>
                          <a:effectLst>
                            <a:outerShdw blurRad="38100" dist="38100" dir="2700000" algn="tl">
                              <a:srgbClr val="000000">
                                <a:alpha val="43137"/>
                              </a:srgbClr>
                            </a:outerShdw>
                          </a:effectLst>
                        </a:rPr>
                        <a:t>Leitos SUS</a:t>
                      </a:r>
                      <a:endParaRPr lang="pt-BR" sz="1800" dirty="0">
                        <a:solidFill>
                          <a:schemeClr val="tx1"/>
                        </a:solidFill>
                        <a:effectLst>
                          <a:outerShdw blurRad="38100" dist="38100" dir="2700000" algn="tl">
                            <a:srgbClr val="000000">
                              <a:alpha val="43137"/>
                            </a:srgbClr>
                          </a:outerShdw>
                        </a:effectLst>
                      </a:endParaRPr>
                    </a:p>
                  </a:txBody>
                  <a:tcPr marL="80196" marR="80196" marT="40094" marB="40094"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Helvetica Neue"/>
                          <a:ea typeface="Helvetica Neue"/>
                          <a:cs typeface="Helvetica Neue"/>
                        </a:defRPr>
                      </a:lvl1pPr>
                      <a:lvl2pPr marL="457200" algn="l" defTabSz="914400" rtl="0" eaLnBrk="1" latinLnBrk="0" hangingPunct="1">
                        <a:defRPr sz="1800" b="1" kern="1200">
                          <a:solidFill>
                            <a:schemeClr val="lt1"/>
                          </a:solidFill>
                          <a:latin typeface="Helvetica Neue"/>
                          <a:ea typeface="Helvetica Neue"/>
                          <a:cs typeface="Helvetica Neue"/>
                        </a:defRPr>
                      </a:lvl2pPr>
                      <a:lvl3pPr marL="914400" algn="l" defTabSz="914400" rtl="0" eaLnBrk="1" latinLnBrk="0" hangingPunct="1">
                        <a:defRPr sz="1800" b="1" kern="1200">
                          <a:solidFill>
                            <a:schemeClr val="lt1"/>
                          </a:solidFill>
                          <a:latin typeface="Helvetica Neue"/>
                          <a:ea typeface="Helvetica Neue"/>
                          <a:cs typeface="Helvetica Neue"/>
                        </a:defRPr>
                      </a:lvl3pPr>
                      <a:lvl4pPr marL="1371600" algn="l" defTabSz="914400" rtl="0" eaLnBrk="1" latinLnBrk="0" hangingPunct="1">
                        <a:defRPr sz="1800" b="1" kern="1200">
                          <a:solidFill>
                            <a:schemeClr val="lt1"/>
                          </a:solidFill>
                          <a:latin typeface="Helvetica Neue"/>
                          <a:ea typeface="Helvetica Neue"/>
                          <a:cs typeface="Helvetica Neue"/>
                        </a:defRPr>
                      </a:lvl4pPr>
                      <a:lvl5pPr marL="1828800" algn="l" defTabSz="914400" rtl="0" eaLnBrk="1" latinLnBrk="0" hangingPunct="1">
                        <a:defRPr sz="1800" b="1" kern="1200">
                          <a:solidFill>
                            <a:schemeClr val="lt1"/>
                          </a:solidFill>
                          <a:latin typeface="Helvetica Neue"/>
                          <a:ea typeface="Helvetica Neue"/>
                          <a:cs typeface="Helvetica Neue"/>
                        </a:defRPr>
                      </a:lvl5pPr>
                      <a:lvl6pPr marL="2286000" algn="l" defTabSz="914400" rtl="0" eaLnBrk="1" latinLnBrk="0" hangingPunct="1">
                        <a:defRPr sz="1800" b="1" kern="1200">
                          <a:solidFill>
                            <a:schemeClr val="lt1"/>
                          </a:solidFill>
                          <a:latin typeface="Helvetica Neue"/>
                          <a:ea typeface="Helvetica Neue"/>
                          <a:cs typeface="Helvetica Neue"/>
                        </a:defRPr>
                      </a:lvl6pPr>
                      <a:lvl7pPr marL="2743200" algn="l" defTabSz="914400" rtl="0" eaLnBrk="1" latinLnBrk="0" hangingPunct="1">
                        <a:defRPr sz="1800" b="1" kern="1200">
                          <a:solidFill>
                            <a:schemeClr val="lt1"/>
                          </a:solidFill>
                          <a:latin typeface="Helvetica Neue"/>
                          <a:ea typeface="Helvetica Neue"/>
                          <a:cs typeface="Helvetica Neue"/>
                        </a:defRPr>
                      </a:lvl7pPr>
                      <a:lvl8pPr marL="3200400" algn="l" defTabSz="914400" rtl="0" eaLnBrk="1" latinLnBrk="0" hangingPunct="1">
                        <a:defRPr sz="1800" b="1" kern="1200">
                          <a:solidFill>
                            <a:schemeClr val="lt1"/>
                          </a:solidFill>
                          <a:latin typeface="Helvetica Neue"/>
                          <a:ea typeface="Helvetica Neue"/>
                          <a:cs typeface="Helvetica Neue"/>
                        </a:defRPr>
                      </a:lvl8pPr>
                      <a:lvl9pPr marL="3657600" algn="l" defTabSz="914400" rtl="0" eaLnBrk="1" latinLnBrk="0" hangingPunct="1">
                        <a:defRPr sz="1800" b="1" kern="1200">
                          <a:solidFill>
                            <a:schemeClr val="lt1"/>
                          </a:solidFill>
                          <a:latin typeface="Helvetica Neue"/>
                          <a:ea typeface="Helvetica Neue"/>
                          <a:cs typeface="Helvetica Neue"/>
                        </a:defRPr>
                      </a:lvl9pPr>
                    </a:lstStyle>
                    <a:p>
                      <a:pPr algn="ctr"/>
                      <a:r>
                        <a:rPr lang="pt-BR" sz="1800" dirty="0" smtClean="0">
                          <a:solidFill>
                            <a:schemeClr val="tx1"/>
                          </a:solidFill>
                          <a:effectLst>
                            <a:outerShdw blurRad="38100" dist="38100" dir="2700000" algn="tl">
                              <a:srgbClr val="000000">
                                <a:alpha val="43137"/>
                              </a:srgbClr>
                            </a:outerShdw>
                          </a:effectLst>
                        </a:rPr>
                        <a:t>Leitos não SUS</a:t>
                      </a:r>
                      <a:endParaRPr lang="pt-BR" sz="1800" dirty="0">
                        <a:solidFill>
                          <a:schemeClr val="tx1"/>
                        </a:solidFill>
                        <a:effectLst>
                          <a:outerShdw blurRad="38100" dist="38100" dir="2700000" algn="tl">
                            <a:srgbClr val="000000">
                              <a:alpha val="43137"/>
                            </a:srgbClr>
                          </a:outerShdw>
                        </a:effectLst>
                      </a:endParaRPr>
                    </a:p>
                  </a:txBody>
                  <a:tcPr marL="80196" marR="80196" marT="40094" marB="40094"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Helvetica Neue"/>
                          <a:ea typeface="Helvetica Neue"/>
                          <a:cs typeface="Helvetica Neue"/>
                        </a:defRPr>
                      </a:lvl1pPr>
                      <a:lvl2pPr marL="457200" algn="l" defTabSz="914400" rtl="0" eaLnBrk="1" latinLnBrk="0" hangingPunct="1">
                        <a:defRPr sz="1800" b="1" kern="1200">
                          <a:solidFill>
                            <a:schemeClr val="lt1"/>
                          </a:solidFill>
                          <a:latin typeface="Helvetica Neue"/>
                          <a:ea typeface="Helvetica Neue"/>
                          <a:cs typeface="Helvetica Neue"/>
                        </a:defRPr>
                      </a:lvl2pPr>
                      <a:lvl3pPr marL="914400" algn="l" defTabSz="914400" rtl="0" eaLnBrk="1" latinLnBrk="0" hangingPunct="1">
                        <a:defRPr sz="1800" b="1" kern="1200">
                          <a:solidFill>
                            <a:schemeClr val="lt1"/>
                          </a:solidFill>
                          <a:latin typeface="Helvetica Neue"/>
                          <a:ea typeface="Helvetica Neue"/>
                          <a:cs typeface="Helvetica Neue"/>
                        </a:defRPr>
                      </a:lvl3pPr>
                      <a:lvl4pPr marL="1371600" algn="l" defTabSz="914400" rtl="0" eaLnBrk="1" latinLnBrk="0" hangingPunct="1">
                        <a:defRPr sz="1800" b="1" kern="1200">
                          <a:solidFill>
                            <a:schemeClr val="lt1"/>
                          </a:solidFill>
                          <a:latin typeface="Helvetica Neue"/>
                          <a:ea typeface="Helvetica Neue"/>
                          <a:cs typeface="Helvetica Neue"/>
                        </a:defRPr>
                      </a:lvl4pPr>
                      <a:lvl5pPr marL="1828800" algn="l" defTabSz="914400" rtl="0" eaLnBrk="1" latinLnBrk="0" hangingPunct="1">
                        <a:defRPr sz="1800" b="1" kern="1200">
                          <a:solidFill>
                            <a:schemeClr val="lt1"/>
                          </a:solidFill>
                          <a:latin typeface="Helvetica Neue"/>
                          <a:ea typeface="Helvetica Neue"/>
                          <a:cs typeface="Helvetica Neue"/>
                        </a:defRPr>
                      </a:lvl5pPr>
                      <a:lvl6pPr marL="2286000" algn="l" defTabSz="914400" rtl="0" eaLnBrk="1" latinLnBrk="0" hangingPunct="1">
                        <a:defRPr sz="1800" b="1" kern="1200">
                          <a:solidFill>
                            <a:schemeClr val="lt1"/>
                          </a:solidFill>
                          <a:latin typeface="Helvetica Neue"/>
                          <a:ea typeface="Helvetica Neue"/>
                          <a:cs typeface="Helvetica Neue"/>
                        </a:defRPr>
                      </a:lvl6pPr>
                      <a:lvl7pPr marL="2743200" algn="l" defTabSz="914400" rtl="0" eaLnBrk="1" latinLnBrk="0" hangingPunct="1">
                        <a:defRPr sz="1800" b="1" kern="1200">
                          <a:solidFill>
                            <a:schemeClr val="lt1"/>
                          </a:solidFill>
                          <a:latin typeface="Helvetica Neue"/>
                          <a:ea typeface="Helvetica Neue"/>
                          <a:cs typeface="Helvetica Neue"/>
                        </a:defRPr>
                      </a:lvl7pPr>
                      <a:lvl8pPr marL="3200400" algn="l" defTabSz="914400" rtl="0" eaLnBrk="1" latinLnBrk="0" hangingPunct="1">
                        <a:defRPr sz="1800" b="1" kern="1200">
                          <a:solidFill>
                            <a:schemeClr val="lt1"/>
                          </a:solidFill>
                          <a:latin typeface="Helvetica Neue"/>
                          <a:ea typeface="Helvetica Neue"/>
                          <a:cs typeface="Helvetica Neue"/>
                        </a:defRPr>
                      </a:lvl8pPr>
                      <a:lvl9pPr marL="3657600" algn="l" defTabSz="914400" rtl="0" eaLnBrk="1" latinLnBrk="0" hangingPunct="1">
                        <a:defRPr sz="1800" b="1" kern="1200">
                          <a:solidFill>
                            <a:schemeClr val="lt1"/>
                          </a:solidFill>
                          <a:latin typeface="Helvetica Neue"/>
                          <a:ea typeface="Helvetica Neue"/>
                          <a:cs typeface="Helvetica Neue"/>
                        </a:defRPr>
                      </a:lvl9pPr>
                    </a:lstStyle>
                    <a:p>
                      <a:pPr algn="ctr"/>
                      <a:r>
                        <a:rPr lang="pt-BR" sz="1800" dirty="0" smtClean="0">
                          <a:solidFill>
                            <a:schemeClr val="tx1"/>
                          </a:solidFill>
                          <a:effectLst>
                            <a:outerShdw blurRad="38100" dist="38100" dir="2700000" algn="tl">
                              <a:srgbClr val="000000">
                                <a:alpha val="43137"/>
                              </a:srgbClr>
                            </a:outerShdw>
                          </a:effectLst>
                        </a:rPr>
                        <a:t>Total</a:t>
                      </a:r>
                    </a:p>
                    <a:p>
                      <a:pPr algn="ctr"/>
                      <a:r>
                        <a:rPr lang="pt-BR" sz="1800" dirty="0" smtClean="0">
                          <a:solidFill>
                            <a:schemeClr val="tx1"/>
                          </a:solidFill>
                          <a:effectLst>
                            <a:outerShdw blurRad="38100" dist="38100" dir="2700000" algn="tl">
                              <a:srgbClr val="000000">
                                <a:alpha val="43137"/>
                              </a:srgbClr>
                            </a:outerShdw>
                          </a:effectLst>
                        </a:rPr>
                        <a:t>Leitos </a:t>
                      </a:r>
                      <a:endParaRPr lang="pt-BR" sz="1800" dirty="0">
                        <a:solidFill>
                          <a:schemeClr val="tx1"/>
                        </a:solidFill>
                        <a:effectLst>
                          <a:outerShdw blurRad="38100" dist="38100" dir="2700000" algn="tl">
                            <a:srgbClr val="000000">
                              <a:alpha val="43137"/>
                            </a:srgbClr>
                          </a:outerShdw>
                        </a:effectLst>
                      </a:endParaRPr>
                    </a:p>
                  </a:txBody>
                  <a:tcPr marL="80196" marR="80196" marT="40094" marB="40094"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Helvetica Neue"/>
                          <a:ea typeface="Helvetica Neue"/>
                          <a:cs typeface="Helvetica Neue"/>
                        </a:defRPr>
                      </a:lvl1pPr>
                      <a:lvl2pPr marL="457200" algn="l" defTabSz="914400" rtl="0" eaLnBrk="1" latinLnBrk="0" hangingPunct="1">
                        <a:defRPr sz="1800" b="1" kern="1200">
                          <a:solidFill>
                            <a:schemeClr val="lt1"/>
                          </a:solidFill>
                          <a:latin typeface="Helvetica Neue"/>
                          <a:ea typeface="Helvetica Neue"/>
                          <a:cs typeface="Helvetica Neue"/>
                        </a:defRPr>
                      </a:lvl2pPr>
                      <a:lvl3pPr marL="914400" algn="l" defTabSz="914400" rtl="0" eaLnBrk="1" latinLnBrk="0" hangingPunct="1">
                        <a:defRPr sz="1800" b="1" kern="1200">
                          <a:solidFill>
                            <a:schemeClr val="lt1"/>
                          </a:solidFill>
                          <a:latin typeface="Helvetica Neue"/>
                          <a:ea typeface="Helvetica Neue"/>
                          <a:cs typeface="Helvetica Neue"/>
                        </a:defRPr>
                      </a:lvl3pPr>
                      <a:lvl4pPr marL="1371600" algn="l" defTabSz="914400" rtl="0" eaLnBrk="1" latinLnBrk="0" hangingPunct="1">
                        <a:defRPr sz="1800" b="1" kern="1200">
                          <a:solidFill>
                            <a:schemeClr val="lt1"/>
                          </a:solidFill>
                          <a:latin typeface="Helvetica Neue"/>
                          <a:ea typeface="Helvetica Neue"/>
                          <a:cs typeface="Helvetica Neue"/>
                        </a:defRPr>
                      </a:lvl4pPr>
                      <a:lvl5pPr marL="1828800" algn="l" defTabSz="914400" rtl="0" eaLnBrk="1" latinLnBrk="0" hangingPunct="1">
                        <a:defRPr sz="1800" b="1" kern="1200">
                          <a:solidFill>
                            <a:schemeClr val="lt1"/>
                          </a:solidFill>
                          <a:latin typeface="Helvetica Neue"/>
                          <a:ea typeface="Helvetica Neue"/>
                          <a:cs typeface="Helvetica Neue"/>
                        </a:defRPr>
                      </a:lvl5pPr>
                      <a:lvl6pPr marL="2286000" algn="l" defTabSz="914400" rtl="0" eaLnBrk="1" latinLnBrk="0" hangingPunct="1">
                        <a:defRPr sz="1800" b="1" kern="1200">
                          <a:solidFill>
                            <a:schemeClr val="lt1"/>
                          </a:solidFill>
                          <a:latin typeface="Helvetica Neue"/>
                          <a:ea typeface="Helvetica Neue"/>
                          <a:cs typeface="Helvetica Neue"/>
                        </a:defRPr>
                      </a:lvl6pPr>
                      <a:lvl7pPr marL="2743200" algn="l" defTabSz="914400" rtl="0" eaLnBrk="1" latinLnBrk="0" hangingPunct="1">
                        <a:defRPr sz="1800" b="1" kern="1200">
                          <a:solidFill>
                            <a:schemeClr val="lt1"/>
                          </a:solidFill>
                          <a:latin typeface="Helvetica Neue"/>
                          <a:ea typeface="Helvetica Neue"/>
                          <a:cs typeface="Helvetica Neue"/>
                        </a:defRPr>
                      </a:lvl7pPr>
                      <a:lvl8pPr marL="3200400" algn="l" defTabSz="914400" rtl="0" eaLnBrk="1" latinLnBrk="0" hangingPunct="1">
                        <a:defRPr sz="1800" b="1" kern="1200">
                          <a:solidFill>
                            <a:schemeClr val="lt1"/>
                          </a:solidFill>
                          <a:latin typeface="Helvetica Neue"/>
                          <a:ea typeface="Helvetica Neue"/>
                          <a:cs typeface="Helvetica Neue"/>
                        </a:defRPr>
                      </a:lvl8pPr>
                      <a:lvl9pPr marL="3657600" algn="l" defTabSz="914400" rtl="0" eaLnBrk="1" latinLnBrk="0" hangingPunct="1">
                        <a:defRPr sz="1800" b="1" kern="1200">
                          <a:solidFill>
                            <a:schemeClr val="lt1"/>
                          </a:solidFill>
                          <a:latin typeface="Helvetica Neue"/>
                          <a:ea typeface="Helvetica Neue"/>
                          <a:cs typeface="Helvetica Neue"/>
                        </a:defRPr>
                      </a:lvl9pPr>
                    </a:lstStyle>
                    <a:p>
                      <a:pPr algn="ctr"/>
                      <a:r>
                        <a:rPr lang="pt-BR" sz="1800" dirty="0" smtClean="0">
                          <a:solidFill>
                            <a:schemeClr val="tx1"/>
                          </a:solidFill>
                          <a:effectLst>
                            <a:outerShdw blurRad="38100" dist="38100" dir="2700000" algn="tl">
                              <a:srgbClr val="000000">
                                <a:alpha val="43137"/>
                              </a:srgbClr>
                            </a:outerShdw>
                          </a:effectLst>
                        </a:rPr>
                        <a:t>%</a:t>
                      </a:r>
                      <a:endParaRPr lang="pt-BR" sz="1800" dirty="0">
                        <a:solidFill>
                          <a:schemeClr val="tx1"/>
                        </a:solidFill>
                        <a:effectLst>
                          <a:outerShdw blurRad="38100" dist="38100" dir="2700000" algn="tl">
                            <a:srgbClr val="000000">
                              <a:alpha val="43137"/>
                            </a:srgbClr>
                          </a:outerShdw>
                        </a:effectLst>
                      </a:endParaRPr>
                    </a:p>
                  </a:txBody>
                  <a:tcPr marL="80196" marR="80196" marT="40094" marB="40094"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F81BD"/>
                    </a:solidFill>
                  </a:tcPr>
                </a:tc>
              </a:tr>
              <a:tr h="410100">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l"/>
                      <a:r>
                        <a:rPr lang="pt-BR" sz="1800" dirty="0" err="1" smtClean="0"/>
                        <a:t>Adm</a:t>
                      </a:r>
                      <a:r>
                        <a:rPr lang="pt-BR" sz="1800" dirty="0" smtClean="0"/>
                        <a:t>. Própria</a:t>
                      </a:r>
                      <a:endParaRPr lang="pt-BR" sz="1800" dirty="0"/>
                    </a:p>
                  </a:txBody>
                  <a:tcPr marL="80196" marR="80196" marT="40094" marB="40094"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dirty="0" smtClean="0"/>
                        <a:t>2.160</a:t>
                      </a:r>
                      <a:endParaRPr lang="pt-BR" sz="1800" dirty="0"/>
                    </a:p>
                  </a:txBody>
                  <a:tcPr marL="80196" marR="80196" marT="40094" marB="40094"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dirty="0" smtClean="0"/>
                        <a:t>72</a:t>
                      </a:r>
                      <a:endParaRPr lang="pt-BR" sz="1800" dirty="0"/>
                    </a:p>
                  </a:txBody>
                  <a:tcPr marL="80196" marR="80196" marT="40094" marB="40094"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dirty="0" smtClean="0"/>
                        <a:t>2.232</a:t>
                      </a:r>
                      <a:endParaRPr lang="pt-BR" sz="1800" dirty="0"/>
                    </a:p>
                  </a:txBody>
                  <a:tcPr marL="80196" marR="80196" marT="40094" marB="40094"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dirty="0" smtClean="0"/>
                        <a:t>15,35</a:t>
                      </a:r>
                      <a:endParaRPr lang="pt-BR" sz="1800" dirty="0"/>
                    </a:p>
                  </a:txBody>
                  <a:tcPr marL="80196" marR="80196" marT="40094" marB="40094"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r>
              <a:tr h="1044773">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l"/>
                      <a:r>
                        <a:rPr lang="pt-BR" sz="1800" dirty="0" err="1" smtClean="0"/>
                        <a:t>Adm</a:t>
                      </a:r>
                      <a:r>
                        <a:rPr lang="pt-BR" sz="1800" dirty="0" smtClean="0"/>
                        <a:t>. Organização Social</a:t>
                      </a:r>
                      <a:endParaRPr lang="pt-BR" sz="1800"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dirty="0" smtClean="0"/>
                        <a:t>503</a:t>
                      </a:r>
                      <a:endParaRPr lang="pt-BR" sz="1800"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dirty="0" smtClean="0"/>
                        <a:t>10</a:t>
                      </a:r>
                      <a:endParaRPr lang="pt-BR" sz="1800"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dirty="0" smtClean="0"/>
                        <a:t>513</a:t>
                      </a:r>
                      <a:endParaRPr lang="pt-BR" sz="1800"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dirty="0" smtClean="0"/>
                        <a:t>3,53</a:t>
                      </a:r>
                      <a:endParaRPr lang="pt-BR" sz="1800"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r>
              <a:tr h="410100">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l"/>
                      <a:r>
                        <a:rPr lang="pt-BR" sz="1800" dirty="0" err="1" smtClean="0"/>
                        <a:t>Contratualizado</a:t>
                      </a:r>
                      <a:endParaRPr lang="pt-BR" sz="1800"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dirty="0" smtClean="0"/>
                        <a:t>3.325</a:t>
                      </a:r>
                      <a:endParaRPr lang="pt-BR" sz="1800"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dirty="0" smtClean="0"/>
                        <a:t>804</a:t>
                      </a:r>
                      <a:endParaRPr lang="pt-BR" sz="1800"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dirty="0" smtClean="0"/>
                        <a:t>4.129</a:t>
                      </a:r>
                      <a:endParaRPr lang="pt-BR" sz="1800"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dirty="0" smtClean="0"/>
                        <a:t>28,38</a:t>
                      </a:r>
                      <a:endParaRPr lang="pt-BR" sz="1800"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r>
              <a:tr h="410100">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l"/>
                      <a:r>
                        <a:rPr lang="pt-BR" sz="1800" dirty="0" smtClean="0"/>
                        <a:t>Credenciado</a:t>
                      </a:r>
                      <a:endParaRPr lang="pt-BR" sz="1800"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dirty="0" smtClean="0"/>
                        <a:t>1.417</a:t>
                      </a:r>
                      <a:endParaRPr lang="pt-BR" sz="1800"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dirty="0" smtClean="0"/>
                        <a:t>424</a:t>
                      </a:r>
                      <a:endParaRPr lang="pt-BR" sz="1800"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dirty="0" smtClean="0"/>
                        <a:t>1.841</a:t>
                      </a:r>
                      <a:endParaRPr lang="pt-BR" sz="1800"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dirty="0" smtClean="0"/>
                        <a:t>12,65</a:t>
                      </a:r>
                      <a:endParaRPr lang="pt-BR" sz="1800"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r>
              <a:tr h="410100">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l"/>
                      <a:r>
                        <a:rPr lang="pt-BR" sz="1800" dirty="0" smtClean="0"/>
                        <a:t>Federal</a:t>
                      </a:r>
                      <a:endParaRPr lang="pt-BR" sz="1800"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dirty="0" smtClean="0"/>
                        <a:t>213</a:t>
                      </a:r>
                      <a:endParaRPr lang="pt-BR" sz="1800"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dirty="0" smtClean="0"/>
                        <a:t>15</a:t>
                      </a:r>
                      <a:endParaRPr lang="pt-BR" sz="1800"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dirty="0" smtClean="0"/>
                        <a:t>228</a:t>
                      </a:r>
                      <a:endParaRPr lang="pt-BR" sz="1800"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dirty="0" smtClean="0"/>
                        <a:t>1,57</a:t>
                      </a:r>
                      <a:endParaRPr lang="pt-BR" sz="1800"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r>
              <a:tr h="1044773">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l"/>
                      <a:r>
                        <a:rPr lang="pt-BR" sz="1800" dirty="0" smtClean="0"/>
                        <a:t>Hospitais</a:t>
                      </a:r>
                      <a:r>
                        <a:rPr lang="pt-BR" sz="1800" baseline="0" dirty="0" smtClean="0"/>
                        <a:t> Municípios em Plena</a:t>
                      </a:r>
                      <a:endParaRPr lang="pt-BR" sz="1800"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dirty="0" smtClean="0"/>
                        <a:t>4.393</a:t>
                      </a:r>
                      <a:endParaRPr lang="pt-BR" sz="1800"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dirty="0" smtClean="0"/>
                        <a:t>1.210</a:t>
                      </a:r>
                      <a:endParaRPr lang="pt-BR" sz="1800"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dirty="0" smtClean="0"/>
                        <a:t>5.603</a:t>
                      </a:r>
                      <a:endParaRPr lang="pt-BR" sz="1800"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dirty="0" smtClean="0"/>
                        <a:t>38,52</a:t>
                      </a:r>
                      <a:endParaRPr lang="pt-BR" sz="1800"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r>
              <a:tr h="410100">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l"/>
                      <a:r>
                        <a:rPr lang="pt-BR" sz="1800" b="1" dirty="0" smtClean="0"/>
                        <a:t>Total </a:t>
                      </a:r>
                      <a:endParaRPr lang="pt-BR" sz="1800" b="1"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b="1" dirty="0" smtClean="0"/>
                        <a:t>12.011</a:t>
                      </a:r>
                      <a:endParaRPr lang="pt-BR" sz="1800" b="1"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b="1" dirty="0" smtClean="0"/>
                        <a:t>2.535</a:t>
                      </a:r>
                      <a:endParaRPr lang="pt-BR" sz="1800" b="1"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b="1" dirty="0" smtClean="0"/>
                        <a:t>14.546</a:t>
                      </a:r>
                      <a:endParaRPr lang="pt-BR" sz="1800" b="1"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ctr"/>
                      <a:r>
                        <a:rPr lang="pt-BR" sz="1800" b="1" dirty="0" smtClean="0"/>
                        <a:t>100%</a:t>
                      </a:r>
                      <a:endParaRPr lang="pt-BR" sz="1800" b="1" dirty="0"/>
                    </a:p>
                  </a:txBody>
                  <a:tcPr marL="80196" marR="80196" marT="40094" marB="4009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r>
            </a:tbl>
          </a:graphicData>
        </a:graphic>
      </p:graphicFrame>
      <p:sp>
        <p:nvSpPr>
          <p:cNvPr id="5" name="Retângulo 4"/>
          <p:cNvSpPr/>
          <p:nvPr/>
        </p:nvSpPr>
        <p:spPr>
          <a:xfrm>
            <a:off x="2442084" y="543114"/>
            <a:ext cx="5865965" cy="632161"/>
          </a:xfrm>
          <a:prstGeom prst="rect">
            <a:avLst/>
          </a:prstGeom>
        </p:spPr>
        <p:txBody>
          <a:bodyPr wrap="none">
            <a:spAutoFit/>
          </a:bodyPr>
          <a:lstStyle/>
          <a:p>
            <a:pPr defTabSz="400964" latinLnBrk="1" hangingPunct="0"/>
            <a:r>
              <a:rPr lang="pt-BR" sz="3508" b="1" dirty="0">
                <a:solidFill>
                  <a:srgbClr val="000000"/>
                </a:solidFill>
                <a:latin typeface="Calibri"/>
                <a:ea typeface="Calibri"/>
                <a:cs typeface="Calibri"/>
                <a:sym typeface="Calibri"/>
              </a:rPr>
              <a:t>REDE HOSPITALAR – leitos SUS</a:t>
            </a:r>
          </a:p>
        </p:txBody>
      </p:sp>
    </p:spTree>
    <p:extLst>
      <p:ext uri="{BB962C8B-B14F-4D97-AF65-F5344CB8AC3E}">
        <p14:creationId xmlns="" xmlns:p14="http://schemas.microsoft.com/office/powerpoint/2010/main" val="17725023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2509594" y="999598"/>
            <a:ext cx="6162938" cy="251147"/>
          </a:xfrm>
          <a:prstGeom prst="rect">
            <a:avLst/>
          </a:prstGeom>
          <a:solidFill>
            <a:srgbClr val="D8EEC0"/>
          </a:solidFill>
          <a:ln>
            <a:noFill/>
          </a:ln>
          <a:effectLst/>
        </p:spPr>
        <p:txBody>
          <a:bodyPr spcFirstLastPara="0" vert="horz" wrap="square" lIns="56800" tIns="56800" rIns="56800" bIns="56800" numCol="1" spcCol="1270" anchor="ctr" anchorCtr="0">
            <a:noAutofit/>
          </a:bodyPr>
          <a:lstStyle/>
          <a:p>
            <a:pPr algn="ctr" defTabSz="662705" fontAlgn="base">
              <a:lnSpc>
                <a:spcPct val="90000"/>
              </a:lnSpc>
              <a:spcBef>
                <a:spcPct val="0"/>
              </a:spcBef>
              <a:spcAft>
                <a:spcPct val="35000"/>
              </a:spcAft>
              <a:defRPr/>
            </a:pPr>
            <a:endParaRPr lang="pt-BR" sz="2105" b="1" kern="0" dirty="0">
              <a:solidFill>
                <a:srgbClr val="000000"/>
              </a:solidFill>
              <a:latin typeface="Arial"/>
            </a:endParaRPr>
          </a:p>
        </p:txBody>
      </p:sp>
      <p:sp>
        <p:nvSpPr>
          <p:cNvPr id="57" name="CaixaDeTexto 56"/>
          <p:cNvSpPr txBox="1"/>
          <p:nvPr/>
        </p:nvSpPr>
        <p:spPr>
          <a:xfrm>
            <a:off x="1774984" y="4724258"/>
            <a:ext cx="4385344" cy="335348"/>
          </a:xfrm>
          <a:prstGeom prst="rect">
            <a:avLst/>
          </a:prstGeom>
          <a:noFill/>
        </p:spPr>
        <p:txBody>
          <a:bodyPr wrap="square" rtlCol="0">
            <a:spAutoFit/>
          </a:bodyPr>
          <a:lstStyle/>
          <a:p>
            <a:r>
              <a:rPr lang="pt-BR" sz="1579" b="1" dirty="0">
                <a:solidFill>
                  <a:prstClr val="black"/>
                </a:solidFill>
              </a:rPr>
              <a:t> </a:t>
            </a:r>
            <a:endParaRPr lang="pt-BR" sz="1929" b="1" dirty="0">
              <a:solidFill>
                <a:prstClr val="black"/>
              </a:solidFill>
            </a:endParaRPr>
          </a:p>
        </p:txBody>
      </p:sp>
      <p:sp>
        <p:nvSpPr>
          <p:cNvPr id="3" name="Retângulo 2"/>
          <p:cNvSpPr/>
          <p:nvPr/>
        </p:nvSpPr>
        <p:spPr>
          <a:xfrm>
            <a:off x="761498" y="1388931"/>
            <a:ext cx="9225801" cy="4948021"/>
          </a:xfrm>
          <a:prstGeom prst="rect">
            <a:avLst/>
          </a:prstGeom>
          <a:solidFill>
            <a:schemeClr val="bg1"/>
          </a:solidFill>
        </p:spPr>
        <p:txBody>
          <a:bodyPr wrap="square">
            <a:spAutoFit/>
          </a:bodyPr>
          <a:lstStyle/>
          <a:p>
            <a:pPr marL="300723" indent="-300723">
              <a:buFont typeface="Arial" pitchFamily="34" charset="0"/>
              <a:buChar char="•"/>
            </a:pPr>
            <a:r>
              <a:rPr lang="pt-BR" sz="2105" dirty="0">
                <a:solidFill>
                  <a:prstClr val="black"/>
                </a:solidFill>
              </a:rPr>
              <a:t>Ministro da Saúde, </a:t>
            </a:r>
            <a:r>
              <a:rPr lang="pt-BR" sz="2105" b="1" dirty="0">
                <a:solidFill>
                  <a:prstClr val="black"/>
                </a:solidFill>
              </a:rPr>
              <a:t>pretende replicar a experiência de sucesso </a:t>
            </a:r>
            <a:r>
              <a:rPr lang="pt-BR" sz="2105" dirty="0">
                <a:solidFill>
                  <a:prstClr val="black"/>
                </a:solidFill>
              </a:rPr>
              <a:t>do Sistema de Telemedicina do Estado de Santa Catarina:</a:t>
            </a:r>
            <a:br>
              <a:rPr lang="pt-BR" sz="2105" dirty="0">
                <a:solidFill>
                  <a:prstClr val="black"/>
                </a:solidFill>
              </a:rPr>
            </a:br>
            <a:r>
              <a:rPr lang="pt-BR" sz="2105" dirty="0">
                <a:solidFill>
                  <a:prstClr val="black"/>
                </a:solidFill>
                <a:hlinkClick r:id="rId2"/>
              </a:rPr>
              <a:t> http://jconline.ne10.uol.com.br/canal/cidades/noticia/2016/08/15/ministro-da-saude-quer-implantar-telemedicina-para-otimizar-recursos-do-sus-248784.php</a:t>
            </a:r>
            <a:endParaRPr lang="pt-BR" sz="2105" dirty="0">
              <a:solidFill>
                <a:prstClr val="black"/>
              </a:solidFill>
            </a:endParaRPr>
          </a:p>
          <a:p>
            <a:pPr marL="300723" indent="-300723" algn="just">
              <a:buFont typeface="Arial" pitchFamily="34" charset="0"/>
              <a:buChar char="•"/>
            </a:pPr>
            <a:endParaRPr lang="pt-BR" sz="2105" dirty="0">
              <a:solidFill>
                <a:prstClr val="black"/>
              </a:solidFill>
            </a:endParaRPr>
          </a:p>
          <a:p>
            <a:pPr marL="300723" indent="-300723"/>
            <a:r>
              <a:rPr lang="pt-BR" sz="2105" b="1" dirty="0">
                <a:solidFill>
                  <a:srgbClr val="FF0000"/>
                </a:solidFill>
              </a:rPr>
              <a:t>Resultados que vem sendo alcançados:</a:t>
            </a:r>
          </a:p>
          <a:p>
            <a:pPr marL="300723" indent="-300723" algn="just">
              <a:spcBef>
                <a:spcPts val="526"/>
              </a:spcBef>
              <a:spcAft>
                <a:spcPts val="526"/>
              </a:spcAft>
              <a:buFont typeface="Arial" panose="020B0604020202020204" pitchFamily="34" charset="0"/>
              <a:buChar char="•"/>
            </a:pPr>
            <a:r>
              <a:rPr lang="pt-BR" sz="2105" b="1" dirty="0">
                <a:solidFill>
                  <a:prstClr val="black"/>
                </a:solidFill>
              </a:rPr>
              <a:t>Economia para Estado com impressão de filmes RX: </a:t>
            </a:r>
            <a:r>
              <a:rPr lang="pt-BR" sz="2105" b="1" dirty="0">
                <a:solidFill>
                  <a:srgbClr val="C00000"/>
                </a:solidFill>
              </a:rPr>
              <a:t>R$ 1.344.903,00/ano</a:t>
            </a:r>
          </a:p>
          <a:p>
            <a:pPr marL="300723" indent="-300723" algn="just">
              <a:spcBef>
                <a:spcPts val="526"/>
              </a:spcBef>
              <a:spcAft>
                <a:spcPts val="526"/>
              </a:spcAft>
              <a:buFont typeface="Arial" panose="020B0604020202020204" pitchFamily="34" charset="0"/>
              <a:buChar char="•"/>
            </a:pPr>
            <a:r>
              <a:rPr lang="pt-BR" sz="2105" dirty="0">
                <a:solidFill>
                  <a:prstClr val="black"/>
                </a:solidFill>
              </a:rPr>
              <a:t> Sustentabilidade:  redução de impactos ambientais inerente ao uso de películas.</a:t>
            </a:r>
          </a:p>
          <a:p>
            <a:pPr marL="300723" indent="-300723" algn="just">
              <a:spcBef>
                <a:spcPts val="526"/>
              </a:spcBef>
              <a:spcAft>
                <a:spcPts val="526"/>
              </a:spcAft>
              <a:buFont typeface="Arial" panose="020B0604020202020204" pitchFamily="34" charset="0"/>
              <a:buChar char="•"/>
            </a:pPr>
            <a:r>
              <a:rPr lang="pt-BR" sz="2105" dirty="0">
                <a:solidFill>
                  <a:prstClr val="black"/>
                </a:solidFill>
              </a:rPr>
              <a:t>Agilidade no diagnóstico, </a:t>
            </a:r>
            <a:r>
              <a:rPr lang="pt-BR" sz="2105" dirty="0" err="1">
                <a:solidFill>
                  <a:prstClr val="black"/>
                </a:solidFill>
              </a:rPr>
              <a:t>resolutividade</a:t>
            </a:r>
            <a:r>
              <a:rPr lang="pt-BR" sz="2105" dirty="0">
                <a:solidFill>
                  <a:prstClr val="black"/>
                </a:solidFill>
              </a:rPr>
              <a:t> no encaminhamento, gerenciamento da fila de espera e redução de deslocamentos de pacientes</a:t>
            </a:r>
            <a:r>
              <a:rPr lang="pt-BR" sz="1754" dirty="0">
                <a:solidFill>
                  <a:prstClr val="black"/>
                </a:solidFill>
              </a:rPr>
              <a:t>.</a:t>
            </a:r>
          </a:p>
        </p:txBody>
      </p:sp>
      <p:sp>
        <p:nvSpPr>
          <p:cNvPr id="7" name="CaixaDeTexto 6"/>
          <p:cNvSpPr txBox="1"/>
          <p:nvPr/>
        </p:nvSpPr>
        <p:spPr>
          <a:xfrm>
            <a:off x="2498992" y="402564"/>
            <a:ext cx="6173540" cy="848181"/>
          </a:xfrm>
          <a:prstGeom prst="rect">
            <a:avLst/>
          </a:prstGeom>
          <a:solidFill>
            <a:srgbClr val="D8EEC0"/>
          </a:solidFill>
        </p:spPr>
        <p:txBody>
          <a:bodyPr wrap="square" rtlCol="0">
            <a:spAutoFit/>
          </a:bodyPr>
          <a:lstStyle/>
          <a:p>
            <a:pPr algn="ctr">
              <a:spcBef>
                <a:spcPct val="0"/>
              </a:spcBef>
            </a:pPr>
            <a:r>
              <a:rPr lang="pt-BR" sz="2456" b="1" dirty="0">
                <a:solidFill>
                  <a:prstClr val="black"/>
                </a:solidFill>
              </a:rPr>
              <a:t>TELEMEDICINA DE SC REFERÊNCIA NACIONAL</a:t>
            </a:r>
          </a:p>
        </p:txBody>
      </p:sp>
      <p:sp>
        <p:nvSpPr>
          <p:cNvPr id="5" name="Retângulo 4"/>
          <p:cNvSpPr/>
          <p:nvPr/>
        </p:nvSpPr>
        <p:spPr>
          <a:xfrm>
            <a:off x="1774984" y="6336952"/>
            <a:ext cx="7198831" cy="568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79" dirty="0">
                <a:solidFill>
                  <a:prstClr val="white"/>
                </a:solidFill>
                <a:latin typeface="Calibri Light"/>
              </a:rPr>
              <a:t>Meta:  Expansão de Modalidades - Eletroencefalograma, Espirometria e </a:t>
            </a:r>
            <a:r>
              <a:rPr lang="pt-BR" sz="1579" dirty="0" err="1">
                <a:solidFill>
                  <a:prstClr val="white"/>
                </a:solidFill>
                <a:latin typeface="Calibri Light"/>
              </a:rPr>
              <a:t>Retinografia</a:t>
            </a:r>
            <a:endParaRPr lang="pt-BR" sz="1579" dirty="0">
              <a:solidFill>
                <a:prstClr val="white"/>
              </a:solidFill>
              <a:latin typeface="Calibri Light"/>
            </a:endParaRPr>
          </a:p>
          <a:p>
            <a:pPr algn="ctr"/>
            <a:r>
              <a:rPr lang="pt-BR" sz="1579" dirty="0">
                <a:solidFill>
                  <a:prstClr val="white"/>
                </a:solidFill>
                <a:latin typeface="Calibri Light"/>
              </a:rPr>
              <a:t>Necessitando recurso novo para operacionalização</a:t>
            </a:r>
          </a:p>
        </p:txBody>
      </p:sp>
    </p:spTree>
    <p:extLst>
      <p:ext uri="{BB962C8B-B14F-4D97-AF65-F5344CB8AC3E}">
        <p14:creationId xmlns="" xmlns:p14="http://schemas.microsoft.com/office/powerpoint/2010/main" val="3139157302"/>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2063"/>
          <p:cNvGraphicFramePr>
            <a:graphicFrameLocks noChangeAspect="1"/>
          </p:cNvGraphicFramePr>
          <p:nvPr>
            <p:extLst/>
          </p:nvPr>
        </p:nvGraphicFramePr>
        <p:xfrm>
          <a:off x="-1" y="6058808"/>
          <a:ext cx="10691813" cy="728101"/>
        </p:xfrm>
        <a:graphic>
          <a:graphicData uri="http://schemas.openxmlformats.org/presentationml/2006/ole">
            <p:oleObj spid="_x0000_s2059" name="CorelPhotoPaint.Image.10" r:id="rId4" imgW="1638095" imgH="314286" progId="">
              <p:embed/>
            </p:oleObj>
          </a:graphicData>
        </a:graphic>
      </p:graphicFrame>
      <p:sp>
        <p:nvSpPr>
          <p:cNvPr id="5" name="CaixaDeTexto 4"/>
          <p:cNvSpPr txBox="1"/>
          <p:nvPr/>
        </p:nvSpPr>
        <p:spPr>
          <a:xfrm>
            <a:off x="0" y="505432"/>
            <a:ext cx="10691813" cy="1064009"/>
          </a:xfrm>
          <a:prstGeom prst="rect">
            <a:avLst/>
          </a:prstGeom>
          <a:solidFill>
            <a:srgbClr val="D8EEC0"/>
          </a:solidFill>
          <a:ln>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3157" b="1" dirty="0">
                <a:solidFill>
                  <a:prstClr val="black"/>
                </a:solidFill>
              </a:rPr>
              <a:t>Transplantes de órgãos  em SC </a:t>
            </a:r>
            <a:r>
              <a:rPr lang="pt-BR" sz="3157" b="1" dirty="0">
                <a:solidFill>
                  <a:srgbClr val="C00000"/>
                </a:solidFill>
              </a:rPr>
              <a:t>(líder em captação de órgãos)</a:t>
            </a:r>
            <a:endParaRPr lang="pt-BR" sz="2105" b="1" dirty="0">
              <a:solidFill>
                <a:srgbClr val="C00000"/>
              </a:solidFill>
            </a:endParaRPr>
          </a:p>
        </p:txBody>
      </p:sp>
      <p:sp>
        <p:nvSpPr>
          <p:cNvPr id="2" name="CaixaDeTexto 1"/>
          <p:cNvSpPr txBox="1"/>
          <p:nvPr/>
        </p:nvSpPr>
        <p:spPr>
          <a:xfrm>
            <a:off x="1049381" y="2335170"/>
            <a:ext cx="8864845" cy="2089675"/>
          </a:xfrm>
          <a:prstGeom prst="rect">
            <a:avLst/>
          </a:prstGeom>
          <a:noFill/>
        </p:spPr>
        <p:txBody>
          <a:bodyPr wrap="square" rtlCol="0">
            <a:spAutoFit/>
          </a:bodyPr>
          <a:lstStyle/>
          <a:p>
            <a:endParaRPr lang="pt-PT" sz="2806" dirty="0">
              <a:solidFill>
                <a:prstClr val="black"/>
              </a:solidFill>
            </a:endParaRPr>
          </a:p>
          <a:p>
            <a:endParaRPr lang="pt-PT" sz="2806" dirty="0">
              <a:solidFill>
                <a:prstClr val="black"/>
              </a:solidFill>
            </a:endParaRPr>
          </a:p>
          <a:p>
            <a:endParaRPr lang="pt-PT" sz="2456" dirty="0">
              <a:solidFill>
                <a:prstClr val="black"/>
              </a:solidFill>
            </a:endParaRPr>
          </a:p>
          <a:p>
            <a:endParaRPr lang="pt-PT" sz="2456" b="1" dirty="0">
              <a:solidFill>
                <a:prstClr val="black"/>
              </a:solidFill>
            </a:endParaRPr>
          </a:p>
          <a:p>
            <a:endParaRPr lang="pt-PT" sz="2456" b="1" dirty="0">
              <a:solidFill>
                <a:prstClr val="black"/>
              </a:solidFill>
            </a:endParaRPr>
          </a:p>
        </p:txBody>
      </p:sp>
      <p:graphicFrame>
        <p:nvGraphicFramePr>
          <p:cNvPr id="8" name="Gráfico 7">
            <a:extLst>
              <a:ext uri="{FF2B5EF4-FFF2-40B4-BE49-F238E27FC236}">
                <a16:creationId xmlns:a16="http://schemas.microsoft.com/office/drawing/2014/main" xmlns="" id="{8BA54D32-BF12-41A4-82FD-04E361142B0C}"/>
              </a:ext>
            </a:extLst>
          </p:cNvPr>
          <p:cNvGraphicFramePr>
            <a:graphicFrameLocks/>
          </p:cNvGraphicFramePr>
          <p:nvPr>
            <p:extLst/>
          </p:nvPr>
        </p:nvGraphicFramePr>
        <p:xfrm>
          <a:off x="271795" y="2042786"/>
          <a:ext cx="4735102" cy="379428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Gráfico 8">
            <a:extLst>
              <a:ext uri="{FF2B5EF4-FFF2-40B4-BE49-F238E27FC236}">
                <a16:creationId xmlns:a16="http://schemas.microsoft.com/office/drawing/2014/main" xmlns="" id="{4661951D-D2D8-4121-9396-3ACDEA4B1978}"/>
              </a:ext>
            </a:extLst>
          </p:cNvPr>
          <p:cNvGraphicFramePr>
            <a:graphicFrameLocks/>
          </p:cNvGraphicFramePr>
          <p:nvPr>
            <p:extLst/>
          </p:nvPr>
        </p:nvGraphicFramePr>
        <p:xfrm>
          <a:off x="5145067" y="2111238"/>
          <a:ext cx="5391541" cy="3657382"/>
        </p:xfrm>
        <a:graphic>
          <a:graphicData uri="http://schemas.openxmlformats.org/drawingml/2006/chart">
            <c:chart xmlns:c="http://schemas.openxmlformats.org/drawingml/2006/chart" xmlns:r="http://schemas.openxmlformats.org/officeDocument/2006/relationships" r:id="rId6"/>
          </a:graphicData>
        </a:graphic>
      </p:graphicFrame>
      <p:sp>
        <p:nvSpPr>
          <p:cNvPr id="3" name="Retângulo 2"/>
          <p:cNvSpPr/>
          <p:nvPr/>
        </p:nvSpPr>
        <p:spPr>
          <a:xfrm>
            <a:off x="5819769" y="5821640"/>
            <a:ext cx="3887603" cy="335348"/>
          </a:xfrm>
          <a:prstGeom prst="rect">
            <a:avLst/>
          </a:prstGeom>
        </p:spPr>
        <p:txBody>
          <a:bodyPr wrap="none">
            <a:spAutoFit/>
          </a:bodyPr>
          <a:lstStyle/>
          <a:p>
            <a:r>
              <a:rPr lang="pt-BR" sz="1579" b="1" dirty="0">
                <a:solidFill>
                  <a:prstClr val="black"/>
                </a:solidFill>
              </a:rPr>
              <a:t>Obs.: </a:t>
            </a:r>
            <a:r>
              <a:rPr lang="pt-BR" sz="1579" b="1" dirty="0">
                <a:solidFill>
                  <a:srgbClr val="C00000"/>
                </a:solidFill>
              </a:rPr>
              <a:t>De coração foram 8 transplantes</a:t>
            </a:r>
          </a:p>
        </p:txBody>
      </p:sp>
      <p:sp>
        <p:nvSpPr>
          <p:cNvPr id="4" name="Retângulo 3"/>
          <p:cNvSpPr/>
          <p:nvPr/>
        </p:nvSpPr>
        <p:spPr>
          <a:xfrm>
            <a:off x="1972566" y="1718898"/>
            <a:ext cx="1928733" cy="416268"/>
          </a:xfrm>
          <a:prstGeom prst="rect">
            <a:avLst/>
          </a:prstGeom>
        </p:spPr>
        <p:txBody>
          <a:bodyPr wrap="none">
            <a:spAutoFit/>
          </a:bodyPr>
          <a:lstStyle/>
          <a:p>
            <a:r>
              <a:rPr lang="pt-BR" sz="2105" b="1" dirty="0">
                <a:solidFill>
                  <a:prstClr val="black"/>
                </a:solidFill>
              </a:rPr>
              <a:t>Número total </a:t>
            </a:r>
            <a:endParaRPr lang="pt-BR" sz="2105" dirty="0">
              <a:solidFill>
                <a:prstClr val="black"/>
              </a:solidFill>
            </a:endParaRPr>
          </a:p>
        </p:txBody>
      </p:sp>
      <p:sp>
        <p:nvSpPr>
          <p:cNvPr id="6" name="Retângulo 5"/>
          <p:cNvSpPr/>
          <p:nvPr/>
        </p:nvSpPr>
        <p:spPr>
          <a:xfrm>
            <a:off x="6111872" y="1675385"/>
            <a:ext cx="3457934" cy="416268"/>
          </a:xfrm>
          <a:prstGeom prst="rect">
            <a:avLst/>
          </a:prstGeom>
        </p:spPr>
        <p:txBody>
          <a:bodyPr wrap="none">
            <a:spAutoFit/>
          </a:bodyPr>
          <a:lstStyle/>
          <a:p>
            <a:pPr algn="ctr"/>
            <a:r>
              <a:rPr lang="pt-BR" sz="2105" b="1" dirty="0">
                <a:solidFill>
                  <a:prstClr val="black"/>
                </a:solidFill>
              </a:rPr>
              <a:t>Tipos de órgão - 2016 (%)</a:t>
            </a:r>
            <a:endParaRPr lang="pt-PT" sz="2105" b="1" dirty="0">
              <a:solidFill>
                <a:prstClr val="black"/>
              </a:solidFill>
            </a:endParaRPr>
          </a:p>
        </p:txBody>
      </p:sp>
    </p:spTree>
    <p:extLst>
      <p:ext uri="{BB962C8B-B14F-4D97-AF65-F5344CB8AC3E}">
        <p14:creationId xmlns="" xmlns:p14="http://schemas.microsoft.com/office/powerpoint/2010/main" val="28673295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4590" y="2310550"/>
            <a:ext cx="9622631" cy="4395059"/>
          </a:xfrm>
        </p:spPr>
        <p:txBody>
          <a:bodyPr/>
          <a:lstStyle/>
          <a:p>
            <a:pPr>
              <a:defRPr/>
            </a:pPr>
            <a:r>
              <a:rPr lang="pt-BR" sz="2456" b="1" dirty="0">
                <a:solidFill>
                  <a:srgbClr val="002060"/>
                </a:solidFill>
              </a:rPr>
              <a:t>Campanhas de Vacinação contra Influenza (gripe) e Intensificação da vacinação contra tétano, HPV e </a:t>
            </a:r>
            <a:r>
              <a:rPr lang="pt-BR" sz="2456" b="1" dirty="0" err="1">
                <a:solidFill>
                  <a:srgbClr val="002060"/>
                </a:solidFill>
              </a:rPr>
              <a:t>Meningo</a:t>
            </a:r>
            <a:r>
              <a:rPr lang="pt-BR" sz="2456" b="1" dirty="0">
                <a:solidFill>
                  <a:srgbClr val="002060"/>
                </a:solidFill>
              </a:rPr>
              <a:t> C em </a:t>
            </a:r>
            <a:r>
              <a:rPr lang="pt-BR" sz="2456" b="1" dirty="0" smtClean="0">
                <a:solidFill>
                  <a:srgbClr val="002060"/>
                </a:solidFill>
              </a:rPr>
              <a:t>adolescentes</a:t>
            </a:r>
          </a:p>
          <a:p>
            <a:pPr>
              <a:defRPr/>
            </a:pPr>
            <a:endParaRPr lang="pt-BR" sz="2456" b="1" dirty="0"/>
          </a:p>
          <a:p>
            <a:pPr lvl="1">
              <a:defRPr/>
            </a:pPr>
            <a:r>
              <a:rPr lang="pt-BR" sz="1800" spc="-1" dirty="0">
                <a:solidFill>
                  <a:srgbClr val="000000"/>
                </a:solidFill>
                <a:uFill>
                  <a:solidFill>
                    <a:srgbClr val="FFFFFF"/>
                  </a:solidFill>
                </a:uFill>
                <a:ea typeface="DejaVu Sans"/>
                <a:cs typeface="DejaVu Sans"/>
              </a:rPr>
              <a:t>Influenza:</a:t>
            </a:r>
          </a:p>
          <a:p>
            <a:pPr marL="865972" lvl="1" indent="-161500">
              <a:defRPr/>
            </a:pPr>
            <a:r>
              <a:rPr lang="pt-BR" sz="1800" spc="-1" dirty="0">
                <a:solidFill>
                  <a:srgbClr val="000000"/>
                </a:solidFill>
                <a:uFill>
                  <a:solidFill>
                    <a:srgbClr val="FFFFFF"/>
                  </a:solidFill>
                </a:uFill>
                <a:ea typeface="DejaVu Sans"/>
                <a:cs typeface="DejaVu Sans"/>
              </a:rPr>
              <a:t>1.641.464 vacinados em 2015</a:t>
            </a:r>
          </a:p>
          <a:p>
            <a:pPr marL="865972" lvl="1" indent="-161500">
              <a:defRPr/>
            </a:pPr>
            <a:r>
              <a:rPr lang="pt-BR" sz="1800" spc="-1" dirty="0">
                <a:solidFill>
                  <a:srgbClr val="000000"/>
                </a:solidFill>
                <a:uFill>
                  <a:solidFill>
                    <a:srgbClr val="FFFFFF"/>
                  </a:solidFill>
                </a:uFill>
                <a:ea typeface="DejaVu Sans"/>
                <a:cs typeface="DejaVu Sans"/>
              </a:rPr>
              <a:t>1.705.930 vacinados em 2015 </a:t>
            </a:r>
          </a:p>
          <a:p>
            <a:pPr marL="865972" lvl="1" indent="-161500">
              <a:defRPr/>
            </a:pPr>
            <a:r>
              <a:rPr lang="pt-BR" sz="1800" spc="-1" dirty="0">
                <a:solidFill>
                  <a:srgbClr val="000000"/>
                </a:solidFill>
                <a:uFill>
                  <a:solidFill>
                    <a:srgbClr val="FFFFFF"/>
                  </a:solidFill>
                </a:uFill>
                <a:ea typeface="DejaVu Sans"/>
                <a:cs typeface="DejaVu Sans"/>
              </a:rPr>
              <a:t>1.704.615 vacinados em 2017</a:t>
            </a:r>
          </a:p>
          <a:p>
            <a:pPr lvl="1">
              <a:defRPr/>
            </a:pPr>
            <a:r>
              <a:rPr lang="pt-BR" sz="1800" spc="-1" dirty="0">
                <a:solidFill>
                  <a:srgbClr val="000000"/>
                </a:solidFill>
                <a:uFill>
                  <a:solidFill>
                    <a:srgbClr val="FFFFFF"/>
                  </a:solidFill>
                </a:uFill>
                <a:ea typeface="DejaVu Sans"/>
                <a:cs typeface="DejaVu Sans"/>
              </a:rPr>
              <a:t>HPV: </a:t>
            </a:r>
          </a:p>
          <a:p>
            <a:pPr marL="1006588" lvl="1" indent="-300723">
              <a:defRPr/>
            </a:pPr>
            <a:r>
              <a:rPr lang="pt-BR" sz="1800" spc="-1" dirty="0">
                <a:solidFill>
                  <a:srgbClr val="000000"/>
                </a:solidFill>
                <a:uFill>
                  <a:solidFill>
                    <a:srgbClr val="FFFFFF"/>
                  </a:solidFill>
                </a:uFill>
                <a:ea typeface="DejaVu Sans"/>
                <a:cs typeface="DejaVu Sans"/>
              </a:rPr>
              <a:t>274.796 doses aplicadas em meninas (2015)</a:t>
            </a:r>
          </a:p>
          <a:p>
            <a:pPr marL="1006588" lvl="1" indent="-300723">
              <a:defRPr/>
            </a:pPr>
            <a:r>
              <a:rPr lang="pt-BR" sz="1800" spc="-1" dirty="0">
                <a:solidFill>
                  <a:srgbClr val="000000"/>
                </a:solidFill>
                <a:uFill>
                  <a:solidFill>
                    <a:srgbClr val="FFFFFF"/>
                  </a:solidFill>
                </a:uFill>
                <a:ea typeface="DejaVu Sans"/>
                <a:cs typeface="DejaVu Sans"/>
              </a:rPr>
              <a:t>  69.652 doses aplicadas em meninas (2016)</a:t>
            </a:r>
          </a:p>
          <a:p>
            <a:pPr marL="1006588" lvl="1" indent="-300723">
              <a:defRPr/>
            </a:pPr>
            <a:r>
              <a:rPr lang="pt-BR" sz="1800" spc="-1" dirty="0">
                <a:solidFill>
                  <a:srgbClr val="000000"/>
                </a:solidFill>
                <a:uFill>
                  <a:solidFill>
                    <a:srgbClr val="FFFFFF"/>
                  </a:solidFill>
                </a:uFill>
                <a:ea typeface="DejaVu Sans"/>
                <a:cs typeface="DejaVu Sans"/>
              </a:rPr>
              <a:t>160.102 doses aplicadas em meninos e meninas (2017)</a:t>
            </a:r>
          </a:p>
          <a:p>
            <a:pPr lvl="1">
              <a:defRPr/>
            </a:pPr>
            <a:r>
              <a:rPr lang="pt-BR" sz="1800" spc="-1" dirty="0">
                <a:solidFill>
                  <a:srgbClr val="000000"/>
                </a:solidFill>
                <a:uFill>
                  <a:solidFill>
                    <a:srgbClr val="FFFFFF"/>
                  </a:solidFill>
                </a:uFill>
                <a:ea typeface="DejaVu Sans"/>
                <a:cs typeface="DejaVu Sans"/>
              </a:rPr>
              <a:t>Meningite C: 14.500 doses aplicadas (início da vacinação em 2017)</a:t>
            </a:r>
          </a:p>
          <a:p>
            <a:pPr>
              <a:defRPr/>
            </a:pPr>
            <a:endParaRPr lang="pt-BR" sz="1800" dirty="0"/>
          </a:p>
        </p:txBody>
      </p:sp>
      <p:grpSp>
        <p:nvGrpSpPr>
          <p:cNvPr id="4" name="Grupo 3"/>
          <p:cNvGrpSpPr/>
          <p:nvPr/>
        </p:nvGrpSpPr>
        <p:grpSpPr>
          <a:xfrm>
            <a:off x="918350" y="681080"/>
            <a:ext cx="8529611" cy="1293644"/>
            <a:chOff x="2688" y="0"/>
            <a:chExt cx="5500397" cy="394118"/>
          </a:xfrm>
          <a:solidFill>
            <a:schemeClr val="accent5">
              <a:lumMod val="90000"/>
            </a:schemeClr>
          </a:solidFill>
        </p:grpSpPr>
        <p:sp>
          <p:nvSpPr>
            <p:cNvPr id="5" name="Retângulo 4"/>
            <p:cNvSpPr/>
            <p:nvPr/>
          </p:nvSpPr>
          <p:spPr>
            <a:xfrm>
              <a:off x="14231" y="11543"/>
              <a:ext cx="5477311" cy="3710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6800" tIns="56800" rIns="56800" bIns="56800" numCol="1" spcCol="1270" anchor="ctr" anchorCtr="0">
              <a:noAutofit/>
            </a:bodyPr>
            <a:lstStyle/>
            <a:p>
              <a:pPr algn="ctr" defTabSz="662705" fontAlgn="base">
                <a:lnSpc>
                  <a:spcPct val="90000"/>
                </a:lnSpc>
                <a:spcBef>
                  <a:spcPct val="0"/>
                </a:spcBef>
                <a:spcAft>
                  <a:spcPct val="35000"/>
                </a:spcAft>
              </a:pPr>
              <a:endParaRPr lang="pt-BR" sz="1579" dirty="0">
                <a:solidFill>
                  <a:srgbClr val="FFFFFF"/>
                </a:solidFill>
              </a:endParaRPr>
            </a:p>
          </p:txBody>
        </p:sp>
        <p:sp>
          <p:nvSpPr>
            <p:cNvPr id="6" name="Retângulo de cantos arredondados 5"/>
            <p:cNvSpPr/>
            <p:nvPr/>
          </p:nvSpPr>
          <p:spPr>
            <a:xfrm>
              <a:off x="2688" y="0"/>
              <a:ext cx="5500397" cy="394118"/>
            </a:xfrm>
            <a:prstGeom prst="roundRect">
              <a:avLst>
                <a:gd name="adj" fmla="val 10000"/>
              </a:avLst>
            </a:prstGeom>
            <a:grpFill/>
          </p:spPr>
          <p:style>
            <a:lnRef idx="0">
              <a:schemeClr val="lt1">
                <a:hueOff val="0"/>
                <a:satOff val="0"/>
                <a:lumOff val="0"/>
                <a:alphaOff val="0"/>
              </a:schemeClr>
            </a:lnRef>
            <a:fillRef idx="3">
              <a:schemeClr val="accent1">
                <a:shade val="50000"/>
                <a:hueOff val="0"/>
                <a:satOff val="0"/>
                <a:lumOff val="0"/>
                <a:alphaOff val="0"/>
              </a:schemeClr>
            </a:fillRef>
            <a:effectRef idx="3">
              <a:schemeClr val="accent1">
                <a:shade val="50000"/>
                <a:hueOff val="0"/>
                <a:satOff val="0"/>
                <a:lumOff val="0"/>
                <a:alphaOff val="0"/>
              </a:schemeClr>
            </a:effectRef>
            <a:fontRef idx="minor">
              <a:schemeClr val="lt1"/>
            </a:fontRef>
          </p:style>
        </p:sp>
      </p:grpSp>
      <p:sp>
        <p:nvSpPr>
          <p:cNvPr id="2" name="Retângulo 1"/>
          <p:cNvSpPr/>
          <p:nvPr/>
        </p:nvSpPr>
        <p:spPr>
          <a:xfrm>
            <a:off x="-325498" y="423949"/>
            <a:ext cx="11017309" cy="1214948"/>
          </a:xfrm>
          <a:prstGeom prst="rect">
            <a:avLst/>
          </a:prstGeom>
        </p:spPr>
        <p:txBody>
          <a:bodyPr wrap="square">
            <a:spAutoFit/>
          </a:bodyPr>
          <a:lstStyle/>
          <a:p>
            <a:pPr algn="ctr" eaLnBrk="0" fontAlgn="base" hangingPunct="0">
              <a:lnSpc>
                <a:spcPct val="130000"/>
              </a:lnSpc>
              <a:spcBef>
                <a:spcPct val="0"/>
              </a:spcBef>
              <a:spcAft>
                <a:spcPct val="0"/>
              </a:spcAft>
              <a:defRPr/>
            </a:pPr>
            <a:endParaRPr lang="pt-BR" sz="2806" b="1" dirty="0">
              <a:solidFill>
                <a:srgbClr val="000000"/>
              </a:solidFill>
              <a:effectLst>
                <a:outerShdw blurRad="38100" dist="38100" dir="2700000" algn="tl">
                  <a:srgbClr val="C0C0C0"/>
                </a:outerShdw>
              </a:effectLst>
              <a:latin typeface="Tahoma" pitchFamily="34" charset="0"/>
            </a:endParaRPr>
          </a:p>
          <a:p>
            <a:pPr algn="ctr" eaLnBrk="0" fontAlgn="base" hangingPunct="0">
              <a:lnSpc>
                <a:spcPct val="130000"/>
              </a:lnSpc>
              <a:spcBef>
                <a:spcPct val="0"/>
              </a:spcBef>
              <a:spcAft>
                <a:spcPct val="0"/>
              </a:spcAft>
              <a:defRPr/>
            </a:pPr>
            <a:r>
              <a:rPr lang="pt-BR" sz="2806" b="1" dirty="0">
                <a:solidFill>
                  <a:srgbClr val="000000"/>
                </a:solidFill>
                <a:effectLst>
                  <a:outerShdw blurRad="38100" dist="38100" dir="2700000" algn="tl">
                    <a:srgbClr val="C0C0C0"/>
                  </a:outerShdw>
                </a:effectLst>
                <a:latin typeface="Tahoma" pitchFamily="34" charset="0"/>
              </a:rPr>
              <a:t>DIVE - Diretoria de Vigilância Epidemiológica</a:t>
            </a:r>
          </a:p>
        </p:txBody>
      </p:sp>
    </p:spTree>
    <p:extLst>
      <p:ext uri="{BB962C8B-B14F-4D97-AF65-F5344CB8AC3E}">
        <p14:creationId xmlns="" xmlns:p14="http://schemas.microsoft.com/office/powerpoint/2010/main" val="25327817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 name="CustomShape 1"/>
          <p:cNvSpPr/>
          <p:nvPr/>
        </p:nvSpPr>
        <p:spPr>
          <a:xfrm>
            <a:off x="-315310" y="197336"/>
            <a:ext cx="10343520" cy="1344798"/>
          </a:xfrm>
          <a:prstGeom prst="rect">
            <a:avLst/>
          </a:prstGeom>
          <a:noFill/>
          <a:ln w="9360">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pt-BR" sz="2400" b="1" strike="noStrike" spc="-1" dirty="0">
                <a:solidFill>
                  <a:srgbClr val="000000"/>
                </a:solidFill>
                <a:uFill>
                  <a:solidFill>
                    <a:srgbClr val="FFFFFF"/>
                  </a:solidFill>
                </a:uFill>
                <a:latin typeface="Arial"/>
                <a:ea typeface="Microsoft YaHei"/>
              </a:rPr>
              <a:t>                   </a:t>
            </a:r>
            <a:r>
              <a:rPr lang="pt-BR" sz="2400" b="1" strike="noStrike" spc="-1" dirty="0" smtClean="0">
                <a:solidFill>
                  <a:srgbClr val="C00000"/>
                </a:solidFill>
                <a:uFill>
                  <a:solidFill>
                    <a:srgbClr val="FFFFFF"/>
                  </a:solidFill>
                </a:uFill>
                <a:latin typeface="Arial"/>
                <a:ea typeface="Microsoft YaHei"/>
              </a:rPr>
              <a:t>PERCENTUAL APLICADO NA SAÚDE, PERÍODO  </a:t>
            </a:r>
          </a:p>
          <a:p>
            <a:pPr algn="ctr">
              <a:lnSpc>
                <a:spcPct val="100000"/>
              </a:lnSpc>
            </a:pPr>
            <a:r>
              <a:rPr lang="pt-BR" sz="2400" b="1" strike="noStrike" spc="-1" dirty="0" smtClean="0">
                <a:solidFill>
                  <a:srgbClr val="C00000"/>
                </a:solidFill>
                <a:uFill>
                  <a:solidFill>
                    <a:srgbClr val="FFFFFF"/>
                  </a:solidFill>
                </a:uFill>
                <a:latin typeface="Arial"/>
                <a:ea typeface="Microsoft YaHei"/>
              </a:rPr>
              <a:t>                      DE 2012 A 2017, EM </a:t>
            </a:r>
            <a:r>
              <a:rPr lang="pt-BR" sz="2400" b="1" spc="-1" dirty="0" smtClean="0">
                <a:solidFill>
                  <a:srgbClr val="C00000"/>
                </a:solidFill>
                <a:uFill>
                  <a:solidFill>
                    <a:srgbClr val="FFFFFF"/>
                  </a:solidFill>
                </a:uFill>
                <a:latin typeface="Arial"/>
                <a:ea typeface="Microsoft YaHei"/>
              </a:rPr>
              <a:t>SANTA CATARINA.</a:t>
            </a:r>
            <a:endParaRPr lang="pt-BR" sz="1800" b="0" strike="noStrike" spc="-1" dirty="0">
              <a:solidFill>
                <a:srgbClr val="C00000"/>
              </a:solidFill>
              <a:uFill>
                <a:solidFill>
                  <a:srgbClr val="FFFFFF"/>
                </a:solidFill>
              </a:uFill>
              <a:latin typeface="Arial"/>
            </a:endParaRPr>
          </a:p>
        </p:txBody>
      </p:sp>
      <p:sp>
        <p:nvSpPr>
          <p:cNvPr id="993" name="CustomShape 2"/>
          <p:cNvSpPr/>
          <p:nvPr/>
        </p:nvSpPr>
        <p:spPr>
          <a:xfrm>
            <a:off x="1260795" y="6280200"/>
            <a:ext cx="2660040" cy="5385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200" b="0" strike="noStrike" spc="-1" dirty="0">
                <a:solidFill>
                  <a:srgbClr val="000000"/>
                </a:solidFill>
                <a:uFill>
                  <a:solidFill>
                    <a:srgbClr val="FFFFFF"/>
                  </a:solidFill>
                </a:uFill>
                <a:latin typeface="Myriad CnSemibold"/>
                <a:ea typeface="Microsoft YaHei"/>
              </a:rPr>
              <a:t>FONTE:  </a:t>
            </a:r>
            <a:r>
              <a:rPr lang="pt-BR" sz="1200" b="0" strike="noStrike" spc="-1" dirty="0" smtClean="0">
                <a:solidFill>
                  <a:srgbClr val="000000"/>
                </a:solidFill>
                <a:uFill>
                  <a:solidFill>
                    <a:srgbClr val="FFFFFF"/>
                  </a:solidFill>
                </a:uFill>
                <a:latin typeface="Myriad CnSemibold"/>
                <a:ea typeface="Microsoft YaHei"/>
              </a:rPr>
              <a:t>SIOPS</a:t>
            </a:r>
            <a:endParaRPr lang="pt-BR" sz="1800" b="0" strike="noStrike" spc="-1" dirty="0">
              <a:solidFill>
                <a:srgbClr val="000000"/>
              </a:solidFill>
              <a:uFill>
                <a:solidFill>
                  <a:srgbClr val="FFFFFF"/>
                </a:solidFill>
              </a:uFill>
              <a:latin typeface="Arial"/>
            </a:endParaRPr>
          </a:p>
        </p:txBody>
      </p:sp>
      <p:graphicFrame>
        <p:nvGraphicFramePr>
          <p:cNvPr id="995" name="Table 4"/>
          <p:cNvGraphicFramePr/>
          <p:nvPr>
            <p:extLst>
              <p:ext uri="{D42A27DB-BD31-4B8C-83A1-F6EECF244321}">
                <p14:modId xmlns="" xmlns:p14="http://schemas.microsoft.com/office/powerpoint/2010/main" val="1283848643"/>
              </p:ext>
            </p:extLst>
          </p:nvPr>
        </p:nvGraphicFramePr>
        <p:xfrm>
          <a:off x="931801" y="1549833"/>
          <a:ext cx="8640000" cy="4606880"/>
        </p:xfrm>
        <a:graphic>
          <a:graphicData uri="http://schemas.openxmlformats.org/drawingml/2006/table">
            <a:tbl>
              <a:tblPr>
                <a:tableStyleId>{6E25E649-3F16-4E02-A733-19D2CDBF48F0}</a:tableStyleId>
              </a:tblPr>
              <a:tblGrid>
                <a:gridCol w="4320000"/>
                <a:gridCol w="4320000"/>
              </a:tblGrid>
              <a:tr h="684740">
                <a:tc>
                  <a:txBody>
                    <a:bodyPr/>
                    <a:lstStyle/>
                    <a:p>
                      <a:pPr algn="ctr">
                        <a:lnSpc>
                          <a:spcPct val="100000"/>
                        </a:lnSpc>
                      </a:pPr>
                      <a:r>
                        <a:rPr lang="pt-BR" sz="2000" b="1" strike="noStrike" spc="-1" dirty="0" smtClean="0">
                          <a:uFill>
                            <a:solidFill>
                              <a:srgbClr val="FFFFFF"/>
                            </a:solidFill>
                          </a:uFill>
                        </a:rPr>
                        <a:t>ANO</a:t>
                      </a:r>
                      <a:endParaRPr lang="pt-BR" sz="2000" b="1" strike="noStrike" spc="-1" dirty="0">
                        <a:solidFill>
                          <a:srgbClr val="000000"/>
                        </a:solidFill>
                        <a:uFill>
                          <a:solidFill>
                            <a:srgbClr val="FFFFFF"/>
                          </a:solidFill>
                        </a:uFill>
                        <a:latin typeface="Arial"/>
                      </a:endParaRPr>
                    </a:p>
                  </a:txBody>
                  <a:tcPr marL="9360" marR="9360"/>
                </a:tc>
                <a:tc>
                  <a:txBody>
                    <a:bodyPr/>
                    <a:lstStyle/>
                    <a:p>
                      <a:pPr algn="ctr">
                        <a:lnSpc>
                          <a:spcPct val="100000"/>
                        </a:lnSpc>
                      </a:pPr>
                      <a:r>
                        <a:rPr lang="pt-BR" sz="2000" b="1" strike="noStrike" spc="-1" dirty="0" smtClean="0">
                          <a:uFill>
                            <a:solidFill>
                              <a:srgbClr val="FFFFFF"/>
                            </a:solidFill>
                          </a:uFill>
                        </a:rPr>
                        <a:t>Recursos</a:t>
                      </a:r>
                      <a:r>
                        <a:rPr lang="pt-BR" sz="2000" b="1" strike="noStrike" spc="-1" baseline="0" dirty="0" smtClean="0">
                          <a:uFill>
                            <a:solidFill>
                              <a:srgbClr val="FFFFFF"/>
                            </a:solidFill>
                          </a:uFill>
                        </a:rPr>
                        <a:t> Próprios (%)</a:t>
                      </a:r>
                      <a:endParaRPr lang="pt-BR" sz="2000" b="1" strike="noStrike" spc="-1" dirty="0">
                        <a:solidFill>
                          <a:srgbClr val="000000"/>
                        </a:solidFill>
                        <a:uFill>
                          <a:solidFill>
                            <a:srgbClr val="FFFFFF"/>
                          </a:solidFill>
                        </a:uFill>
                        <a:latin typeface="Arial"/>
                      </a:endParaRPr>
                    </a:p>
                  </a:txBody>
                  <a:tcPr marL="9360" marR="9360"/>
                </a:tc>
              </a:tr>
              <a:tr h="653690">
                <a:tc>
                  <a:txBody>
                    <a:bodyPr/>
                    <a:lstStyle/>
                    <a:p>
                      <a:pPr algn="ctr">
                        <a:lnSpc>
                          <a:spcPct val="100000"/>
                        </a:lnSpc>
                      </a:pPr>
                      <a:r>
                        <a:rPr lang="pt-BR" sz="2000" strike="noStrike" spc="-1" dirty="0" smtClean="0">
                          <a:uFill>
                            <a:solidFill>
                              <a:srgbClr val="FFFFFF"/>
                            </a:solidFill>
                          </a:uFill>
                        </a:rPr>
                        <a:t>2012</a:t>
                      </a:r>
                      <a:endParaRPr lang="pt-BR" sz="2000" b="0" strike="noStrike" spc="-1" dirty="0">
                        <a:solidFill>
                          <a:srgbClr val="000000"/>
                        </a:solidFill>
                        <a:uFill>
                          <a:solidFill>
                            <a:srgbClr val="FFFFFF"/>
                          </a:solidFill>
                        </a:uFill>
                        <a:latin typeface="Arial"/>
                      </a:endParaRPr>
                    </a:p>
                  </a:txBody>
                  <a:tcPr marL="9360" marR="9360" anchor="ctr"/>
                </a:tc>
                <a:tc>
                  <a:txBody>
                    <a:bodyPr/>
                    <a:lstStyle/>
                    <a:p>
                      <a:pPr algn="ctr">
                        <a:lnSpc>
                          <a:spcPct val="100000"/>
                        </a:lnSpc>
                      </a:pPr>
                      <a:r>
                        <a:rPr lang="pt-BR" sz="2000" strike="noStrike" spc="-1" dirty="0" smtClean="0">
                          <a:uFill>
                            <a:solidFill>
                              <a:srgbClr val="FFFFFF"/>
                            </a:solidFill>
                          </a:uFill>
                        </a:rPr>
                        <a:t>12,14</a:t>
                      </a:r>
                      <a:endParaRPr lang="pt-BR" sz="2000" b="0" strike="noStrike" spc="-1" dirty="0">
                        <a:solidFill>
                          <a:srgbClr val="000000"/>
                        </a:solidFill>
                        <a:uFill>
                          <a:solidFill>
                            <a:srgbClr val="FFFFFF"/>
                          </a:solidFill>
                        </a:uFill>
                        <a:latin typeface="Arial"/>
                      </a:endParaRPr>
                    </a:p>
                  </a:txBody>
                  <a:tcPr marL="9360" marR="9360" anchor="ctr"/>
                </a:tc>
              </a:tr>
              <a:tr h="653690">
                <a:tc>
                  <a:txBody>
                    <a:bodyPr/>
                    <a:lstStyle/>
                    <a:p>
                      <a:pPr algn="ctr">
                        <a:lnSpc>
                          <a:spcPct val="100000"/>
                        </a:lnSpc>
                      </a:pPr>
                      <a:r>
                        <a:rPr lang="pt-BR" sz="2000" strike="noStrike" spc="-1" dirty="0" smtClean="0">
                          <a:uFill>
                            <a:solidFill>
                              <a:srgbClr val="FFFFFF"/>
                            </a:solidFill>
                          </a:uFill>
                        </a:rPr>
                        <a:t>2013</a:t>
                      </a:r>
                      <a:endParaRPr lang="pt-BR" sz="2000" b="0" strike="noStrike" spc="-1" dirty="0">
                        <a:solidFill>
                          <a:srgbClr val="000000"/>
                        </a:solidFill>
                        <a:uFill>
                          <a:solidFill>
                            <a:srgbClr val="FFFFFF"/>
                          </a:solidFill>
                        </a:uFill>
                        <a:latin typeface="Arial"/>
                      </a:endParaRPr>
                    </a:p>
                  </a:txBody>
                  <a:tcPr marL="9360" marR="9360" anchor="ctr"/>
                </a:tc>
                <a:tc>
                  <a:txBody>
                    <a:bodyPr/>
                    <a:lstStyle/>
                    <a:p>
                      <a:pPr algn="ctr">
                        <a:lnSpc>
                          <a:spcPct val="100000"/>
                        </a:lnSpc>
                      </a:pPr>
                      <a:r>
                        <a:rPr lang="pt-BR" sz="2000" strike="noStrike" spc="-1" dirty="0" smtClean="0">
                          <a:uFill>
                            <a:solidFill>
                              <a:srgbClr val="FFFFFF"/>
                            </a:solidFill>
                          </a:uFill>
                        </a:rPr>
                        <a:t>12,02</a:t>
                      </a:r>
                      <a:endParaRPr lang="pt-BR" sz="2000" b="0" strike="noStrike" spc="-1" dirty="0">
                        <a:solidFill>
                          <a:srgbClr val="000000"/>
                        </a:solidFill>
                        <a:uFill>
                          <a:solidFill>
                            <a:srgbClr val="FFFFFF"/>
                          </a:solidFill>
                        </a:uFill>
                        <a:latin typeface="Arial"/>
                      </a:endParaRPr>
                    </a:p>
                  </a:txBody>
                  <a:tcPr marL="9360" marR="9360" anchor="ctr"/>
                </a:tc>
              </a:tr>
              <a:tr h="653690">
                <a:tc>
                  <a:txBody>
                    <a:bodyPr/>
                    <a:lstStyle/>
                    <a:p>
                      <a:pPr algn="ctr">
                        <a:lnSpc>
                          <a:spcPct val="100000"/>
                        </a:lnSpc>
                      </a:pPr>
                      <a:r>
                        <a:rPr lang="pt-BR" sz="2000" strike="noStrike" spc="-1" dirty="0" smtClean="0">
                          <a:uFill>
                            <a:solidFill>
                              <a:srgbClr val="FFFFFF"/>
                            </a:solidFill>
                          </a:uFill>
                        </a:rPr>
                        <a:t>2014</a:t>
                      </a:r>
                      <a:endParaRPr lang="pt-BR" sz="2000" b="0" strike="noStrike" spc="-1" dirty="0">
                        <a:solidFill>
                          <a:srgbClr val="000000"/>
                        </a:solidFill>
                        <a:uFill>
                          <a:solidFill>
                            <a:srgbClr val="FFFFFF"/>
                          </a:solidFill>
                        </a:uFill>
                        <a:latin typeface="Arial"/>
                      </a:endParaRPr>
                    </a:p>
                  </a:txBody>
                  <a:tcPr marL="9360" marR="9360" anchor="ctr"/>
                </a:tc>
                <a:tc>
                  <a:txBody>
                    <a:bodyPr/>
                    <a:lstStyle/>
                    <a:p>
                      <a:pPr algn="ctr">
                        <a:lnSpc>
                          <a:spcPct val="100000"/>
                        </a:lnSpc>
                      </a:pPr>
                      <a:r>
                        <a:rPr lang="pt-BR" sz="2000" strike="noStrike" spc="-1" dirty="0" smtClean="0">
                          <a:uFill>
                            <a:solidFill>
                              <a:srgbClr val="FFFFFF"/>
                            </a:solidFill>
                          </a:uFill>
                        </a:rPr>
                        <a:t>12,36</a:t>
                      </a:r>
                      <a:endParaRPr lang="pt-BR" sz="2000" b="0" strike="noStrike" spc="-1" dirty="0">
                        <a:solidFill>
                          <a:srgbClr val="000000"/>
                        </a:solidFill>
                        <a:uFill>
                          <a:solidFill>
                            <a:srgbClr val="FFFFFF"/>
                          </a:solidFill>
                        </a:uFill>
                        <a:latin typeface="Arial"/>
                      </a:endParaRPr>
                    </a:p>
                  </a:txBody>
                  <a:tcPr marL="9360" marR="9360" anchor="ctr"/>
                </a:tc>
              </a:tr>
              <a:tr h="653690">
                <a:tc>
                  <a:txBody>
                    <a:bodyPr/>
                    <a:lstStyle/>
                    <a:p>
                      <a:pPr algn="ctr">
                        <a:lnSpc>
                          <a:spcPct val="100000"/>
                        </a:lnSpc>
                      </a:pPr>
                      <a:r>
                        <a:rPr lang="pt-BR" sz="2000" strike="noStrike" spc="-1" dirty="0" smtClean="0">
                          <a:uFill>
                            <a:solidFill>
                              <a:srgbClr val="FFFFFF"/>
                            </a:solidFill>
                          </a:uFill>
                        </a:rPr>
                        <a:t>2015</a:t>
                      </a:r>
                      <a:endParaRPr lang="pt-BR" dirty="0" smtClean="0"/>
                    </a:p>
                  </a:txBody>
                  <a:tcPr marL="9360" marR="9360" anchor="ctr"/>
                </a:tc>
                <a:tc>
                  <a:txBody>
                    <a:bodyPr/>
                    <a:lstStyle/>
                    <a:p>
                      <a:pPr algn="ctr">
                        <a:lnSpc>
                          <a:spcPct val="100000"/>
                        </a:lnSpc>
                      </a:pPr>
                      <a:r>
                        <a:rPr lang="pt-BR" sz="2000" strike="noStrike" spc="-1" dirty="0" smtClean="0">
                          <a:uFill>
                            <a:solidFill>
                              <a:srgbClr val="FFFFFF"/>
                            </a:solidFill>
                          </a:uFill>
                        </a:rPr>
                        <a:t>12,85</a:t>
                      </a:r>
                    </a:p>
                  </a:txBody>
                  <a:tcPr marL="9360" marR="9360" anchor="ctr"/>
                </a:tc>
              </a:tr>
              <a:tr h="653690">
                <a:tc>
                  <a:txBody>
                    <a:bodyPr/>
                    <a:lstStyle/>
                    <a:p>
                      <a:pPr marL="0" indent="0" algn="ctr"/>
                      <a:r>
                        <a:rPr lang="pt-BR" sz="2000" dirty="0" smtClean="0"/>
                        <a:t>2016</a:t>
                      </a:r>
                    </a:p>
                  </a:txBody>
                  <a:tcPr marL="9360" marR="9360" anchor="ctr"/>
                </a:tc>
                <a:tc>
                  <a:txBody>
                    <a:bodyPr/>
                    <a:lstStyle/>
                    <a:p>
                      <a:pPr algn="ctr">
                        <a:lnSpc>
                          <a:spcPct val="100000"/>
                        </a:lnSpc>
                      </a:pPr>
                      <a:r>
                        <a:rPr lang="pt-BR" sz="2000" strike="noStrike" spc="-1" dirty="0" smtClean="0">
                          <a:uFill>
                            <a:solidFill>
                              <a:srgbClr val="FFFFFF"/>
                            </a:solidFill>
                          </a:uFill>
                        </a:rPr>
                        <a:t>12,82</a:t>
                      </a:r>
                      <a:endParaRPr lang="pt-BR" sz="2000" b="0" strike="noStrike" spc="-1" dirty="0" smtClean="0">
                        <a:solidFill>
                          <a:srgbClr val="000000"/>
                        </a:solidFill>
                        <a:uFill>
                          <a:solidFill>
                            <a:srgbClr val="FFFFFF"/>
                          </a:solidFill>
                        </a:uFill>
                        <a:latin typeface="+mn-lt"/>
                      </a:endParaRPr>
                    </a:p>
                  </a:txBody>
                  <a:tcPr marL="9360" marR="9360" anchor="ctr"/>
                </a:tc>
              </a:tr>
              <a:tr h="6536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000" dirty="0" smtClean="0"/>
                        <a:t>2017</a:t>
                      </a:r>
                    </a:p>
                  </a:txBody>
                  <a:tcPr marL="9360" marR="9360" anchor="ctr"/>
                </a:tc>
                <a:tc>
                  <a:txBody>
                    <a:bodyPr/>
                    <a:lstStyle/>
                    <a:p>
                      <a:pPr algn="ctr">
                        <a:lnSpc>
                          <a:spcPct val="100000"/>
                        </a:lnSpc>
                      </a:pPr>
                      <a:r>
                        <a:rPr lang="pt-BR" sz="2000" strike="noStrike" spc="-1" dirty="0" smtClean="0">
                          <a:uFill>
                            <a:solidFill>
                              <a:srgbClr val="FFFFFF"/>
                            </a:solidFill>
                          </a:uFill>
                        </a:rPr>
                        <a:t>12,67</a:t>
                      </a:r>
                      <a:endParaRPr lang="pt-BR" sz="2000" b="0" strike="noStrike" spc="-1" dirty="0" smtClean="0">
                        <a:solidFill>
                          <a:srgbClr val="000000"/>
                        </a:solidFill>
                        <a:uFill>
                          <a:solidFill>
                            <a:srgbClr val="FFFFFF"/>
                          </a:solidFill>
                        </a:uFill>
                        <a:latin typeface="+mn-lt"/>
                      </a:endParaRPr>
                    </a:p>
                  </a:txBody>
                  <a:tcPr marL="9360" marR="9360" anchor="ctr"/>
                </a:tc>
              </a:tr>
            </a:tbl>
          </a:graphicData>
        </a:graphic>
      </p:graphicFrame>
      <p:sp>
        <p:nvSpPr>
          <p:cNvPr id="997" name="CustomShape 6"/>
          <p:cNvSpPr/>
          <p:nvPr/>
        </p:nvSpPr>
        <p:spPr>
          <a:xfrm>
            <a:off x="702360" y="6395988"/>
            <a:ext cx="9641160" cy="408240"/>
          </a:xfrm>
          <a:prstGeom prst="rect">
            <a:avLst/>
          </a:prstGeom>
          <a:noFill/>
          <a:ln w="9360">
            <a:noFill/>
          </a:ln>
        </p:spPr>
        <p:style>
          <a:lnRef idx="0">
            <a:scrgbClr r="0" g="0" b="0"/>
          </a:lnRef>
          <a:fillRef idx="0">
            <a:scrgbClr r="0" g="0" b="0"/>
          </a:fillRef>
          <a:effectRef idx="0">
            <a:scrgbClr r="0" g="0" b="0"/>
          </a:effectRef>
          <a:fontRef idx="minor"/>
        </p:style>
      </p:sp>
      <p:cxnSp>
        <p:nvCxnSpPr>
          <p:cNvPr id="3" name="Conector reto 2"/>
          <p:cNvCxnSpPr/>
          <p:nvPr/>
        </p:nvCxnSpPr>
        <p:spPr>
          <a:xfrm flipV="1">
            <a:off x="917387" y="2017986"/>
            <a:ext cx="8668828" cy="315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57164002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80307" y="1052746"/>
            <a:ext cx="9131198" cy="981475"/>
          </a:xfrm>
        </p:spPr>
        <p:txBody>
          <a:bodyPr/>
          <a:lstStyle/>
          <a:p>
            <a:pPr>
              <a:defRPr/>
            </a:pPr>
            <a:r>
              <a:rPr lang="pt-BR" sz="2806" b="1" dirty="0">
                <a:solidFill>
                  <a:schemeClr val="accent2">
                    <a:lumMod val="75000"/>
                  </a:schemeClr>
                </a:solidFill>
                <a:cs typeface="Arial" panose="020B0604020202020204" pitchFamily="34" charset="0"/>
              </a:rPr>
              <a:t>Ações de Vigilância, Prevenção e Controle do </a:t>
            </a:r>
            <a:r>
              <a:rPr lang="pt-BR" sz="2806" b="1" dirty="0" smtClean="0">
                <a:solidFill>
                  <a:schemeClr val="accent2">
                    <a:lumMod val="75000"/>
                  </a:schemeClr>
                </a:solidFill>
                <a:cs typeface="Arial" panose="020B0604020202020204" pitchFamily="34" charset="0"/>
              </a:rPr>
              <a:t/>
            </a:r>
            <a:br>
              <a:rPr lang="pt-BR" sz="2806" b="1" dirty="0" smtClean="0">
                <a:solidFill>
                  <a:schemeClr val="accent2">
                    <a:lumMod val="75000"/>
                  </a:schemeClr>
                </a:solidFill>
                <a:cs typeface="Arial" panose="020B0604020202020204" pitchFamily="34" charset="0"/>
              </a:rPr>
            </a:br>
            <a:r>
              <a:rPr lang="pt-BR" sz="2806" b="1" dirty="0" smtClean="0">
                <a:solidFill>
                  <a:schemeClr val="accent2">
                    <a:lumMod val="75000"/>
                  </a:schemeClr>
                </a:solidFill>
                <a:cs typeface="Arial" panose="020B0604020202020204" pitchFamily="34" charset="0"/>
              </a:rPr>
              <a:t>Aedes </a:t>
            </a:r>
            <a:r>
              <a:rPr lang="pt-BR" sz="2806" b="1" dirty="0">
                <a:solidFill>
                  <a:schemeClr val="accent2">
                    <a:lumMod val="75000"/>
                  </a:schemeClr>
                </a:solidFill>
                <a:cs typeface="Arial" panose="020B0604020202020204" pitchFamily="34" charset="0"/>
              </a:rPr>
              <a:t>aegypti</a:t>
            </a:r>
          </a:p>
        </p:txBody>
      </p:sp>
      <p:sp>
        <p:nvSpPr>
          <p:cNvPr id="3" name="Espaço Reservado para Conteúdo 2"/>
          <p:cNvSpPr>
            <a:spLocks noGrp="1"/>
          </p:cNvSpPr>
          <p:nvPr>
            <p:ph idx="1"/>
          </p:nvPr>
        </p:nvSpPr>
        <p:spPr>
          <a:xfrm>
            <a:off x="534591" y="4662468"/>
            <a:ext cx="9622631" cy="1482654"/>
          </a:xfrm>
        </p:spPr>
        <p:txBody>
          <a:bodyPr/>
          <a:lstStyle/>
          <a:p>
            <a:pPr>
              <a:defRPr/>
            </a:pPr>
            <a:endParaRPr lang="pt-BR" sz="1754" spc="-1" dirty="0">
              <a:solidFill>
                <a:srgbClr val="000000"/>
              </a:solidFill>
              <a:uFill>
                <a:solidFill>
                  <a:srgbClr val="FFFFFF"/>
                </a:solidFill>
              </a:uFill>
              <a:latin typeface="Calibri" panose="020F0502020204030204" pitchFamily="34" charset="0"/>
              <a:ea typeface="DejaVu Sans"/>
              <a:cs typeface="DejaVu Sans"/>
            </a:endParaRPr>
          </a:p>
          <a:p>
            <a:pPr>
              <a:defRPr/>
            </a:pPr>
            <a:endParaRPr lang="pt-BR" sz="1579" spc="-1" dirty="0">
              <a:solidFill>
                <a:srgbClr val="000000"/>
              </a:solidFill>
              <a:uFill>
                <a:solidFill>
                  <a:srgbClr val="FFFFFF"/>
                </a:solidFill>
              </a:uFill>
              <a:latin typeface="Calibri" panose="020F0502020204030204" pitchFamily="34" charset="0"/>
              <a:ea typeface="DejaVu Sans"/>
              <a:cs typeface="DejaVu Sans"/>
            </a:endParaRPr>
          </a:p>
          <a:p>
            <a:pPr>
              <a:defRPr/>
            </a:pPr>
            <a:endParaRPr lang="pt-BR" sz="1403" spc="-1" dirty="0">
              <a:solidFill>
                <a:srgbClr val="000000"/>
              </a:solidFill>
              <a:uFill>
                <a:solidFill>
                  <a:srgbClr val="FFFFFF"/>
                </a:solidFill>
              </a:uFill>
              <a:latin typeface="Calibri" panose="020F0502020204030204" pitchFamily="34" charset="0"/>
              <a:ea typeface="DejaVu Sans"/>
              <a:cs typeface="DejaVu Sans"/>
            </a:endParaRPr>
          </a:p>
          <a:p>
            <a:pPr lvl="1">
              <a:defRPr/>
            </a:pPr>
            <a:endParaRPr lang="pt-BR" sz="1403" spc="-1" dirty="0">
              <a:solidFill>
                <a:srgbClr val="000000"/>
              </a:solidFill>
              <a:uFill>
                <a:solidFill>
                  <a:srgbClr val="FFFFFF"/>
                </a:solidFill>
              </a:uFill>
              <a:latin typeface="Calibri" panose="020F0502020204030204" pitchFamily="34" charset="0"/>
              <a:ea typeface="DejaVu Sans"/>
              <a:cs typeface="DejaVu Sans"/>
            </a:endParaRPr>
          </a:p>
          <a:p>
            <a:pPr lvl="1">
              <a:defRPr/>
            </a:pPr>
            <a:endParaRPr lang="pt-BR" sz="1228" spc="-1" dirty="0">
              <a:uFill>
                <a:solidFill>
                  <a:srgbClr val="FFFFFF"/>
                </a:solidFill>
              </a:uFill>
              <a:latin typeface="Calibri" panose="020F0502020204030204" pitchFamily="34" charset="0"/>
              <a:ea typeface="DejaVu Sans"/>
              <a:cs typeface="DejaVu Sans"/>
            </a:endParaRPr>
          </a:p>
        </p:txBody>
      </p:sp>
      <p:pic>
        <p:nvPicPr>
          <p:cNvPr id="9318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43609" y="2034221"/>
            <a:ext cx="7983373" cy="27458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3189" name="Retângulo 3"/>
          <p:cNvSpPr>
            <a:spLocks noChangeArrowheads="1"/>
          </p:cNvSpPr>
          <p:nvPr/>
        </p:nvSpPr>
        <p:spPr bwMode="auto">
          <a:xfrm>
            <a:off x="1243609" y="3403596"/>
            <a:ext cx="8783260" cy="32124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endParaRPr lang="pt-BR" sz="1579" dirty="0">
              <a:solidFill>
                <a:srgbClr val="000000"/>
              </a:solidFill>
            </a:endParaRPr>
          </a:p>
          <a:p>
            <a:endParaRPr lang="pt-BR" sz="1579" dirty="0">
              <a:solidFill>
                <a:srgbClr val="000000"/>
              </a:solidFill>
            </a:endParaRPr>
          </a:p>
          <a:p>
            <a:endParaRPr lang="pt-BR" sz="1579" dirty="0">
              <a:solidFill>
                <a:srgbClr val="000000"/>
              </a:solidFill>
            </a:endParaRPr>
          </a:p>
          <a:p>
            <a:endParaRPr lang="pt-BR" sz="1579" dirty="0">
              <a:solidFill>
                <a:srgbClr val="000000"/>
              </a:solidFill>
            </a:endParaRPr>
          </a:p>
          <a:p>
            <a:endParaRPr lang="pt-BR" sz="1579" dirty="0">
              <a:solidFill>
                <a:srgbClr val="000000"/>
              </a:solidFill>
            </a:endParaRPr>
          </a:p>
          <a:p>
            <a:endParaRPr lang="pt-BR" sz="1579" dirty="0">
              <a:solidFill>
                <a:srgbClr val="000000"/>
              </a:solidFill>
            </a:endParaRPr>
          </a:p>
          <a:p>
            <a:r>
              <a:rPr lang="pt-BR" b="1" dirty="0" smtClean="0">
                <a:solidFill>
                  <a:srgbClr val="000000"/>
                </a:solidFill>
              </a:rPr>
              <a:t>Estrutura</a:t>
            </a:r>
            <a:r>
              <a:rPr lang="pt-BR" dirty="0">
                <a:solidFill>
                  <a:srgbClr val="000000"/>
                </a:solidFill>
              </a:rPr>
              <a:t>: 8 veículos UBV, 58 bombas costais motorizadas, 19 veículos para Gerências Regionais (supervisão), 01 Laboratório de Entomologia Central, 16 Regionais e 24 Municipais .</a:t>
            </a:r>
          </a:p>
          <a:p>
            <a:r>
              <a:rPr lang="pt-BR" dirty="0">
                <a:solidFill>
                  <a:srgbClr val="000000"/>
                </a:solidFill>
              </a:rPr>
              <a:t>Força de trabalho DIVE e GERSAS: 28 biólogos, 06 supervisores, 22  Agentes auxiliares de Saúde Pública (Chapeco, SMO, Itajaí, Joinville, Florianópolis e Xanxerê) e 26 técnicos de laboratório.</a:t>
            </a:r>
          </a:p>
        </p:txBody>
      </p:sp>
    </p:spTree>
    <p:extLst>
      <p:ext uri="{BB962C8B-B14F-4D97-AF65-F5344CB8AC3E}">
        <p14:creationId xmlns="" xmlns:p14="http://schemas.microsoft.com/office/powerpoint/2010/main" val="112530371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18002" y="677917"/>
            <a:ext cx="8888604" cy="5502461"/>
          </a:xfrm>
        </p:spPr>
        <p:txBody>
          <a:bodyPr/>
          <a:lstStyle/>
          <a:p>
            <a:pPr lvl="1">
              <a:defRPr/>
            </a:pPr>
            <a:endParaRPr lang="pt-BR" sz="1403" spc="-1" dirty="0">
              <a:solidFill>
                <a:srgbClr val="000000"/>
              </a:solidFill>
              <a:uFill>
                <a:solidFill>
                  <a:srgbClr val="FFFFFF"/>
                </a:solidFill>
              </a:uFill>
              <a:ea typeface="DejaVu Sans"/>
              <a:cs typeface="DejaVu Sans"/>
            </a:endParaRPr>
          </a:p>
          <a:p>
            <a:pPr>
              <a:defRPr/>
            </a:pPr>
            <a:r>
              <a:rPr lang="pt-BR" sz="2456" b="1" dirty="0">
                <a:solidFill>
                  <a:srgbClr val="002060"/>
                </a:solidFill>
              </a:rPr>
              <a:t>Descentralização do Sistema de Informação sobre Mortalidade (SIM) para os 295 municípios </a:t>
            </a:r>
          </a:p>
          <a:p>
            <a:pPr marL="400964" lvl="1" indent="0">
              <a:buNone/>
              <a:defRPr/>
            </a:pPr>
            <a:endParaRPr lang="pt-BR" sz="1403" spc="-1" dirty="0">
              <a:uFill>
                <a:solidFill>
                  <a:srgbClr val="FFFFFF"/>
                </a:solidFill>
              </a:uFill>
              <a:ea typeface="DejaVu Sans"/>
              <a:cs typeface="DejaVu Sans"/>
            </a:endParaRPr>
          </a:p>
          <a:p>
            <a:pPr>
              <a:defRPr/>
            </a:pPr>
            <a:r>
              <a:rPr lang="pt-BR" sz="2456" b="1" spc="-1" dirty="0">
                <a:solidFill>
                  <a:srgbClr val="002060"/>
                </a:solidFill>
                <a:uFill>
                  <a:solidFill>
                    <a:srgbClr val="FFFFFF"/>
                  </a:solidFill>
                </a:uFill>
                <a:ea typeface="DejaVu Sans"/>
                <a:cs typeface="DejaVu Sans"/>
              </a:rPr>
              <a:t>Dia Mundial da Saúde: Ação do #</a:t>
            </a:r>
            <a:r>
              <a:rPr lang="pt-BR" sz="2456" b="1" spc="-1" dirty="0" err="1">
                <a:solidFill>
                  <a:srgbClr val="002060"/>
                </a:solidFill>
                <a:uFill>
                  <a:solidFill>
                    <a:srgbClr val="FFFFFF"/>
                  </a:solidFill>
                </a:uFill>
                <a:ea typeface="DejaVu Sans"/>
                <a:cs typeface="DejaVu Sans"/>
              </a:rPr>
              <a:t>secuidaSC</a:t>
            </a:r>
            <a:endParaRPr lang="pt-BR" sz="2456" b="1" spc="-1" dirty="0">
              <a:solidFill>
                <a:srgbClr val="002060"/>
              </a:solidFill>
              <a:uFill>
                <a:solidFill>
                  <a:srgbClr val="FFFFFF"/>
                </a:solidFill>
              </a:uFill>
              <a:ea typeface="DejaVu Sans"/>
              <a:cs typeface="DejaVu Sans"/>
            </a:endParaRPr>
          </a:p>
          <a:p>
            <a:pPr marL="0" lvl="1" indent="0" algn="just">
              <a:buNone/>
              <a:defRPr/>
            </a:pPr>
            <a:r>
              <a:rPr lang="pt-BR" sz="1579" spc="-1" dirty="0">
                <a:uFill>
                  <a:solidFill>
                    <a:srgbClr val="FFFFFF"/>
                  </a:solidFill>
                </a:uFill>
                <a:ea typeface="DejaVu Sans"/>
                <a:cs typeface="DejaVu Sans"/>
              </a:rPr>
              <a:t>       Promoção de hábitos saudáveis (alimentação saudável, atividade física, redução do consumo de álcool e cessação do tabagismo) de forma a evitar Doenças Crônicas Não Transmissíveis (DCNT)</a:t>
            </a:r>
          </a:p>
          <a:p>
            <a:pPr algn="just">
              <a:defRPr/>
            </a:pPr>
            <a:r>
              <a:rPr lang="pt-BR" sz="2456" b="1" spc="-1" dirty="0" smtClean="0">
                <a:solidFill>
                  <a:srgbClr val="002060"/>
                </a:solidFill>
                <a:uFill>
                  <a:solidFill>
                    <a:srgbClr val="FFFFFF"/>
                  </a:solidFill>
                </a:uFill>
                <a:ea typeface="DejaVu Sans"/>
                <a:cs typeface="DejaVu Sans"/>
              </a:rPr>
              <a:t>Plano </a:t>
            </a:r>
            <a:r>
              <a:rPr lang="pt-BR" sz="2456" b="1" spc="-1" dirty="0">
                <a:solidFill>
                  <a:srgbClr val="002060"/>
                </a:solidFill>
                <a:uFill>
                  <a:solidFill>
                    <a:srgbClr val="FFFFFF"/>
                  </a:solidFill>
                </a:uFill>
                <a:ea typeface="DejaVu Sans"/>
                <a:cs typeface="DejaVu Sans"/>
              </a:rPr>
              <a:t>Nacional de Eliminação da Tuberculose como problema de saúde pública</a:t>
            </a:r>
          </a:p>
          <a:p>
            <a:pPr marL="400964" lvl="1" indent="0" algn="just">
              <a:buNone/>
              <a:defRPr/>
            </a:pPr>
            <a:r>
              <a:rPr lang="pt-BR" sz="1579" spc="-1" dirty="0">
                <a:uFill>
                  <a:solidFill>
                    <a:srgbClr val="FFFFFF"/>
                  </a:solidFill>
                </a:uFill>
                <a:ea typeface="DejaVu Sans"/>
                <a:cs typeface="DejaVu Sans"/>
              </a:rPr>
              <a:t>Integração entre ações de Vigilância Epidemiológica e Atenção Básica</a:t>
            </a:r>
          </a:p>
          <a:p>
            <a:pPr marL="400964" lvl="1" indent="0" algn="just">
              <a:buNone/>
              <a:defRPr/>
            </a:pPr>
            <a:r>
              <a:rPr lang="pt-BR" sz="1579" spc="-1" dirty="0">
                <a:uFill>
                  <a:solidFill>
                    <a:srgbClr val="FFFFFF"/>
                  </a:solidFill>
                </a:uFill>
                <a:ea typeface="DejaVu Sans"/>
                <a:cs typeface="DejaVu Sans"/>
              </a:rPr>
              <a:t>Ampliar diagnóstico e reduzir incidência, mortalidade e abandono do tratamento </a:t>
            </a:r>
            <a:endParaRPr lang="pt-BR" sz="1579" spc="-1" dirty="0" smtClean="0">
              <a:uFill>
                <a:solidFill>
                  <a:srgbClr val="FFFFFF"/>
                </a:solidFill>
              </a:uFill>
              <a:ea typeface="DejaVu Sans"/>
              <a:cs typeface="DejaVu Sans"/>
            </a:endParaRPr>
          </a:p>
          <a:p>
            <a:pPr marL="400964" lvl="1" indent="0" algn="just">
              <a:buNone/>
              <a:defRPr/>
            </a:pPr>
            <a:endParaRPr lang="pt-BR" sz="1579" spc="-1" dirty="0">
              <a:uFill>
                <a:solidFill>
                  <a:srgbClr val="FFFFFF"/>
                </a:solidFill>
              </a:uFill>
              <a:ea typeface="DejaVu Sans"/>
              <a:cs typeface="DejaVu Sans"/>
            </a:endParaRPr>
          </a:p>
          <a:p>
            <a:pPr marL="400964" lvl="1" indent="0">
              <a:buNone/>
              <a:defRPr/>
            </a:pPr>
            <a:endParaRPr lang="pt-BR" sz="1579" spc="-1" dirty="0">
              <a:uFill>
                <a:solidFill>
                  <a:srgbClr val="FFFFFF"/>
                </a:solidFill>
              </a:uFill>
              <a:ea typeface="DejaVu Sans"/>
              <a:cs typeface="DejaVu Sans"/>
            </a:endParaRPr>
          </a:p>
        </p:txBody>
      </p:sp>
      <p:sp>
        <p:nvSpPr>
          <p:cNvPr id="2" name="Retângulo 1"/>
          <p:cNvSpPr/>
          <p:nvPr/>
        </p:nvSpPr>
        <p:spPr>
          <a:xfrm>
            <a:off x="437439" y="4594897"/>
            <a:ext cx="10254374" cy="2031325"/>
          </a:xfrm>
          <a:prstGeom prst="rect">
            <a:avLst/>
          </a:prstGeom>
        </p:spPr>
        <p:txBody>
          <a:bodyPr wrap="square">
            <a:spAutoFit/>
          </a:bodyPr>
          <a:lstStyle/>
          <a:p>
            <a:pPr marL="285750" indent="-285750">
              <a:buFont typeface="Arial" panose="020B0604020202020204" pitchFamily="34" charset="0"/>
              <a:buChar char="•"/>
              <a:defRPr/>
            </a:pPr>
            <a:r>
              <a:rPr lang="pt-BR" sz="2400" b="1" dirty="0">
                <a:solidFill>
                  <a:srgbClr val="002060"/>
                </a:solidFill>
              </a:rPr>
              <a:t>Cooperação </a:t>
            </a:r>
            <a:r>
              <a:rPr lang="pt-BR" sz="2400" b="1" dirty="0" err="1">
                <a:solidFill>
                  <a:srgbClr val="002060"/>
                </a:solidFill>
              </a:rPr>
              <a:t>Interfederativa</a:t>
            </a:r>
            <a:r>
              <a:rPr lang="pt-BR" sz="2400" b="1" dirty="0">
                <a:solidFill>
                  <a:srgbClr val="002060"/>
                </a:solidFill>
              </a:rPr>
              <a:t> para Enfrentamento da Epidemia HIV/AIDS em Santa Catarina</a:t>
            </a:r>
          </a:p>
          <a:p>
            <a:pPr lvl="1">
              <a:defRPr/>
            </a:pPr>
            <a:endParaRPr lang="pt-BR" spc="-1" dirty="0">
              <a:uFill>
                <a:solidFill>
                  <a:srgbClr val="FFFFFF"/>
                </a:solidFill>
              </a:uFill>
            </a:endParaRPr>
          </a:p>
          <a:p>
            <a:pPr lvl="1">
              <a:defRPr/>
            </a:pPr>
            <a:r>
              <a:rPr lang="pt-BR" sz="2000" b="1" spc="-1" dirty="0">
                <a:solidFill>
                  <a:srgbClr val="FF0000"/>
                </a:solidFill>
                <a:uFill>
                  <a:solidFill>
                    <a:srgbClr val="FFFFFF"/>
                  </a:solidFill>
                </a:uFill>
              </a:rPr>
              <a:t>1ª fase: Repasse de R$ 1,5 milhão        </a:t>
            </a:r>
            <a:r>
              <a:rPr lang="pt-BR" sz="2000" spc="-1" dirty="0">
                <a:solidFill>
                  <a:srgbClr val="FF0000"/>
                </a:solidFill>
                <a:uFill>
                  <a:solidFill>
                    <a:srgbClr val="FFFFFF"/>
                  </a:solidFill>
                </a:uFill>
              </a:rPr>
              <a:t>repassados aos 12 municípios envolvidos: Florianópolis, Palhoça, São José, Criciúma, Lages, Brusque, Blumenau, Jaraguá do Sul, Joinville, Itajaí, Balneário Camboriú e Chapecó</a:t>
            </a:r>
            <a:r>
              <a:rPr lang="pt-BR" sz="2000" spc="-1" dirty="0" smtClean="0">
                <a:solidFill>
                  <a:srgbClr val="FF0000"/>
                </a:solidFill>
                <a:uFill>
                  <a:solidFill>
                    <a:srgbClr val="FFFFFF"/>
                  </a:solidFill>
                </a:uFill>
              </a:rPr>
              <a:t>.</a:t>
            </a:r>
            <a:endParaRPr lang="pt-BR" sz="2000" spc="-1" dirty="0">
              <a:solidFill>
                <a:srgbClr val="FF0000"/>
              </a:solidFill>
              <a:uFill>
                <a:solidFill>
                  <a:srgbClr val="FFFFFF"/>
                </a:solidFill>
              </a:uFill>
            </a:endParaRPr>
          </a:p>
        </p:txBody>
      </p:sp>
    </p:spTree>
    <p:extLst>
      <p:ext uri="{BB962C8B-B14F-4D97-AF65-F5344CB8AC3E}">
        <p14:creationId xmlns="" xmlns:p14="http://schemas.microsoft.com/office/powerpoint/2010/main" val="220360246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854614" y="426198"/>
            <a:ext cx="8721302" cy="1707240"/>
            <a:chOff x="2688" y="0"/>
            <a:chExt cx="5500397" cy="394118"/>
          </a:xfrm>
          <a:solidFill>
            <a:schemeClr val="accent5">
              <a:lumMod val="90000"/>
            </a:schemeClr>
          </a:solidFill>
        </p:grpSpPr>
        <p:sp>
          <p:nvSpPr>
            <p:cNvPr id="5" name="Retângulo 4"/>
            <p:cNvSpPr/>
            <p:nvPr/>
          </p:nvSpPr>
          <p:spPr>
            <a:xfrm>
              <a:off x="14231" y="11543"/>
              <a:ext cx="5477311" cy="3710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6800" tIns="56800" rIns="56800" bIns="56800" numCol="1" spcCol="1270" anchor="ctr" anchorCtr="0">
              <a:noAutofit/>
            </a:bodyPr>
            <a:lstStyle/>
            <a:p>
              <a:pPr algn="ctr" defTabSz="662705" fontAlgn="base">
                <a:lnSpc>
                  <a:spcPct val="90000"/>
                </a:lnSpc>
                <a:spcBef>
                  <a:spcPct val="0"/>
                </a:spcBef>
                <a:spcAft>
                  <a:spcPct val="35000"/>
                </a:spcAft>
              </a:pPr>
              <a:endParaRPr lang="pt-BR" sz="1579" dirty="0">
                <a:solidFill>
                  <a:srgbClr val="FFFFFF"/>
                </a:solidFill>
              </a:endParaRPr>
            </a:p>
          </p:txBody>
        </p:sp>
        <p:sp>
          <p:nvSpPr>
            <p:cNvPr id="6" name="Retângulo de cantos arredondados 5"/>
            <p:cNvSpPr/>
            <p:nvPr/>
          </p:nvSpPr>
          <p:spPr>
            <a:xfrm>
              <a:off x="2688" y="0"/>
              <a:ext cx="5500397" cy="394118"/>
            </a:xfrm>
            <a:prstGeom prst="roundRect">
              <a:avLst>
                <a:gd name="adj" fmla="val 10000"/>
              </a:avLst>
            </a:prstGeom>
            <a:grpFill/>
          </p:spPr>
          <p:style>
            <a:lnRef idx="0">
              <a:schemeClr val="lt1">
                <a:hueOff val="0"/>
                <a:satOff val="0"/>
                <a:lumOff val="0"/>
                <a:alphaOff val="0"/>
              </a:schemeClr>
            </a:lnRef>
            <a:fillRef idx="3">
              <a:schemeClr val="accent1">
                <a:shade val="50000"/>
                <a:hueOff val="0"/>
                <a:satOff val="0"/>
                <a:lumOff val="0"/>
                <a:alphaOff val="0"/>
              </a:schemeClr>
            </a:fillRef>
            <a:effectRef idx="3">
              <a:schemeClr val="accent1">
                <a:shade val="50000"/>
                <a:hueOff val="0"/>
                <a:satOff val="0"/>
                <a:lumOff val="0"/>
                <a:alphaOff val="0"/>
              </a:schemeClr>
            </a:effectRef>
            <a:fontRef idx="minor">
              <a:schemeClr val="lt1"/>
            </a:fontRef>
          </p:style>
        </p:sp>
      </p:grpSp>
      <p:sp>
        <p:nvSpPr>
          <p:cNvPr id="496" name="TextShape 1"/>
          <p:cNvSpPr txBox="1"/>
          <p:nvPr/>
        </p:nvSpPr>
        <p:spPr>
          <a:xfrm>
            <a:off x="544062" y="2329582"/>
            <a:ext cx="9622316" cy="3968704"/>
          </a:xfrm>
          <a:prstGeom prst="rect">
            <a:avLst/>
          </a:prstGeom>
          <a:noFill/>
          <a:ln>
            <a:noFill/>
          </a:ln>
        </p:spPr>
        <p:txBody>
          <a:bodyPr lIns="78926" tIns="39463" rIns="78926" bIns="39463"/>
          <a:lstStyle/>
          <a:p>
            <a:pPr marL="316">
              <a:spcBef>
                <a:spcPts val="492"/>
              </a:spcBef>
              <a:buClr>
                <a:srgbClr val="002060"/>
              </a:buClr>
            </a:pPr>
            <a:r>
              <a:rPr lang="pt-BR" sz="2806" b="1" spc="-1" dirty="0">
                <a:solidFill>
                  <a:srgbClr val="002060"/>
                </a:solidFill>
              </a:rPr>
              <a:t>                     </a:t>
            </a:r>
            <a:endParaRPr lang="pt-BR" sz="1754" spc="-1" dirty="0">
              <a:solidFill>
                <a:srgbClr val="000000"/>
              </a:solidFill>
              <a:ea typeface="DejaVu Sans"/>
            </a:endParaRPr>
          </a:p>
          <a:p>
            <a:pPr marL="789399" lvl="1">
              <a:spcBef>
                <a:spcPts val="492"/>
              </a:spcBef>
              <a:buClr>
                <a:srgbClr val="002060"/>
              </a:buClr>
              <a:buFont typeface="Symbol" charset="2"/>
              <a:buChar char=""/>
            </a:pPr>
            <a:r>
              <a:rPr lang="pt-BR" sz="2105" spc="-1" dirty="0">
                <a:solidFill>
                  <a:srgbClr val="000000"/>
                </a:solidFill>
                <a:ea typeface="DejaVu Sans"/>
              </a:rPr>
              <a:t>   </a:t>
            </a:r>
            <a:r>
              <a:rPr lang="pt-BR" sz="2800" b="1" spc="-1" dirty="0">
                <a:solidFill>
                  <a:srgbClr val="000000"/>
                </a:solidFill>
                <a:ea typeface="DejaVu Sans"/>
              </a:rPr>
              <a:t>Componente especializado:</a:t>
            </a:r>
          </a:p>
          <a:p>
            <a:pPr marL="701846" lvl="1" indent="-300565">
              <a:spcBef>
                <a:spcPts val="492"/>
              </a:spcBef>
              <a:buClr>
                <a:srgbClr val="002060"/>
              </a:buClr>
              <a:buFont typeface="Symbol" charset="2"/>
              <a:buChar char=""/>
            </a:pPr>
            <a:endParaRPr lang="pt-BR" sz="2105" spc="-1" dirty="0">
              <a:solidFill>
                <a:srgbClr val="000000"/>
              </a:solidFill>
              <a:ea typeface="DejaVu Sans"/>
            </a:endParaRPr>
          </a:p>
          <a:p>
            <a:pPr marL="802245" lvl="2">
              <a:spcBef>
                <a:spcPts val="492"/>
              </a:spcBef>
              <a:buClr>
                <a:srgbClr val="002060"/>
              </a:buClr>
            </a:pPr>
            <a:r>
              <a:rPr lang="pt-BR" sz="2105" spc="-1" dirty="0">
                <a:solidFill>
                  <a:srgbClr val="000000"/>
                </a:solidFill>
                <a:ea typeface="DejaVu Sans"/>
              </a:rPr>
              <a:t>- </a:t>
            </a:r>
            <a:r>
              <a:rPr lang="pt-BR" sz="2400" spc="-1" dirty="0">
                <a:solidFill>
                  <a:srgbClr val="000000"/>
                </a:solidFill>
                <a:ea typeface="DejaVu Sans"/>
              </a:rPr>
              <a:t>Descentralizado nos 295 municípios</a:t>
            </a:r>
          </a:p>
          <a:p>
            <a:pPr marL="1102810" lvl="2" indent="-300565">
              <a:spcBef>
                <a:spcPts val="492"/>
              </a:spcBef>
              <a:buClr>
                <a:srgbClr val="002060"/>
              </a:buClr>
              <a:buFont typeface="Symbol" charset="2"/>
              <a:buChar char=""/>
            </a:pPr>
            <a:endParaRPr lang="pt-BR" sz="2400" spc="-1" dirty="0">
              <a:solidFill>
                <a:srgbClr val="000000"/>
              </a:solidFill>
              <a:ea typeface="DejaVu Sans"/>
            </a:endParaRPr>
          </a:p>
          <a:p>
            <a:pPr marL="802245" lvl="2">
              <a:spcBef>
                <a:spcPts val="492"/>
              </a:spcBef>
              <a:buClr>
                <a:srgbClr val="002060"/>
              </a:buClr>
            </a:pPr>
            <a:r>
              <a:rPr lang="pt-BR" sz="2400" spc="-1" dirty="0">
                <a:solidFill>
                  <a:srgbClr val="000000"/>
                </a:solidFill>
                <a:ea typeface="DejaVu Sans"/>
              </a:rPr>
              <a:t>- Atendimento em 2015/2016 – 116.000 pacientes</a:t>
            </a:r>
          </a:p>
          <a:p>
            <a:pPr marL="1102810" lvl="2" indent="-300565">
              <a:spcBef>
                <a:spcPts val="492"/>
              </a:spcBef>
              <a:buClr>
                <a:srgbClr val="002060"/>
              </a:buClr>
              <a:buFont typeface="Symbol" charset="2"/>
              <a:buChar char=""/>
            </a:pPr>
            <a:endParaRPr lang="pt-BR" sz="2400" spc="-1" dirty="0">
              <a:solidFill>
                <a:srgbClr val="000000"/>
              </a:solidFill>
              <a:ea typeface="DejaVu Sans"/>
            </a:endParaRPr>
          </a:p>
          <a:p>
            <a:pPr marL="802245" lvl="2">
              <a:spcBef>
                <a:spcPts val="492"/>
              </a:spcBef>
              <a:buClr>
                <a:srgbClr val="002060"/>
              </a:buClr>
            </a:pPr>
            <a:r>
              <a:rPr lang="pt-BR" sz="2400" spc="-1" dirty="0">
                <a:solidFill>
                  <a:srgbClr val="000000"/>
                </a:solidFill>
                <a:ea typeface="DejaVu Sans"/>
              </a:rPr>
              <a:t>- Atendimento em 2017 – 123.000 pacientes</a:t>
            </a:r>
          </a:p>
          <a:p>
            <a:pPr marL="1102810" lvl="2" indent="-300565">
              <a:spcBef>
                <a:spcPts val="492"/>
              </a:spcBef>
              <a:buClr>
                <a:srgbClr val="002060"/>
              </a:buClr>
              <a:buFont typeface="Symbol" charset="2"/>
              <a:buChar char=""/>
            </a:pPr>
            <a:endParaRPr lang="pt-BR" sz="2105" spc="-1" dirty="0">
              <a:solidFill>
                <a:srgbClr val="000000"/>
              </a:solidFill>
              <a:ea typeface="DejaVu Sans"/>
            </a:endParaRPr>
          </a:p>
        </p:txBody>
      </p:sp>
      <p:sp>
        <p:nvSpPr>
          <p:cNvPr id="2" name="Retângulo 1"/>
          <p:cNvSpPr/>
          <p:nvPr/>
        </p:nvSpPr>
        <p:spPr>
          <a:xfrm>
            <a:off x="544062" y="672344"/>
            <a:ext cx="9342403" cy="1214948"/>
          </a:xfrm>
          <a:prstGeom prst="rect">
            <a:avLst/>
          </a:prstGeom>
        </p:spPr>
        <p:txBody>
          <a:bodyPr wrap="square">
            <a:spAutoFit/>
          </a:bodyPr>
          <a:lstStyle/>
          <a:p>
            <a:pPr lvl="0" algn="ctr" eaLnBrk="0" fontAlgn="base" hangingPunct="0">
              <a:lnSpc>
                <a:spcPct val="130000"/>
              </a:lnSpc>
              <a:spcBef>
                <a:spcPct val="0"/>
              </a:spcBef>
              <a:spcAft>
                <a:spcPct val="0"/>
              </a:spcAft>
              <a:defRPr/>
            </a:pPr>
            <a:r>
              <a:rPr lang="pt-BR" sz="2806" b="1" dirty="0">
                <a:solidFill>
                  <a:srgbClr val="000000"/>
                </a:solidFill>
                <a:effectLst>
                  <a:outerShdw blurRad="38100" dist="38100" dir="2700000" algn="tl">
                    <a:srgbClr val="C0C0C0"/>
                  </a:outerShdw>
                </a:effectLst>
                <a:latin typeface="Tahoma" pitchFamily="34" charset="0"/>
              </a:rPr>
              <a:t>DIAF</a:t>
            </a:r>
          </a:p>
          <a:p>
            <a:pPr lvl="0" algn="ctr" eaLnBrk="0" fontAlgn="base" hangingPunct="0">
              <a:lnSpc>
                <a:spcPct val="130000"/>
              </a:lnSpc>
              <a:spcBef>
                <a:spcPct val="0"/>
              </a:spcBef>
              <a:spcAft>
                <a:spcPct val="0"/>
              </a:spcAft>
              <a:defRPr/>
            </a:pPr>
            <a:r>
              <a:rPr lang="pt-BR" sz="2806" b="1" dirty="0">
                <a:solidFill>
                  <a:srgbClr val="000000"/>
                </a:solidFill>
                <a:effectLst>
                  <a:outerShdw blurRad="38100" dist="38100" dir="2700000" algn="tl">
                    <a:srgbClr val="C0C0C0"/>
                  </a:outerShdw>
                </a:effectLst>
                <a:latin typeface="Tahoma" pitchFamily="34" charset="0"/>
              </a:rPr>
              <a:t>Diretoria de Assistência Farmacêutica</a:t>
            </a:r>
          </a:p>
        </p:txBody>
      </p:sp>
    </p:spTree>
    <p:extLst>
      <p:ext uri="{BB962C8B-B14F-4D97-AF65-F5344CB8AC3E}">
        <p14:creationId xmlns="" xmlns:p14="http://schemas.microsoft.com/office/powerpoint/2010/main" val="223866938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 xmlns:a16="http://schemas.microsoft.com/office/drawing/2014/main" id="{BD5ADE7A-829B-46F8-8440-67D640E9CF5A}"/>
              </a:ext>
            </a:extLst>
          </p:cNvPr>
          <p:cNvPicPr>
            <a:picLocks noChangeAspect="1"/>
          </p:cNvPicPr>
          <p:nvPr/>
        </p:nvPicPr>
        <p:blipFill>
          <a:blip r:embed="rId2" cstate="print"/>
          <a:stretch>
            <a:fillRect/>
          </a:stretch>
        </p:blipFill>
        <p:spPr>
          <a:xfrm>
            <a:off x="1099300" y="2713947"/>
            <a:ext cx="4072578" cy="3491549"/>
          </a:xfrm>
          <a:prstGeom prst="rect">
            <a:avLst/>
          </a:prstGeom>
        </p:spPr>
      </p:pic>
      <p:pic>
        <p:nvPicPr>
          <p:cNvPr id="6" name="Imagem 5">
            <a:extLst>
              <a:ext uri="{FF2B5EF4-FFF2-40B4-BE49-F238E27FC236}">
                <a16:creationId xmlns="" xmlns:a16="http://schemas.microsoft.com/office/drawing/2014/main" id="{50BEEC44-FF3C-4CF0-BA05-199F0E0718D1}"/>
              </a:ext>
            </a:extLst>
          </p:cNvPr>
          <p:cNvPicPr>
            <a:picLocks noChangeAspect="1"/>
          </p:cNvPicPr>
          <p:nvPr/>
        </p:nvPicPr>
        <p:blipFill>
          <a:blip r:embed="rId3" cstate="print"/>
          <a:stretch>
            <a:fillRect/>
          </a:stretch>
        </p:blipFill>
        <p:spPr>
          <a:xfrm>
            <a:off x="5409055" y="2713947"/>
            <a:ext cx="4072577" cy="3508254"/>
          </a:xfrm>
          <a:prstGeom prst="rect">
            <a:avLst/>
          </a:prstGeom>
        </p:spPr>
      </p:pic>
      <p:sp>
        <p:nvSpPr>
          <p:cNvPr id="7" name="CaixaDeTexto 6"/>
          <p:cNvSpPr txBox="1"/>
          <p:nvPr/>
        </p:nvSpPr>
        <p:spPr>
          <a:xfrm>
            <a:off x="2272506" y="687028"/>
            <a:ext cx="4926670" cy="416268"/>
          </a:xfrm>
          <a:prstGeom prst="rect">
            <a:avLst/>
          </a:prstGeom>
          <a:noFill/>
        </p:spPr>
        <p:txBody>
          <a:bodyPr wrap="none" rtlCol="0">
            <a:spAutoFit/>
          </a:bodyPr>
          <a:lstStyle/>
          <a:p>
            <a:pPr marL="300723" indent="-300723">
              <a:buFont typeface="Arial" panose="020B0604020202020204" pitchFamily="34" charset="0"/>
              <a:buChar char="•"/>
            </a:pPr>
            <a:r>
              <a:rPr lang="pt-BR" sz="2105" b="1" dirty="0">
                <a:solidFill>
                  <a:srgbClr val="002060"/>
                </a:solidFill>
                <a:effectLst>
                  <a:outerShdw blurRad="38100" dist="38100" dir="2700000" algn="tl">
                    <a:srgbClr val="000000">
                      <a:alpha val="43137"/>
                    </a:srgbClr>
                  </a:outerShdw>
                </a:effectLst>
              </a:rPr>
              <a:t>CONECTA SUS/ SANTA CATARINA</a:t>
            </a:r>
          </a:p>
        </p:txBody>
      </p:sp>
      <p:sp>
        <p:nvSpPr>
          <p:cNvPr id="8" name="CaixaDeTexto 7"/>
          <p:cNvSpPr txBox="1"/>
          <p:nvPr/>
        </p:nvSpPr>
        <p:spPr>
          <a:xfrm>
            <a:off x="1256392" y="1455001"/>
            <a:ext cx="7830971" cy="1550424"/>
          </a:xfrm>
          <a:prstGeom prst="rect">
            <a:avLst/>
          </a:prstGeom>
          <a:noFill/>
        </p:spPr>
        <p:txBody>
          <a:bodyPr wrap="square" rtlCol="0">
            <a:spAutoFit/>
          </a:bodyPr>
          <a:lstStyle/>
          <a:p>
            <a:pPr algn="just"/>
            <a:endParaRPr lang="pt-BR" sz="1579" b="1" dirty="0">
              <a:effectLst>
                <a:outerShdw blurRad="38100" dist="38100" dir="2700000" algn="tl">
                  <a:srgbClr val="000000">
                    <a:alpha val="43137"/>
                  </a:srgbClr>
                </a:outerShdw>
              </a:effectLst>
            </a:endParaRPr>
          </a:p>
          <a:p>
            <a:pPr algn="just">
              <a:buFont typeface="Wingdings" pitchFamily="2" charset="2"/>
              <a:buChar char="ü"/>
            </a:pPr>
            <a:r>
              <a:rPr lang="pt-BR" sz="1579" b="1" dirty="0"/>
              <a:t>Análise dos Dados                               </a:t>
            </a:r>
          </a:p>
          <a:p>
            <a:pPr algn="just">
              <a:buFont typeface="Wingdings" pitchFamily="2" charset="2"/>
              <a:buChar char="ü"/>
            </a:pPr>
            <a:r>
              <a:rPr lang="pt-BR" sz="1579" b="1" dirty="0"/>
              <a:t>Divulgação das informações            </a:t>
            </a:r>
          </a:p>
          <a:p>
            <a:pPr algn="just">
              <a:buFont typeface="Wingdings" pitchFamily="2" charset="2"/>
              <a:buChar char="ü"/>
            </a:pPr>
            <a:r>
              <a:rPr lang="pt-BR" sz="1579" b="1" dirty="0"/>
              <a:t>Prover informações atualizadas        </a:t>
            </a:r>
          </a:p>
          <a:p>
            <a:pPr algn="just">
              <a:buFont typeface="Wingdings" pitchFamily="2" charset="2"/>
              <a:buChar char="ü"/>
            </a:pPr>
            <a:endParaRPr lang="pt-BR" sz="1579" b="1" dirty="0"/>
          </a:p>
          <a:p>
            <a:pPr algn="just">
              <a:buFont typeface="Wingdings" pitchFamily="2" charset="2"/>
              <a:buChar char="ü"/>
            </a:pPr>
            <a:endParaRPr lang="pt-BR" sz="1579" dirty="0"/>
          </a:p>
        </p:txBody>
      </p:sp>
      <p:sp>
        <p:nvSpPr>
          <p:cNvPr id="2" name="CaixaDeTexto 1"/>
          <p:cNvSpPr txBox="1"/>
          <p:nvPr/>
        </p:nvSpPr>
        <p:spPr>
          <a:xfrm>
            <a:off x="5544386" y="1732769"/>
            <a:ext cx="2883033" cy="821379"/>
          </a:xfrm>
          <a:prstGeom prst="rect">
            <a:avLst/>
          </a:prstGeom>
          <a:noFill/>
        </p:spPr>
        <p:txBody>
          <a:bodyPr wrap="none" rtlCol="0">
            <a:spAutoFit/>
          </a:bodyPr>
          <a:lstStyle/>
          <a:p>
            <a:pPr algn="just">
              <a:buFont typeface="Wingdings" pitchFamily="2" charset="2"/>
              <a:buChar char="ü"/>
            </a:pPr>
            <a:r>
              <a:rPr lang="pt-BR" sz="1579" b="1" dirty="0"/>
              <a:t>Melhoria na Gestão</a:t>
            </a:r>
          </a:p>
          <a:p>
            <a:pPr algn="just">
              <a:buFont typeface="Wingdings" pitchFamily="2" charset="2"/>
              <a:buChar char="ü"/>
            </a:pPr>
            <a:r>
              <a:rPr lang="pt-BR" sz="1579" b="1" dirty="0"/>
              <a:t>Planejamento Estratégico</a:t>
            </a:r>
          </a:p>
          <a:p>
            <a:pPr algn="just">
              <a:buFont typeface="Wingdings" pitchFamily="2" charset="2"/>
              <a:buChar char="ü"/>
            </a:pPr>
            <a:r>
              <a:rPr lang="pt-BR" sz="1579" b="1" dirty="0"/>
              <a:t>Avaliação dos indicadores</a:t>
            </a:r>
          </a:p>
        </p:txBody>
      </p:sp>
    </p:spTree>
    <p:extLst>
      <p:ext uri="{BB962C8B-B14F-4D97-AF65-F5344CB8AC3E}">
        <p14:creationId xmlns="" xmlns:p14="http://schemas.microsoft.com/office/powerpoint/2010/main" val="104868821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1159930" y="2338301"/>
            <a:ext cx="7662755" cy="4072106"/>
          </a:xfrm>
          <a:prstGeom prst="rect">
            <a:avLst/>
          </a:prstGeom>
          <a:noFill/>
          <a:ln w="9525">
            <a:noFill/>
            <a:miter lim="800000"/>
            <a:headEnd/>
            <a:tailEnd/>
          </a:ln>
          <a:effectLst/>
        </p:spPr>
      </p:pic>
      <p:sp>
        <p:nvSpPr>
          <p:cNvPr id="3" name="Retângulo 2"/>
          <p:cNvSpPr/>
          <p:nvPr/>
        </p:nvSpPr>
        <p:spPr>
          <a:xfrm>
            <a:off x="1708128" y="813879"/>
            <a:ext cx="6838048" cy="1200329"/>
          </a:xfrm>
          <a:prstGeom prst="rect">
            <a:avLst/>
          </a:prstGeom>
        </p:spPr>
        <p:txBody>
          <a:bodyPr wrap="square">
            <a:spAutoFit/>
          </a:bodyPr>
          <a:lstStyle/>
          <a:p>
            <a:pPr marL="300723" indent="-300723" algn="ctr">
              <a:buFont typeface="Arial" panose="020B0604020202020204" pitchFamily="34" charset="0"/>
              <a:buChar char="•"/>
            </a:pPr>
            <a:r>
              <a:rPr lang="pt-BR" sz="2400" b="1" dirty="0">
                <a:solidFill>
                  <a:srgbClr val="002060"/>
                </a:solidFill>
              </a:rPr>
              <a:t>NOVA VERSÃO GERENCIAMENTO DO MÓDULO DO CENTRO CIRURGICO – PROJETO PILOTO HGCR</a:t>
            </a:r>
          </a:p>
        </p:txBody>
      </p:sp>
    </p:spTree>
    <p:extLst>
      <p:ext uri="{BB962C8B-B14F-4D97-AF65-F5344CB8AC3E}">
        <p14:creationId xmlns="" xmlns:p14="http://schemas.microsoft.com/office/powerpoint/2010/main" val="179887575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1944344" y="1224433"/>
            <a:ext cx="6113317" cy="1387688"/>
          </a:xfrm>
          <a:prstGeom prst="rect">
            <a:avLst/>
          </a:prstGeom>
          <a:noFill/>
        </p:spPr>
        <p:txBody>
          <a:bodyPr wrap="square" rtlCol="0">
            <a:spAutoFit/>
          </a:bodyPr>
          <a:lstStyle/>
          <a:p>
            <a:pPr marL="400964" indent="-400964" algn="ctr">
              <a:buFont typeface="Arial" panose="020B0604020202020204" pitchFamily="34" charset="0"/>
              <a:buChar char="•"/>
            </a:pPr>
            <a:r>
              <a:rPr lang="pt-BR" sz="2806" b="1" dirty="0">
                <a:solidFill>
                  <a:srgbClr val="002060"/>
                </a:solidFill>
                <a:effectLst>
                  <a:outerShdw blurRad="38100" dist="38100" dir="2700000" algn="tl">
                    <a:srgbClr val="000000">
                      <a:alpha val="43137"/>
                    </a:srgbClr>
                  </a:outerShdw>
                </a:effectLst>
              </a:rPr>
              <a:t>SISTEMA DE INFORMAÇÕES HOSPITALARES WEKNOW</a:t>
            </a:r>
          </a:p>
          <a:p>
            <a:endParaRPr lang="pt-BR" sz="2806" dirty="0"/>
          </a:p>
        </p:txBody>
      </p:sp>
      <p:pic>
        <p:nvPicPr>
          <p:cNvPr id="1026" name="Picture 2"/>
          <p:cNvPicPr>
            <a:picLocks noChangeAspect="1" noChangeArrowheads="1"/>
          </p:cNvPicPr>
          <p:nvPr/>
        </p:nvPicPr>
        <p:blipFill>
          <a:blip r:embed="rId2" cstate="print"/>
          <a:srcRect t="6897" b="5172"/>
          <a:stretch>
            <a:fillRect/>
          </a:stretch>
        </p:blipFill>
        <p:spPr bwMode="auto">
          <a:xfrm>
            <a:off x="1433856" y="2724528"/>
            <a:ext cx="7392438" cy="3195037"/>
          </a:xfrm>
          <a:prstGeom prst="rect">
            <a:avLst/>
          </a:prstGeom>
          <a:noFill/>
          <a:ln w="9525">
            <a:noFill/>
            <a:miter lim="800000"/>
            <a:headEnd/>
            <a:tailEnd/>
          </a:ln>
          <a:effectLst/>
        </p:spPr>
      </p:pic>
    </p:spTree>
    <p:extLst>
      <p:ext uri="{BB962C8B-B14F-4D97-AF65-F5344CB8AC3E}">
        <p14:creationId xmlns="" xmlns:p14="http://schemas.microsoft.com/office/powerpoint/2010/main" val="97348980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xmlns="" id="{07A41C08-9534-45FC-BBB6-6BEB26220FA5}"/>
              </a:ext>
            </a:extLst>
          </p:cNvPr>
          <p:cNvSpPr/>
          <p:nvPr/>
        </p:nvSpPr>
        <p:spPr>
          <a:xfrm>
            <a:off x="464993" y="1745300"/>
            <a:ext cx="9598441" cy="2036455"/>
          </a:xfrm>
          <a:prstGeom prst="rect">
            <a:avLst/>
          </a:prstGeom>
        </p:spPr>
        <p:txBody>
          <a:bodyPr wrap="square">
            <a:spAutoFit/>
          </a:bodyPr>
          <a:lstStyle/>
          <a:p>
            <a:pPr algn="just"/>
            <a:r>
              <a:rPr lang="pt-BR" sz="1579" dirty="0"/>
              <a:t>Sistema que possibilita visualizar todos os Estabelecimentos de Saude classificados por Tipo, Habilitação, Município, Região e Macro Região, permitindo uma vez selecionado um Estabelecimento consultar suas habilitações, leitos, profissionais, equipamentos e contratos.</a:t>
            </a:r>
          </a:p>
          <a:p>
            <a:pPr algn="just"/>
            <a:endParaRPr lang="pt-BR" sz="1579" dirty="0"/>
          </a:p>
          <a:p>
            <a:pPr algn="just"/>
            <a:r>
              <a:rPr lang="pt-BR" sz="1579" dirty="0"/>
              <a:t>Na segunda etapa deste projeto será possível visualizar a </a:t>
            </a:r>
            <a:r>
              <a:rPr lang="pt-BR" sz="1579" dirty="0" err="1"/>
              <a:t>Contratualização</a:t>
            </a:r>
            <a:r>
              <a:rPr lang="pt-BR" sz="1579" dirty="0"/>
              <a:t> dos estabelecimentos de saúde permitindo cruzar dados dos contratos x produção e assim aferir se o contratado está sendo produzido.</a:t>
            </a:r>
          </a:p>
          <a:p>
            <a:pPr algn="just"/>
            <a:endParaRPr lang="pt-BR" sz="1579" dirty="0"/>
          </a:p>
        </p:txBody>
      </p:sp>
      <p:pic>
        <p:nvPicPr>
          <p:cNvPr id="5" name="Imagem 4" descr="Recorte de Tela">
            <a:extLst>
              <a:ext uri="{FF2B5EF4-FFF2-40B4-BE49-F238E27FC236}">
                <a16:creationId xmlns:a16="http://schemas.microsoft.com/office/drawing/2014/main" xmlns="" id="{5A4C6563-83E5-47DD-AF89-360A0FED836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64993" y="3587229"/>
            <a:ext cx="9511741" cy="2735632"/>
          </a:xfrm>
          <a:prstGeom prst="rect">
            <a:avLst/>
          </a:prstGeom>
        </p:spPr>
      </p:pic>
      <p:sp>
        <p:nvSpPr>
          <p:cNvPr id="6" name="Retângulo 5"/>
          <p:cNvSpPr/>
          <p:nvPr/>
        </p:nvSpPr>
        <p:spPr>
          <a:xfrm>
            <a:off x="988120" y="800925"/>
            <a:ext cx="7701213" cy="461665"/>
          </a:xfrm>
          <a:prstGeom prst="rect">
            <a:avLst/>
          </a:prstGeom>
        </p:spPr>
        <p:txBody>
          <a:bodyPr wrap="square">
            <a:spAutoFit/>
          </a:bodyPr>
          <a:lstStyle/>
          <a:p>
            <a:pPr marL="300723" indent="-300723" algn="ctr">
              <a:buFont typeface="Arial" pitchFamily="34" charset="0"/>
              <a:buChar char="•"/>
            </a:pPr>
            <a:r>
              <a:rPr lang="pt-BR" sz="2400" b="1" dirty="0">
                <a:solidFill>
                  <a:srgbClr val="002060"/>
                </a:solidFill>
                <a:latin typeface="Arial" pitchFamily="34" charset="0"/>
                <a:cs typeface="Arial" pitchFamily="34" charset="0"/>
              </a:rPr>
              <a:t>SISTEMA DE GEOLOCALIZAÇÃO</a:t>
            </a:r>
          </a:p>
        </p:txBody>
      </p:sp>
      <p:sp>
        <p:nvSpPr>
          <p:cNvPr id="2" name="CaixaDeTexto 1"/>
          <p:cNvSpPr txBox="1"/>
          <p:nvPr/>
        </p:nvSpPr>
        <p:spPr>
          <a:xfrm>
            <a:off x="9580872" y="3263343"/>
            <a:ext cx="813043" cy="335348"/>
          </a:xfrm>
          <a:prstGeom prst="rect">
            <a:avLst/>
          </a:prstGeom>
          <a:noFill/>
        </p:spPr>
        <p:txBody>
          <a:bodyPr wrap="none" rtlCol="0">
            <a:spAutoFit/>
          </a:bodyPr>
          <a:lstStyle/>
          <a:p>
            <a:r>
              <a:rPr lang="pt-BR" sz="1579" b="1" dirty="0">
                <a:solidFill>
                  <a:schemeClr val="accent5">
                    <a:lumMod val="50000"/>
                  </a:schemeClr>
                </a:solidFill>
              </a:rPr>
              <a:t>VIDEO</a:t>
            </a:r>
          </a:p>
        </p:txBody>
      </p:sp>
    </p:spTree>
    <p:extLst>
      <p:ext uri="{BB962C8B-B14F-4D97-AF65-F5344CB8AC3E}">
        <p14:creationId xmlns="" xmlns:p14="http://schemas.microsoft.com/office/powerpoint/2010/main" val="20768111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960061" y="652221"/>
            <a:ext cx="4376519" cy="707886"/>
          </a:xfrm>
          <a:prstGeom prst="rect">
            <a:avLst/>
          </a:prstGeom>
          <a:noFill/>
        </p:spPr>
        <p:txBody>
          <a:bodyPr wrap="none" rtlCol="0">
            <a:spAutoFit/>
          </a:bodyPr>
          <a:lstStyle/>
          <a:p>
            <a:r>
              <a:rPr lang="pt-BR" sz="4000" dirty="0">
                <a:solidFill>
                  <a:srgbClr val="FF0000"/>
                </a:solidFill>
              </a:rPr>
              <a:t>Gestão Financeira</a:t>
            </a:r>
          </a:p>
        </p:txBody>
      </p:sp>
      <p:sp>
        <p:nvSpPr>
          <p:cNvPr id="3" name="CaixaDeTexto 2"/>
          <p:cNvSpPr txBox="1"/>
          <p:nvPr/>
        </p:nvSpPr>
        <p:spPr>
          <a:xfrm>
            <a:off x="839079" y="1505809"/>
            <a:ext cx="9118220" cy="5749010"/>
          </a:xfrm>
          <a:prstGeom prst="rect">
            <a:avLst/>
          </a:prstGeom>
          <a:noFill/>
        </p:spPr>
        <p:txBody>
          <a:bodyPr wrap="square" rtlCol="0">
            <a:spAutoFit/>
          </a:bodyPr>
          <a:lstStyle/>
          <a:p>
            <a:pPr marL="250603" indent="-250603">
              <a:buFont typeface="Arial" panose="020B0604020202020204" pitchFamily="34" charset="0"/>
              <a:buChar char="•"/>
            </a:pPr>
            <a:r>
              <a:rPr lang="pt-BR" sz="2400" dirty="0"/>
              <a:t>Criação do Comitê Gestor de Despesas (prevenção do equilíbrio orçamentário e financeiro)</a:t>
            </a:r>
          </a:p>
          <a:p>
            <a:pPr marL="250603" indent="-250603">
              <a:buFont typeface="Arial" panose="020B0604020202020204" pitchFamily="34" charset="0"/>
              <a:buChar char="•"/>
            </a:pPr>
            <a:r>
              <a:rPr lang="pt-BR" sz="2400" dirty="0"/>
              <a:t>Criação da CAPI ( Comissão de Avaliação de Processos por Indenização) - Avaliação de despesas de caráter excepcional realizada pela SES</a:t>
            </a:r>
          </a:p>
          <a:p>
            <a:pPr marL="250603" indent="-250603">
              <a:buFont typeface="Arial" panose="020B0604020202020204" pitchFamily="34" charset="0"/>
              <a:buChar char="•"/>
            </a:pPr>
            <a:r>
              <a:rPr lang="pt-BR" sz="2400" dirty="0"/>
              <a:t>Redução de valores de contratos em 15% para 2018 – 39 milhões</a:t>
            </a:r>
          </a:p>
          <a:p>
            <a:pPr marL="250603" indent="-250603">
              <a:buFont typeface="Arial" panose="020B0604020202020204" pitchFamily="34" charset="0"/>
              <a:buChar char="•"/>
            </a:pPr>
            <a:r>
              <a:rPr lang="pt-BR" sz="2400" dirty="0"/>
              <a:t>Implantação do sistema de rastreamento de notas fiscais dentro do SGPE (Sistema de Gerenciamento de Processos Administrativos)</a:t>
            </a:r>
          </a:p>
          <a:p>
            <a:pPr marL="250603" indent="-250603">
              <a:buFont typeface="Arial" panose="020B0604020202020204" pitchFamily="34" charset="0"/>
              <a:buChar char="•"/>
            </a:pPr>
            <a:r>
              <a:rPr lang="pt-BR" sz="2400" dirty="0"/>
              <a:t>Detalhamento de fontes de recursos – identificando origem e destino de cada recurso</a:t>
            </a:r>
          </a:p>
          <a:p>
            <a:pPr marL="250603" indent="-250603">
              <a:buFont typeface="Arial" panose="020B0604020202020204" pitchFamily="34" charset="0"/>
              <a:buChar char="•"/>
            </a:pPr>
            <a:r>
              <a:rPr lang="pt-BR" sz="2400" dirty="0"/>
              <a:t>E muitas outras ações inovadoras na parte financeira/administrativa</a:t>
            </a:r>
          </a:p>
          <a:p>
            <a:pPr marL="250603" indent="-250603">
              <a:buFont typeface="Arial" panose="020B0604020202020204" pitchFamily="34" charset="0"/>
              <a:buChar char="•"/>
            </a:pPr>
            <a:endParaRPr lang="pt-BR" sz="1579" dirty="0"/>
          </a:p>
          <a:p>
            <a:pPr marL="250603" indent="-250603">
              <a:buFont typeface="Arial" panose="020B0604020202020204" pitchFamily="34" charset="0"/>
              <a:buChar char="•"/>
            </a:pPr>
            <a:endParaRPr lang="pt-BR" sz="1579" dirty="0"/>
          </a:p>
        </p:txBody>
      </p:sp>
    </p:spTree>
    <p:extLst>
      <p:ext uri="{BB962C8B-B14F-4D97-AF65-F5344CB8AC3E}">
        <p14:creationId xmlns="" xmlns:p14="http://schemas.microsoft.com/office/powerpoint/2010/main" val="646683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p:cNvGraphicFramePr>
            <a:graphicFrameLocks noGrp="1"/>
          </p:cNvGraphicFramePr>
          <p:nvPr>
            <p:extLst>
              <p:ext uri="{D42A27DB-BD31-4B8C-83A1-F6EECF244321}">
                <p14:modId xmlns="" xmlns:p14="http://schemas.microsoft.com/office/powerpoint/2010/main" val="1501418424"/>
              </p:ext>
            </p:extLst>
          </p:nvPr>
        </p:nvGraphicFramePr>
        <p:xfrm>
          <a:off x="1056775" y="825065"/>
          <a:ext cx="9064686" cy="5670323"/>
        </p:xfrm>
        <a:graphic>
          <a:graphicData uri="http://schemas.openxmlformats.org/drawingml/2006/table">
            <a:tbl>
              <a:tblPr/>
              <a:tblGrid>
                <a:gridCol w="4116672"/>
                <a:gridCol w="2112503"/>
                <a:gridCol w="2835511"/>
              </a:tblGrid>
              <a:tr h="321555">
                <a:tc gridSpan="3">
                  <a:txBody>
                    <a:bodyPr/>
                    <a:lstStyle/>
                    <a:p>
                      <a:pPr algn="ctr" fontAlgn="ctr"/>
                      <a:r>
                        <a:rPr lang="pt-BR" sz="2100" b="1" i="0" u="sng" strike="noStrike" dirty="0">
                          <a:effectLst/>
                          <a:latin typeface="Arial" panose="020B0604020202020204" pitchFamily="34" charset="0"/>
                        </a:rPr>
                        <a:t>CONVÊNIOS CELEBRADOS 2015 A </a:t>
                      </a:r>
                      <a:r>
                        <a:rPr lang="pt-BR" sz="2100" b="1" i="0" u="sng" strike="noStrike" dirty="0" smtClean="0">
                          <a:effectLst/>
                          <a:latin typeface="Arial" panose="020B0604020202020204" pitchFamily="34" charset="0"/>
                        </a:rPr>
                        <a:t>2017 </a:t>
                      </a:r>
                      <a:endParaRPr lang="pt-BR" sz="2100" b="1" i="0" u="sng" strike="noStrike" dirty="0">
                        <a:effectLst/>
                        <a:latin typeface="Arial" panose="020B0604020202020204" pitchFamily="34" charset="0"/>
                      </a:endParaRPr>
                    </a:p>
                  </a:txBody>
                  <a:tcPr marL="0" marR="0" marT="0" marB="0" anchor="ctr">
                    <a:lnL>
                      <a:noFill/>
                    </a:lnL>
                    <a:lnR>
                      <a:noFill/>
                    </a:lnR>
                    <a:lnT>
                      <a:noFill/>
                    </a:lnT>
                    <a:lnB>
                      <a:noFill/>
                    </a:lnB>
                  </a:tcPr>
                </a:tc>
                <a:tc hMerge="1">
                  <a:txBody>
                    <a:bodyPr/>
                    <a:lstStyle/>
                    <a:p>
                      <a:endParaRPr lang="pt-BR"/>
                    </a:p>
                  </a:txBody>
                  <a:tcPr/>
                </a:tc>
                <a:tc hMerge="1">
                  <a:txBody>
                    <a:bodyPr/>
                    <a:lstStyle/>
                    <a:p>
                      <a:endParaRPr lang="pt-BR"/>
                    </a:p>
                  </a:txBody>
                  <a:tcPr/>
                </a:tc>
              </a:tr>
              <a:tr h="275005">
                <a:tc gridSpan="3">
                  <a:txBody>
                    <a:bodyPr/>
                    <a:lstStyle/>
                    <a:p>
                      <a:pPr algn="ctr" fontAlgn="ctr"/>
                      <a:r>
                        <a:rPr lang="pt-BR" sz="1800" b="1" i="0" u="none" strike="noStrike" dirty="0">
                          <a:effectLst/>
                          <a:latin typeface="Arial" panose="020B0604020202020204" pitchFamily="34" charset="0"/>
                        </a:rPr>
                        <a:t>MUNICÍPIOS E ENTIDADES PRIVADAS</a:t>
                      </a:r>
                    </a:p>
                  </a:txBody>
                  <a:tcPr marL="0" marR="0" marT="0" marB="0" anchor="ctr">
                    <a:lnL>
                      <a:noFill/>
                    </a:lnL>
                    <a:lnR>
                      <a:noFill/>
                    </a:lnR>
                    <a:lnT>
                      <a:noFill/>
                    </a:lnT>
                    <a:lnB>
                      <a:noFill/>
                    </a:lnB>
                  </a:tcPr>
                </a:tc>
                <a:tc hMerge="1">
                  <a:txBody>
                    <a:bodyPr/>
                    <a:lstStyle/>
                    <a:p>
                      <a:endParaRPr lang="pt-BR"/>
                    </a:p>
                  </a:txBody>
                  <a:tcPr/>
                </a:tc>
                <a:tc hMerge="1">
                  <a:txBody>
                    <a:bodyPr/>
                    <a:lstStyle/>
                    <a:p>
                      <a:endParaRPr lang="pt-BR"/>
                    </a:p>
                  </a:txBody>
                  <a:tcPr/>
                </a:tc>
              </a:tr>
              <a:tr h="275005">
                <a:tc gridSpan="3">
                  <a:txBody>
                    <a:bodyPr/>
                    <a:lstStyle/>
                    <a:p>
                      <a:pPr algn="ctr" fontAlgn="ctr"/>
                      <a:r>
                        <a:rPr lang="pt-BR" sz="1800" b="1" i="0" u="none" strike="noStrike" dirty="0">
                          <a:effectLst/>
                          <a:latin typeface="Arial" panose="020B0604020202020204" pitchFamily="34" charset="0"/>
                        </a:rPr>
                        <a:t>PERÍODO: 01/01/2015 ATÉ 31/12/2017</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r>
              <a:tr h="214370">
                <a:tc>
                  <a:txBody>
                    <a:bodyPr/>
                    <a:lstStyle/>
                    <a:p>
                      <a:pPr algn="ctr" fontAlgn="ctr"/>
                      <a:r>
                        <a:rPr lang="pt-BR" sz="1400" b="1" i="0" u="none" strike="noStrike" dirty="0">
                          <a:effectLst/>
                          <a:latin typeface="Arial" panose="020B0604020202020204" pitchFamily="34" charset="0"/>
                        </a:rPr>
                        <a:t>MUNICÍPIOS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pt-BR" sz="1400" b="1" i="0" u="none" strike="noStrike">
                          <a:effectLst/>
                          <a:latin typeface="Arial" panose="020B0604020202020204" pitchFamily="34" charset="0"/>
                        </a:rPr>
                        <a:t>QUANTIDADE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pt-BR" sz="1400" b="1" i="0" u="none" strike="noStrike" dirty="0">
                          <a:effectLst/>
                          <a:latin typeface="Arial" panose="020B0604020202020204" pitchFamily="34" charset="0"/>
                        </a:rPr>
                        <a:t>VALOR (R$)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214370">
                <a:tc gridSpan="3">
                  <a:txBody>
                    <a:bodyPr/>
                    <a:lstStyle/>
                    <a:p>
                      <a:pPr algn="ctr" fontAlgn="ctr"/>
                      <a:r>
                        <a:rPr lang="pt-BR" sz="1400" b="1" i="0" u="none" strike="noStrike" dirty="0">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r>
              <a:tr h="428741">
                <a:tc>
                  <a:txBody>
                    <a:bodyPr/>
                    <a:lstStyle/>
                    <a:p>
                      <a:pPr algn="l" fontAlgn="ctr"/>
                      <a:r>
                        <a:rPr lang="pt-BR" sz="1400" b="1" i="0" u="none" strike="noStrike">
                          <a:effectLst/>
                          <a:latin typeface="Arial" panose="020B0604020202020204" pitchFamily="34" charset="0"/>
                        </a:rPr>
                        <a:t>EQUIPAMENTOS P/ UNIDADES MUNICIPAIS DE SAÚDE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400" b="1" i="0" u="none" strike="noStrike" dirty="0">
                          <a:effectLst/>
                          <a:latin typeface="Arial" panose="020B0604020202020204" pitchFamily="34" charset="0"/>
                        </a:rPr>
                        <a:t>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400" b="0" i="0" u="none" strike="noStrike" dirty="0">
                          <a:effectLst/>
                          <a:latin typeface="Arial" panose="020B0604020202020204" pitchFamily="34" charset="0"/>
                        </a:rPr>
                        <a:t>10.528.015,67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0664">
                <a:tc>
                  <a:txBody>
                    <a:bodyPr/>
                    <a:lstStyle/>
                    <a:p>
                      <a:pPr algn="l" fontAlgn="ctr"/>
                      <a:r>
                        <a:rPr lang="pt-BR" sz="1400" b="1" i="0" u="none" strike="noStrike">
                          <a:effectLst/>
                          <a:latin typeface="Arial" panose="020B0604020202020204" pitchFamily="34" charset="0"/>
                        </a:rPr>
                        <a:t>CONSTRUÇÃO, REFORMA E AMPLIAÇÃO DE UNIDADES MUNICIPAIS DE SAÚDE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400" b="1" i="0" u="none" strike="noStrike">
                          <a:effectLst/>
                          <a:latin typeface="Arial" panose="020B0604020202020204"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400" b="0" i="0" u="none" strike="noStrike" dirty="0">
                          <a:effectLst/>
                          <a:latin typeface="Arial" panose="020B0604020202020204" pitchFamily="34" charset="0"/>
                        </a:rPr>
                        <a:t>8.245.065,51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394">
                <a:tc>
                  <a:txBody>
                    <a:bodyPr/>
                    <a:lstStyle/>
                    <a:p>
                      <a:pPr algn="l" fontAlgn="ctr"/>
                      <a:r>
                        <a:rPr lang="pt-BR" sz="1400" b="1" i="0" u="none" strike="noStrike">
                          <a:effectLst/>
                          <a:latin typeface="Arial" panose="020B0604020202020204" pitchFamily="34" charset="0"/>
                        </a:rPr>
                        <a:t>VEÍCULOS P/ MUNICÍPIOS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400" b="1" i="0" u="none" strike="noStrike">
                          <a:effectLst/>
                          <a:latin typeface="Arial" panose="020B0604020202020204" pitchFamily="34" charset="0"/>
                        </a:rPr>
                        <a:t>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pt-BR" sz="1400" b="0" i="0" u="none" strike="noStrike" dirty="0">
                          <a:effectLst/>
                          <a:latin typeface="Arial" panose="020B0604020202020204" pitchFamily="34" charset="0"/>
                        </a:rPr>
                        <a:t>4.729.500,43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394">
                <a:tc>
                  <a:txBody>
                    <a:bodyPr/>
                    <a:lstStyle/>
                    <a:p>
                      <a:pPr algn="l" fontAlgn="ctr"/>
                      <a:r>
                        <a:rPr lang="pt-BR" sz="1400" b="1" i="0" u="none" strike="noStrike">
                          <a:effectLst/>
                          <a:latin typeface="Arial" panose="020B0604020202020204" pitchFamily="34" charset="0"/>
                        </a:rPr>
                        <a:t>CUSTEIO MUNICIPAL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400" b="1" i="0" u="none" strike="noStrike">
                          <a:effectLst/>
                          <a:latin typeface="Arial" panose="020B060402020202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400" b="0" i="0" u="none" strike="noStrike" dirty="0">
                          <a:effectLst/>
                          <a:latin typeface="Arial" panose="020B0604020202020204" pitchFamily="34" charset="0"/>
                        </a:rPr>
                        <a:t>6.899.460,02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433">
                <a:tc>
                  <a:txBody>
                    <a:bodyPr/>
                    <a:lstStyle/>
                    <a:p>
                      <a:pPr algn="ctr" fontAlgn="ctr"/>
                      <a:r>
                        <a:rPr lang="pt-BR" sz="1400" b="1" i="0" u="none" strike="noStrike">
                          <a:effectLst/>
                          <a:latin typeface="Arial" panose="020B0604020202020204" pitchFamily="34" charset="0"/>
                        </a:rPr>
                        <a:t> TOTAL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pt-BR" sz="1400" b="1" i="0" u="none" strike="noStrike">
                          <a:effectLst/>
                          <a:latin typeface="Arial" panose="020B0604020202020204" pitchFamily="34" charset="0"/>
                        </a:rPr>
                        <a:t>139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pt-BR" sz="1400" b="1" i="0" u="none" strike="noStrike" dirty="0">
                          <a:effectLst/>
                          <a:latin typeface="Arial" panose="020B0604020202020204" pitchFamily="34" charset="0"/>
                        </a:rPr>
                        <a:t>30.402.041,63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214370">
                <a:tc>
                  <a:txBody>
                    <a:bodyPr/>
                    <a:lstStyle/>
                    <a:p>
                      <a:pPr algn="l" fontAlgn="b"/>
                      <a:endParaRPr lang="pt-BR" sz="14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pt-BR" sz="14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pt-BR" sz="1400" b="0" i="0" u="none" strike="noStrike" dirty="0">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4370">
                <a:tc>
                  <a:txBody>
                    <a:bodyPr/>
                    <a:lstStyle/>
                    <a:p>
                      <a:pPr algn="ctr" fontAlgn="ctr"/>
                      <a:r>
                        <a:rPr lang="pt-BR" sz="1400" b="1" i="0" u="none" strike="noStrike">
                          <a:effectLst/>
                          <a:latin typeface="Arial" panose="020B0604020202020204" pitchFamily="34" charset="0"/>
                        </a:rPr>
                        <a:t>ENTIDADES PRIVADAS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pt-BR" sz="1400" b="1" i="0" u="none" strike="noStrike">
                          <a:effectLst/>
                          <a:latin typeface="Arial" panose="020B0604020202020204" pitchFamily="34" charset="0"/>
                        </a:rPr>
                        <a:t>QUANTIDADE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pt-BR" sz="1400" b="1" i="0" u="none" strike="noStrike" dirty="0">
                          <a:effectLst/>
                          <a:latin typeface="Arial" panose="020B0604020202020204" pitchFamily="34" charset="0"/>
                        </a:rPr>
                        <a:t>VALOR (R$)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214370">
                <a:tc gridSpan="3">
                  <a:txBody>
                    <a:bodyPr/>
                    <a:lstStyle/>
                    <a:p>
                      <a:pPr algn="ctr" fontAlgn="ctr"/>
                      <a:r>
                        <a:rPr lang="pt-BR" sz="1400" b="1" i="0" u="none" strike="noStrike" dirty="0">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r>
              <a:tr h="255394">
                <a:tc>
                  <a:txBody>
                    <a:bodyPr/>
                    <a:lstStyle/>
                    <a:p>
                      <a:pPr algn="l" fontAlgn="ctr"/>
                      <a:r>
                        <a:rPr lang="pt-BR" sz="1400" b="1" i="0" u="none" strike="noStrike">
                          <a:effectLst/>
                          <a:latin typeface="Arial" panose="020B0604020202020204" pitchFamily="34" charset="0"/>
                        </a:rPr>
                        <a:t>CUSTEIO E MANUTENÇÃO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400" b="1" i="0" u="none" strike="noStrike">
                          <a:effectLst/>
                          <a:latin typeface="Arial" panose="020B0604020202020204" pitchFamily="34" charset="0"/>
                        </a:rPr>
                        <a:t>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400" b="0" i="0" u="none" strike="noStrike" dirty="0">
                          <a:effectLst/>
                          <a:latin typeface="Arial" panose="020B0604020202020204" pitchFamily="34" charset="0"/>
                        </a:rPr>
                        <a:t>162.008.609,53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394">
                <a:tc>
                  <a:txBody>
                    <a:bodyPr/>
                    <a:lstStyle/>
                    <a:p>
                      <a:pPr algn="l" fontAlgn="ctr"/>
                      <a:r>
                        <a:rPr lang="pt-BR" sz="1400" b="1" i="0" u="none" strike="noStrike">
                          <a:effectLst/>
                          <a:latin typeface="Arial" panose="020B0604020202020204" pitchFamily="34" charset="0"/>
                        </a:rPr>
                        <a:t>VEÍCULOS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400" b="1"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pt-BR" sz="1400" b="0" i="0" u="none" strike="noStrike" dirty="0">
                          <a:effectLst/>
                          <a:latin typeface="Arial" panose="020B060402020202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28741">
                <a:tc>
                  <a:txBody>
                    <a:bodyPr/>
                    <a:lstStyle/>
                    <a:p>
                      <a:pPr algn="l" fontAlgn="ctr"/>
                      <a:r>
                        <a:rPr lang="pt-BR" sz="1400" b="1" i="0" u="none" strike="noStrike">
                          <a:effectLst/>
                          <a:latin typeface="Arial" panose="020B0604020202020204" pitchFamily="34" charset="0"/>
                        </a:rPr>
                        <a:t>EQUIPAMENTOS P/ UNIDADES HOSPITALARES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400" b="1" i="0" u="none" strike="noStrike">
                          <a:effectLst/>
                          <a:latin typeface="Arial" panose="020B0604020202020204" pitchFamily="34" charset="0"/>
                        </a:rPr>
                        <a:t>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pt-BR" sz="1400" b="0" i="0" u="none" strike="noStrike" dirty="0">
                          <a:effectLst/>
                          <a:latin typeface="Arial" panose="020B0604020202020204" pitchFamily="34" charset="0"/>
                        </a:rPr>
                        <a:t>32.957.770,00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5734">
                <a:tc>
                  <a:txBody>
                    <a:bodyPr/>
                    <a:lstStyle/>
                    <a:p>
                      <a:pPr algn="l" fontAlgn="ctr"/>
                      <a:r>
                        <a:rPr lang="pt-BR" sz="1400" b="1" i="0" u="none" strike="noStrike">
                          <a:effectLst/>
                          <a:latin typeface="Arial" panose="020B0604020202020204" pitchFamily="34" charset="0"/>
                        </a:rPr>
                        <a:t>CONSTRUÇÃO, REFORMA E AMPLIAÇÃO DE UNIDADES HOSPITALARES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400" b="1" i="0" u="none" strike="noStrike">
                          <a:effectLst/>
                          <a:latin typeface="Arial" panose="020B0604020202020204" pitchFamily="34"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400" b="0" i="0" u="none" strike="noStrike" dirty="0">
                          <a:effectLst/>
                          <a:latin typeface="Arial" panose="020B0604020202020204" pitchFamily="34" charset="0"/>
                        </a:rPr>
                        <a:t>103.077.474,32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0448">
                <a:tc>
                  <a:txBody>
                    <a:bodyPr/>
                    <a:lstStyle/>
                    <a:p>
                      <a:pPr algn="ctr" fontAlgn="ctr"/>
                      <a:r>
                        <a:rPr lang="pt-BR" sz="1400" b="1" i="0" u="none" strike="noStrike">
                          <a:effectLst/>
                          <a:latin typeface="Arial" panose="020B0604020202020204" pitchFamily="34" charset="0"/>
                        </a:rPr>
                        <a:t> TOTAL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pt-BR" sz="1400" b="1" i="0" u="none" strike="noStrike">
                          <a:effectLst/>
                          <a:latin typeface="Arial" panose="020B0604020202020204" pitchFamily="34" charset="0"/>
                        </a:rPr>
                        <a:t>168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pt-BR" sz="1400" b="1" i="0" u="none" strike="noStrike" dirty="0">
                          <a:effectLst/>
                          <a:latin typeface="Arial" panose="020B0604020202020204" pitchFamily="34" charset="0"/>
                        </a:rPr>
                        <a:t>298.043.853,85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370571">
                <a:tc>
                  <a:txBody>
                    <a:bodyPr/>
                    <a:lstStyle/>
                    <a:p>
                      <a:pPr algn="ctr" fontAlgn="ctr"/>
                      <a:r>
                        <a:rPr lang="pt-BR" sz="1400" b="1" i="0" u="none" strike="noStrike" dirty="0">
                          <a:solidFill>
                            <a:srgbClr val="C00000"/>
                          </a:solidFill>
                          <a:effectLst/>
                          <a:latin typeface="Arial" panose="020B0604020202020204" pitchFamily="34" charset="0"/>
                        </a:rPr>
                        <a:t> TOTAL GERAL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pt-BR" sz="1400" b="1" i="0" u="none" strike="noStrike" dirty="0">
                          <a:solidFill>
                            <a:srgbClr val="C00000"/>
                          </a:solidFill>
                          <a:effectLst/>
                          <a:latin typeface="Arial" panose="020B0604020202020204" pitchFamily="34" charset="0"/>
                        </a:rPr>
                        <a:t>307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pt-BR" sz="1400" b="1" i="0" u="none" strike="noStrike" dirty="0">
                          <a:solidFill>
                            <a:srgbClr val="C00000"/>
                          </a:solidFill>
                          <a:effectLst/>
                          <a:latin typeface="Arial" panose="020B0604020202020204" pitchFamily="34" charset="0"/>
                        </a:rPr>
                        <a:t>328.445.895,48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bl>
          </a:graphicData>
        </a:graphic>
      </p:graphicFrame>
    </p:spTree>
    <p:extLst>
      <p:ext uri="{BB962C8B-B14F-4D97-AF65-F5344CB8AC3E}">
        <p14:creationId xmlns="" xmlns:p14="http://schemas.microsoft.com/office/powerpoint/2010/main" val="9452164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stretch>
            <a:fillRect/>
          </a:stretch>
        </p:blipFill>
        <p:spPr>
          <a:xfrm>
            <a:off x="449087" y="1137272"/>
            <a:ext cx="9886885" cy="4932451"/>
          </a:xfrm>
          <a:prstGeom prst="rect">
            <a:avLst/>
          </a:prstGeom>
        </p:spPr>
      </p:pic>
    </p:spTree>
    <p:extLst>
      <p:ext uri="{BB962C8B-B14F-4D97-AF65-F5344CB8AC3E}">
        <p14:creationId xmlns="" xmlns:p14="http://schemas.microsoft.com/office/powerpoint/2010/main" val="11499623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3064</TotalTime>
  <Words>5590</Words>
  <Application>Microsoft Office PowerPoint</Application>
  <PresentationFormat>Personalizar</PresentationFormat>
  <Paragraphs>1851</Paragraphs>
  <Slides>108</Slides>
  <Notes>28</Notes>
  <HiddenSlides>0</HiddenSlides>
  <MMClips>0</MMClips>
  <ScaleCrop>false</ScaleCrop>
  <HeadingPairs>
    <vt:vector size="6" baseType="variant">
      <vt:variant>
        <vt:lpstr>Tema</vt:lpstr>
      </vt:variant>
      <vt:variant>
        <vt:i4>1</vt:i4>
      </vt:variant>
      <vt:variant>
        <vt:lpstr>Servidores OLE incorporados</vt:lpstr>
      </vt:variant>
      <vt:variant>
        <vt:i4>1</vt:i4>
      </vt:variant>
      <vt:variant>
        <vt:lpstr>Títulos de slides</vt:lpstr>
      </vt:variant>
      <vt:variant>
        <vt:i4>108</vt:i4>
      </vt:variant>
    </vt:vector>
  </HeadingPairs>
  <TitlesOfParts>
    <vt:vector size="110" baseType="lpstr">
      <vt:lpstr>Office Theme</vt:lpstr>
      <vt:lpstr>CorelPhotoPaint.Image.10</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Percentual de ADOLESCENTES  com obesidade no estado </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EVOLUÇÃO DE 2010 a 2017     NOVOS PACIENTES</vt:lpstr>
      <vt:lpstr>Atendimento: Valor acumulado  R$ 1.000.738.402,40 *Guias emitidas para ADR/Municípios</vt:lpstr>
      <vt:lpstr>Slide 81</vt:lpstr>
      <vt:lpstr>Slide 82</vt:lpstr>
      <vt:lpstr>Slide 83</vt:lpstr>
      <vt:lpstr>Slide 84</vt:lpstr>
      <vt:lpstr>Slide 85</vt:lpstr>
      <vt:lpstr>Slide 86</vt:lpstr>
      <vt:lpstr>Slide 87</vt:lpstr>
      <vt:lpstr>Slide 88</vt:lpstr>
      <vt:lpstr>Slide 89</vt:lpstr>
      <vt:lpstr>Ações de Vigilância, Prevenção e Controle do  Aedes aegypti</vt:lpstr>
      <vt:lpstr>Slide 91</vt:lpstr>
      <vt:lpstr>Slide 92</vt:lpstr>
      <vt:lpstr>Slide 93</vt:lpstr>
      <vt:lpstr>Slide 94</vt:lpstr>
      <vt:lpstr>Slide 95</vt:lpstr>
      <vt:lpstr>Slide 96</vt:lpstr>
      <vt:lpstr>Slide 97</vt:lpstr>
      <vt:lpstr>Slide 98</vt:lpstr>
      <vt:lpstr>Slide 99</vt:lpstr>
      <vt:lpstr>OBRAS REALIZADAS  E AQUISIÇÃO DE EQUIPAMENTOS</vt:lpstr>
      <vt:lpstr>Slide 101</vt:lpstr>
      <vt:lpstr>Slide 102</vt:lpstr>
      <vt:lpstr>Slide 103</vt:lpstr>
      <vt:lpstr>Slide 104</vt:lpstr>
      <vt:lpstr>Slide 105</vt:lpstr>
      <vt:lpstr>Slide 106</vt:lpstr>
      <vt:lpstr>Slide 107</vt:lpstr>
      <vt:lpstr>Slide 108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costasz</dc:creator>
  <cp:lastModifiedBy>glb8519</cp:lastModifiedBy>
  <cp:revision>375</cp:revision>
  <cp:lastPrinted>2018-02-28T15:51:19Z</cp:lastPrinted>
  <dcterms:created xsi:type="dcterms:W3CDTF">2017-06-22T20:01:02Z</dcterms:created>
  <dcterms:modified xsi:type="dcterms:W3CDTF">2018-03-13T13:31:04Z</dcterms:modified>
  <dc:language>pt-BR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22</vt:i4>
  </property>
  <property fmtid="{D5CDD505-2E9C-101B-9397-08002B2CF9AE}" pid="8" name="PresentationFormat">
    <vt:lpwstr>Personalizar</vt:lpwstr>
  </property>
  <property fmtid="{D5CDD505-2E9C-101B-9397-08002B2CF9AE}" pid="9" name="ScaleCrop">
    <vt:bool>false</vt:bool>
  </property>
  <property fmtid="{D5CDD505-2E9C-101B-9397-08002B2CF9AE}" pid="10" name="ShareDoc">
    <vt:bool>false</vt:bool>
  </property>
  <property fmtid="{D5CDD505-2E9C-101B-9397-08002B2CF9AE}" pid="11" name="Slides">
    <vt:i4>82</vt:i4>
  </property>
</Properties>
</file>