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4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9" r:id="rId44"/>
    <p:sldId id="298" r:id="rId45"/>
  </p:sldIdLst>
  <p:sldSz cx="10691813" cy="7559675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-1356" y="-102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noProof="0"/>
              <a:t>Clique para editar o formato de notas</a:t>
            </a:r>
          </a:p>
        </p:txBody>
      </p:sp>
      <p:sp>
        <p:nvSpPr>
          <p:cNvPr id="18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1363" cy="534988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pt-BR"/>
              <a:t>&lt;cabeçalho&gt;</a:t>
            </a:r>
          </a:p>
        </p:txBody>
      </p:sp>
      <p:sp>
        <p:nvSpPr>
          <p:cNvPr id="182" name="PlaceHolder 3"/>
          <p:cNvSpPr>
            <a:spLocks noGrp="1"/>
          </p:cNvSpPr>
          <p:nvPr>
            <p:ph type="dt"/>
          </p:nvPr>
        </p:nvSpPr>
        <p:spPr>
          <a:xfrm>
            <a:off x="4278313" y="0"/>
            <a:ext cx="3281362" cy="534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pt-BR"/>
              <a:t>&lt;data/hora&gt;</a:t>
            </a:r>
          </a:p>
        </p:txBody>
      </p:sp>
      <p:sp>
        <p:nvSpPr>
          <p:cNvPr id="183" name="PlaceHolder 4"/>
          <p:cNvSpPr>
            <a:spLocks noGrp="1"/>
          </p:cNvSpPr>
          <p:nvPr>
            <p:ph type="ftr"/>
          </p:nvPr>
        </p:nvSpPr>
        <p:spPr>
          <a:xfrm>
            <a:off x="0" y="10156825"/>
            <a:ext cx="3281363" cy="534988"/>
          </a:xfrm>
          <a:prstGeom prst="rect">
            <a:avLst/>
          </a:prstGeom>
        </p:spPr>
        <p:txBody>
          <a:bodyPr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pt-BR"/>
              <a:t>&lt;rodapé&gt;</a:t>
            </a:r>
          </a:p>
        </p:txBody>
      </p:sp>
      <p:sp>
        <p:nvSpPr>
          <p:cNvPr id="184" name="PlaceHolder 5"/>
          <p:cNvSpPr>
            <a:spLocks noGrp="1"/>
          </p:cNvSpPr>
          <p:nvPr>
            <p:ph type="sldNum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fld id="{484302DC-18AA-44C6-AA28-5BD461AC07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80266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3849688" y="9429750"/>
            <a:ext cx="2935287" cy="4841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11F8E59-F2F4-4AAE-90FD-5546954738AD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17" name="CustomShape 2"/>
          <p:cNvSpPr/>
          <p:nvPr/>
        </p:nvSpPr>
        <p:spPr>
          <a:xfrm>
            <a:off x="3849688" y="9429750"/>
            <a:ext cx="2936875" cy="4857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2FE11F6-A4D2-47BC-8B3B-67FD5A297DCC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18" name="CustomShape 3"/>
          <p:cNvSpPr/>
          <p:nvPr/>
        </p:nvSpPr>
        <p:spPr>
          <a:xfrm>
            <a:off x="3849688" y="9429750"/>
            <a:ext cx="2938462" cy="4873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7C37089-00D9-4A74-988A-96B2FBF1766A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19" name="CustomShape 4"/>
          <p:cNvSpPr/>
          <p:nvPr/>
        </p:nvSpPr>
        <p:spPr>
          <a:xfrm>
            <a:off x="3849688" y="9429750"/>
            <a:ext cx="2940050" cy="4889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ED2493F-B090-4E30-8056-32C9B1E3E87E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20" name="CustomShape 5"/>
          <p:cNvSpPr/>
          <p:nvPr/>
        </p:nvSpPr>
        <p:spPr>
          <a:xfrm>
            <a:off x="679450" y="4714875"/>
            <a:ext cx="5434013" cy="44640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2308222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3849688" y="9429750"/>
            <a:ext cx="2935287" cy="4841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045E71-1312-443A-A36A-45037FD4CC7C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62" name="CustomShape 2"/>
          <p:cNvSpPr/>
          <p:nvPr/>
        </p:nvSpPr>
        <p:spPr>
          <a:xfrm>
            <a:off x="3849688" y="9429750"/>
            <a:ext cx="2936875" cy="4857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979AF6A-A4FE-4E69-9756-99E93F8AB0DA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63" name="CustomShape 3"/>
          <p:cNvSpPr/>
          <p:nvPr/>
        </p:nvSpPr>
        <p:spPr>
          <a:xfrm>
            <a:off x="3849688" y="9429750"/>
            <a:ext cx="2938462" cy="4873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EEC84C9-3971-4784-9711-1EA09ADD8623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64" name="CustomShape 4"/>
          <p:cNvSpPr/>
          <p:nvPr/>
        </p:nvSpPr>
        <p:spPr>
          <a:xfrm>
            <a:off x="3849688" y="9429750"/>
            <a:ext cx="2940050" cy="4889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27FAE79-8DA8-42BD-A434-7F50A4841F71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65" name="CustomShape 5"/>
          <p:cNvSpPr/>
          <p:nvPr/>
        </p:nvSpPr>
        <p:spPr>
          <a:xfrm>
            <a:off x="679450" y="4714875"/>
            <a:ext cx="5432425" cy="44608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130962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3849688" y="9429750"/>
            <a:ext cx="2935287" cy="4841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1FA69BD-A45D-42B6-B76D-C946475D2429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67" name="CustomShape 2"/>
          <p:cNvSpPr/>
          <p:nvPr/>
        </p:nvSpPr>
        <p:spPr>
          <a:xfrm>
            <a:off x="3849688" y="9429750"/>
            <a:ext cx="2936875" cy="4857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0E2514E-12B3-4D5C-96CA-E282CDF86CFF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68" name="CustomShape 3"/>
          <p:cNvSpPr/>
          <p:nvPr/>
        </p:nvSpPr>
        <p:spPr>
          <a:xfrm>
            <a:off x="3849688" y="9429750"/>
            <a:ext cx="2938462" cy="4873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E1D0987-4FB6-487D-911B-2FD974865D93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69" name="CustomShape 4"/>
          <p:cNvSpPr/>
          <p:nvPr/>
        </p:nvSpPr>
        <p:spPr>
          <a:xfrm>
            <a:off x="3849688" y="9429750"/>
            <a:ext cx="2940050" cy="4889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F7F4168-79EF-4C7B-97D8-E4F99668E4CD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70" name="CustomShape 5"/>
          <p:cNvSpPr/>
          <p:nvPr/>
        </p:nvSpPr>
        <p:spPr>
          <a:xfrm>
            <a:off x="679450" y="4714875"/>
            <a:ext cx="5432425" cy="44608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1406415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3849688" y="9429750"/>
            <a:ext cx="2935287" cy="4841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994D593-8D15-44F6-8164-F7322CB0EC50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72" name="CustomShape 2"/>
          <p:cNvSpPr/>
          <p:nvPr/>
        </p:nvSpPr>
        <p:spPr>
          <a:xfrm>
            <a:off x="3849688" y="9429750"/>
            <a:ext cx="2936875" cy="4857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FDD9E5-B015-49DF-ADA2-19DB1950700A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73" name="CustomShape 3"/>
          <p:cNvSpPr/>
          <p:nvPr/>
        </p:nvSpPr>
        <p:spPr>
          <a:xfrm>
            <a:off x="3849688" y="9429750"/>
            <a:ext cx="2938462" cy="4873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E0FEB58-E7CE-418F-8BDE-DFB989A8ABC7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74" name="CustomShape 4"/>
          <p:cNvSpPr/>
          <p:nvPr/>
        </p:nvSpPr>
        <p:spPr>
          <a:xfrm>
            <a:off x="3849688" y="9429750"/>
            <a:ext cx="2940050" cy="4889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042257A-6D7B-41AD-AA45-15FD2C210CCE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75" name="CustomShape 5"/>
          <p:cNvSpPr/>
          <p:nvPr/>
        </p:nvSpPr>
        <p:spPr>
          <a:xfrm>
            <a:off x="679450" y="4714875"/>
            <a:ext cx="5432425" cy="44608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1703619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3849688" y="9429750"/>
            <a:ext cx="2935287" cy="4841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65C5E1D-1D9C-4B8A-A10A-22A9A10EFA98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77" name="CustomShape 2"/>
          <p:cNvSpPr/>
          <p:nvPr/>
        </p:nvSpPr>
        <p:spPr>
          <a:xfrm>
            <a:off x="3849688" y="9429750"/>
            <a:ext cx="2936875" cy="4857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D290799-2E58-4592-B46E-4B22DA644BC2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78" name="CustomShape 3"/>
          <p:cNvSpPr/>
          <p:nvPr/>
        </p:nvSpPr>
        <p:spPr>
          <a:xfrm>
            <a:off x="3849688" y="9429750"/>
            <a:ext cx="2938462" cy="4873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F47A827-BFC7-4B2F-95DF-16D775B7EE00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79" name="CustomShape 4"/>
          <p:cNvSpPr/>
          <p:nvPr/>
        </p:nvSpPr>
        <p:spPr>
          <a:xfrm>
            <a:off x="3849688" y="9429750"/>
            <a:ext cx="2940050" cy="4889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467619-77CB-43F9-99C2-E93559A6CE03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80" name="CustomShape 5"/>
          <p:cNvSpPr/>
          <p:nvPr/>
        </p:nvSpPr>
        <p:spPr>
          <a:xfrm>
            <a:off x="679450" y="4714875"/>
            <a:ext cx="5432425" cy="44608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813914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3849688" y="9429750"/>
            <a:ext cx="2935287" cy="4841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A8FF8B2-C73F-4BFE-9ED7-B12DB9E82699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82" name="CustomShape 2"/>
          <p:cNvSpPr/>
          <p:nvPr/>
        </p:nvSpPr>
        <p:spPr>
          <a:xfrm>
            <a:off x="3849688" y="9429750"/>
            <a:ext cx="2936875" cy="4857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EFC4D15-F298-4F29-905B-988A0A9A0B3C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83" name="CustomShape 3"/>
          <p:cNvSpPr/>
          <p:nvPr/>
        </p:nvSpPr>
        <p:spPr>
          <a:xfrm>
            <a:off x="3849688" y="9429750"/>
            <a:ext cx="2938462" cy="4873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2DDA99A-AD40-401E-9914-972B32E607C1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84" name="CustomShape 4"/>
          <p:cNvSpPr/>
          <p:nvPr/>
        </p:nvSpPr>
        <p:spPr>
          <a:xfrm>
            <a:off x="3849688" y="9429750"/>
            <a:ext cx="2940050" cy="4889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3F02F04-DDF0-4CB7-814F-186C9F212C3E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85" name="CustomShape 5"/>
          <p:cNvSpPr/>
          <p:nvPr/>
        </p:nvSpPr>
        <p:spPr>
          <a:xfrm>
            <a:off x="679450" y="4714875"/>
            <a:ext cx="5432425" cy="44608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4114822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3849688" y="9429750"/>
            <a:ext cx="2935287" cy="4841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8BF28CF-72D0-44C6-8FF5-99F5680F5895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87" name="CustomShape 2"/>
          <p:cNvSpPr/>
          <p:nvPr/>
        </p:nvSpPr>
        <p:spPr>
          <a:xfrm>
            <a:off x="3849688" y="9429750"/>
            <a:ext cx="2936875" cy="4857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7742341-F80A-4E84-AA66-C26A7538D5E5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88" name="CustomShape 3"/>
          <p:cNvSpPr/>
          <p:nvPr/>
        </p:nvSpPr>
        <p:spPr>
          <a:xfrm>
            <a:off x="3849688" y="9429750"/>
            <a:ext cx="2938462" cy="4873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4A6DA9E-6BE4-46EC-9629-AA3BF16A6CF8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89" name="CustomShape 4"/>
          <p:cNvSpPr/>
          <p:nvPr/>
        </p:nvSpPr>
        <p:spPr>
          <a:xfrm>
            <a:off x="3849688" y="9429750"/>
            <a:ext cx="2940050" cy="4889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F7FD982-CB74-4B43-86CC-44C97BA66D6F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90" name="CustomShape 5"/>
          <p:cNvSpPr/>
          <p:nvPr/>
        </p:nvSpPr>
        <p:spPr>
          <a:xfrm>
            <a:off x="679450" y="4714875"/>
            <a:ext cx="5432425" cy="44608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2051428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4278313" y="10156825"/>
            <a:ext cx="3281362" cy="53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3629B7A-B505-4CB0-BCD1-7159241F0E16}" type="slidenum">
              <a:rPr lang="pt-B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6788" cy="4810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893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4470400" y="10474325"/>
            <a:ext cx="3425825" cy="5492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FE54A07-56A4-471D-8069-6463CFD6FB83}" type="slidenum">
              <a:rPr lang="pt-B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94" name="CustomShape 2"/>
          <p:cNvSpPr/>
          <p:nvPr/>
        </p:nvSpPr>
        <p:spPr>
          <a:xfrm>
            <a:off x="4021138" y="9721850"/>
            <a:ext cx="3052762" cy="4857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3240" tIns="48600" rIns="93240" bIns="486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DA07C70-9AE9-4929-8D4D-932F52377E44}" type="slidenum">
              <a:rPr lang="pt-B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95" name="CustomShape 3"/>
          <p:cNvSpPr/>
          <p:nvPr/>
        </p:nvSpPr>
        <p:spPr>
          <a:xfrm>
            <a:off x="4021138" y="9721850"/>
            <a:ext cx="3054350" cy="4873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3240" tIns="48600" rIns="93240" bIns="486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764CC88-510C-4721-A2AF-28898563353E}" type="slidenum">
              <a:rPr lang="pt-B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96" name="CustomShape 4"/>
          <p:cNvSpPr/>
          <p:nvPr/>
        </p:nvSpPr>
        <p:spPr>
          <a:xfrm>
            <a:off x="709613" y="4862513"/>
            <a:ext cx="5665787" cy="458946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2201592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 txBox="1"/>
          <p:nvPr/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399160E-066B-4063-852A-C6B35E7F95C9}" type="slidenum">
              <a:rPr lang="pt-BR" spc="-1">
                <a:solidFill>
                  <a:srgbClr val="33CC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pt-BR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613" cy="4113213"/>
          </a:xfr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720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extShape 1"/>
          <p:cNvSpPr txBox="1"/>
          <p:nvPr/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C1E0DAC-5054-46C8-A7E7-616ACFC566F5}" type="slidenum">
              <a:rPr lang="pt-BR" spc="-1">
                <a:solidFill>
                  <a:srgbClr val="33CC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pt-BR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613" cy="4113213"/>
          </a:xfr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40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3849688" y="9429750"/>
            <a:ext cx="2935287" cy="4841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DE15221-ED1E-4D55-9AEE-38299D997A21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3849688" y="9429750"/>
            <a:ext cx="2936875" cy="4857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221A20-0C64-4DF5-8F23-AEEFF2BCD737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23" name="CustomShape 3"/>
          <p:cNvSpPr/>
          <p:nvPr/>
        </p:nvSpPr>
        <p:spPr>
          <a:xfrm>
            <a:off x="3849688" y="9429750"/>
            <a:ext cx="2938462" cy="4873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846DF9D-B732-418C-9DA3-0734206FA72A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24" name="CustomShape 4"/>
          <p:cNvSpPr/>
          <p:nvPr/>
        </p:nvSpPr>
        <p:spPr>
          <a:xfrm>
            <a:off x="3849688" y="9429750"/>
            <a:ext cx="2940050" cy="4889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96E69A3-6318-4CD2-9CE9-476E4F2C2C8D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Microsoft YaHe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25" name="CustomShape 5"/>
          <p:cNvSpPr/>
          <p:nvPr/>
        </p:nvSpPr>
        <p:spPr>
          <a:xfrm>
            <a:off x="679450" y="4714875"/>
            <a:ext cx="5434013" cy="44640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3486402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3849688" y="9429750"/>
            <a:ext cx="2935287" cy="4841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2"/>
          <p:cNvSpPr/>
          <p:nvPr/>
        </p:nvSpPr>
        <p:spPr>
          <a:xfrm>
            <a:off x="3849688" y="9429750"/>
            <a:ext cx="2936875" cy="4857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3"/>
          <p:cNvSpPr/>
          <p:nvPr/>
        </p:nvSpPr>
        <p:spPr>
          <a:xfrm>
            <a:off x="3849688" y="9429750"/>
            <a:ext cx="2938462" cy="4873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4"/>
          <p:cNvSpPr/>
          <p:nvPr/>
        </p:nvSpPr>
        <p:spPr>
          <a:xfrm>
            <a:off x="3849688" y="9429750"/>
            <a:ext cx="2940050" cy="4889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5"/>
          <p:cNvSpPr/>
          <p:nvPr/>
        </p:nvSpPr>
        <p:spPr>
          <a:xfrm>
            <a:off x="679450" y="4714875"/>
            <a:ext cx="5432425" cy="44608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2954306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3849688" y="9429750"/>
            <a:ext cx="2935287" cy="4841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2"/>
          <p:cNvSpPr/>
          <p:nvPr/>
        </p:nvSpPr>
        <p:spPr>
          <a:xfrm>
            <a:off x="3849688" y="9429750"/>
            <a:ext cx="2936875" cy="4857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3"/>
          <p:cNvSpPr/>
          <p:nvPr/>
        </p:nvSpPr>
        <p:spPr>
          <a:xfrm>
            <a:off x="3849688" y="9429750"/>
            <a:ext cx="2938462" cy="4873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4"/>
          <p:cNvSpPr/>
          <p:nvPr/>
        </p:nvSpPr>
        <p:spPr>
          <a:xfrm>
            <a:off x="3849688" y="9429750"/>
            <a:ext cx="2940050" cy="4889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5"/>
          <p:cNvSpPr/>
          <p:nvPr/>
        </p:nvSpPr>
        <p:spPr>
          <a:xfrm>
            <a:off x="679450" y="4714875"/>
            <a:ext cx="5432425" cy="44608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29281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3849688" y="9429750"/>
            <a:ext cx="2935287" cy="4841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2"/>
          <p:cNvSpPr/>
          <p:nvPr/>
        </p:nvSpPr>
        <p:spPr>
          <a:xfrm>
            <a:off x="3849688" y="9429750"/>
            <a:ext cx="2936875" cy="4857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3"/>
          <p:cNvSpPr/>
          <p:nvPr/>
        </p:nvSpPr>
        <p:spPr>
          <a:xfrm>
            <a:off x="3849688" y="9429750"/>
            <a:ext cx="2938462" cy="4873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4"/>
          <p:cNvSpPr/>
          <p:nvPr/>
        </p:nvSpPr>
        <p:spPr>
          <a:xfrm>
            <a:off x="3849688" y="9429750"/>
            <a:ext cx="2940050" cy="4889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5"/>
          <p:cNvSpPr/>
          <p:nvPr/>
        </p:nvSpPr>
        <p:spPr>
          <a:xfrm>
            <a:off x="679450" y="4714875"/>
            <a:ext cx="5432425" cy="44608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2775320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3849688" y="9429750"/>
            <a:ext cx="2935287" cy="4841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2"/>
          <p:cNvSpPr/>
          <p:nvPr/>
        </p:nvSpPr>
        <p:spPr>
          <a:xfrm>
            <a:off x="3849688" y="9429750"/>
            <a:ext cx="2936875" cy="4857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3"/>
          <p:cNvSpPr/>
          <p:nvPr/>
        </p:nvSpPr>
        <p:spPr>
          <a:xfrm>
            <a:off x="3849688" y="9429750"/>
            <a:ext cx="2938462" cy="4873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4"/>
          <p:cNvSpPr/>
          <p:nvPr/>
        </p:nvSpPr>
        <p:spPr>
          <a:xfrm>
            <a:off x="3849688" y="9429750"/>
            <a:ext cx="2940050" cy="4889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5"/>
          <p:cNvSpPr/>
          <p:nvPr/>
        </p:nvSpPr>
        <p:spPr>
          <a:xfrm>
            <a:off x="679450" y="4714875"/>
            <a:ext cx="5432425" cy="44608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1600054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3849688" y="9429750"/>
            <a:ext cx="2935287" cy="4841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2"/>
          <p:cNvSpPr/>
          <p:nvPr/>
        </p:nvSpPr>
        <p:spPr>
          <a:xfrm>
            <a:off x="3849688" y="9429750"/>
            <a:ext cx="2936875" cy="4857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3"/>
          <p:cNvSpPr/>
          <p:nvPr/>
        </p:nvSpPr>
        <p:spPr>
          <a:xfrm>
            <a:off x="3849688" y="9429750"/>
            <a:ext cx="2938462" cy="4873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4"/>
          <p:cNvSpPr/>
          <p:nvPr/>
        </p:nvSpPr>
        <p:spPr>
          <a:xfrm>
            <a:off x="3849688" y="9429750"/>
            <a:ext cx="2940050" cy="4889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5"/>
          <p:cNvSpPr/>
          <p:nvPr/>
        </p:nvSpPr>
        <p:spPr>
          <a:xfrm>
            <a:off x="679450" y="4714875"/>
            <a:ext cx="5432425" cy="44608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171085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3849688" y="9429750"/>
            <a:ext cx="2935287" cy="4841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2"/>
          <p:cNvSpPr/>
          <p:nvPr/>
        </p:nvSpPr>
        <p:spPr>
          <a:xfrm>
            <a:off x="3849688" y="9429750"/>
            <a:ext cx="2936875" cy="4857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3"/>
          <p:cNvSpPr/>
          <p:nvPr/>
        </p:nvSpPr>
        <p:spPr>
          <a:xfrm>
            <a:off x="3849688" y="9429750"/>
            <a:ext cx="2938462" cy="4873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4"/>
          <p:cNvSpPr/>
          <p:nvPr/>
        </p:nvSpPr>
        <p:spPr>
          <a:xfrm>
            <a:off x="3849688" y="9429750"/>
            <a:ext cx="2940050" cy="4889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5"/>
          <p:cNvSpPr/>
          <p:nvPr/>
        </p:nvSpPr>
        <p:spPr>
          <a:xfrm>
            <a:off x="679450" y="4714875"/>
            <a:ext cx="5432425" cy="44608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3387163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3849688" y="9429750"/>
            <a:ext cx="2935287" cy="482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2"/>
          <p:cNvSpPr/>
          <p:nvPr/>
        </p:nvSpPr>
        <p:spPr>
          <a:xfrm>
            <a:off x="3849688" y="9429750"/>
            <a:ext cx="2936875" cy="4857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3"/>
          <p:cNvSpPr/>
          <p:nvPr/>
        </p:nvSpPr>
        <p:spPr>
          <a:xfrm>
            <a:off x="3849688" y="9429750"/>
            <a:ext cx="2938462" cy="4857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4"/>
          <p:cNvSpPr/>
          <p:nvPr/>
        </p:nvSpPr>
        <p:spPr>
          <a:xfrm>
            <a:off x="3849688" y="9429750"/>
            <a:ext cx="2940050" cy="4889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CustomShape 5"/>
          <p:cNvSpPr/>
          <p:nvPr/>
        </p:nvSpPr>
        <p:spPr>
          <a:xfrm>
            <a:off x="679450" y="4714875"/>
            <a:ext cx="5432425" cy="44608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249234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anchor="ctr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</p:spPr>
        <p:txBody>
          <a:bodyPr anchor="ctr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anchor="ctr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anchor="ctr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</p:spPr>
        <p:txBody>
          <a:bodyPr anchor="ctr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5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anchor="ctr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</p:spPr>
        <p:txBody>
          <a:bodyPr anchor="ctr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72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77" name="PlaceHolder 5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78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79" name="PlaceHolder 7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</p:spPr>
        <p:txBody>
          <a:bodyPr anchor="ctr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0" y="7142163"/>
            <a:ext cx="10688638" cy="414337"/>
          </a:xfrm>
          <a:prstGeom prst="rect">
            <a:avLst/>
          </a:prstGeom>
          <a:solidFill>
            <a:srgbClr val="BE1E2E"/>
          </a:solidFill>
          <a:ln w="9360">
            <a:solidFill>
              <a:srgbClr val="BE1E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2"/>
          <p:cNvSpPr/>
          <p:nvPr/>
        </p:nvSpPr>
        <p:spPr>
          <a:xfrm>
            <a:off x="0" y="6745288"/>
            <a:ext cx="10688638" cy="414337"/>
          </a:xfrm>
          <a:prstGeom prst="rect">
            <a:avLst/>
          </a:prstGeom>
          <a:solidFill>
            <a:srgbClr val="006436"/>
          </a:solidFill>
          <a:ln w="9360">
            <a:solidFill>
              <a:srgbClr val="00643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534988" y="6884988"/>
            <a:ext cx="2487612" cy="5175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3652838" y="6884988"/>
            <a:ext cx="3382962" cy="52228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5718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375775" y="315913"/>
            <a:ext cx="1081088" cy="12446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115719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7500" y="339725"/>
            <a:ext cx="16732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0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7500" y="339725"/>
            <a:ext cx="16732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21" name="PlaceHolder 5"/>
          <p:cNvSpPr>
            <a:spLocks noGrp="1"/>
          </p:cNvSpPr>
          <p:nvPr>
            <p:ph type="title"/>
          </p:nvPr>
        </p:nvSpPr>
        <p:spPr bwMode="auto">
          <a:xfrm>
            <a:off x="534988" y="301625"/>
            <a:ext cx="962183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formato do texto do título</a:t>
            </a:r>
          </a:p>
        </p:txBody>
      </p:sp>
      <p:sp>
        <p:nvSpPr>
          <p:cNvPr id="8" name="PlaceHolder 6"/>
          <p:cNvSpPr>
            <a:spLocks noGrp="1"/>
          </p:cNvSpPr>
          <p:nvPr>
            <p:ph type="body"/>
          </p:nvPr>
        </p:nvSpPr>
        <p:spPr>
          <a:xfrm>
            <a:off x="534988" y="1768475"/>
            <a:ext cx="9621837" cy="438467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/>
              <a:t>Clique para editar o formato do texto da estrutura de tópicos</a:t>
            </a:r>
          </a:p>
          <a:p>
            <a:pPr lvl="1"/>
            <a:r>
              <a:rPr lang="pt-BR"/>
              <a:t>2.º nível da estrutura de tópicos</a:t>
            </a:r>
          </a:p>
          <a:p>
            <a:pPr lvl="2"/>
            <a:r>
              <a:rPr lang="pt-BR"/>
              <a:t>3.º nível da estrutura de tópicos</a:t>
            </a:r>
          </a:p>
          <a:p>
            <a:pPr lvl="3"/>
            <a:r>
              <a:rPr lang="pt-BR"/>
              <a:t>4.º nível da estrutura de tópicos</a:t>
            </a:r>
          </a:p>
          <a:p>
            <a:pPr lvl="4"/>
            <a:r>
              <a:rPr lang="pt-BR"/>
              <a:t>5.º nível da estrutura de tópicos</a:t>
            </a:r>
          </a:p>
          <a:p>
            <a:pPr lvl="5"/>
            <a:r>
              <a:rPr lang="pt-BR"/>
              <a:t>6.º nível da estrutura de tópicos</a:t>
            </a:r>
          </a:p>
          <a:p>
            <a:pPr lvl="6"/>
            <a:r>
              <a:rPr lang="pt-BR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697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1" r:id="rId9"/>
    <p:sldLayoutId id="2147483690" r:id="rId10"/>
    <p:sldLayoutId id="2147483689" r:id="rId11"/>
    <p:sldLayoutId id="214748368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7142163"/>
            <a:ext cx="10688638" cy="414337"/>
          </a:xfrm>
          <a:prstGeom prst="rect">
            <a:avLst/>
          </a:prstGeom>
          <a:solidFill>
            <a:srgbClr val="BE1E2E"/>
          </a:solidFill>
          <a:ln w="9360">
            <a:solidFill>
              <a:srgbClr val="BE1E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0" y="6745288"/>
            <a:ext cx="10688638" cy="414337"/>
          </a:xfrm>
          <a:prstGeom prst="rect">
            <a:avLst/>
          </a:prstGeom>
          <a:solidFill>
            <a:srgbClr val="006436"/>
          </a:solidFill>
          <a:ln w="9360">
            <a:solidFill>
              <a:srgbClr val="00643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534988" y="6884988"/>
            <a:ext cx="2487612" cy="5175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3652838" y="6884988"/>
            <a:ext cx="3382962" cy="52228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375775" y="315913"/>
            <a:ext cx="1081088" cy="12446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7500" y="339725"/>
            <a:ext cx="16732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7500" y="339725"/>
            <a:ext cx="16732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PlaceHolder 5"/>
          <p:cNvSpPr>
            <a:spLocks noGrp="1"/>
          </p:cNvSpPr>
          <p:nvPr>
            <p:ph type="title"/>
          </p:nvPr>
        </p:nvSpPr>
        <p:spPr bwMode="auto">
          <a:xfrm>
            <a:off x="534988" y="301625"/>
            <a:ext cx="96202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formato do texto do título</a:t>
            </a:r>
          </a:p>
        </p:txBody>
      </p:sp>
      <p:sp>
        <p:nvSpPr>
          <p:cNvPr id="53" name="PlaceHolder 6"/>
          <p:cNvSpPr>
            <a:spLocks noGrp="1"/>
          </p:cNvSpPr>
          <p:nvPr>
            <p:ph type="body"/>
          </p:nvPr>
        </p:nvSpPr>
        <p:spPr>
          <a:xfrm>
            <a:off x="534988" y="1768475"/>
            <a:ext cx="9620250" cy="438467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/>
              <a:t>Clique para editar o formato do texto da estrutura de tópicos</a:t>
            </a:r>
          </a:p>
          <a:p>
            <a:pPr lvl="1"/>
            <a:r>
              <a:rPr lang="pt-BR"/>
              <a:t>2.º nível da estrutura de tópicos</a:t>
            </a:r>
          </a:p>
          <a:p>
            <a:pPr lvl="2"/>
            <a:r>
              <a:rPr lang="pt-BR"/>
              <a:t>3.º nível da estrutura de tópicos</a:t>
            </a:r>
          </a:p>
          <a:p>
            <a:pPr lvl="3"/>
            <a:r>
              <a:rPr lang="pt-BR"/>
              <a:t>4.º nível da estrutura de tópicos</a:t>
            </a:r>
          </a:p>
          <a:p>
            <a:pPr lvl="4"/>
            <a:r>
              <a:rPr lang="pt-BR"/>
              <a:t>5.º nível da estrutura de tópicos</a:t>
            </a:r>
          </a:p>
          <a:p>
            <a:pPr lvl="5"/>
            <a:r>
              <a:rPr lang="pt-BR"/>
              <a:t>6.º nível da estrutura de tópicos</a:t>
            </a:r>
          </a:p>
          <a:p>
            <a:pPr lvl="6"/>
            <a:r>
              <a:rPr lang="pt-BR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701" r:id="rId11"/>
    <p:sldLayoutId id="214748370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7142163"/>
            <a:ext cx="10688638" cy="414337"/>
          </a:xfrm>
          <a:prstGeom prst="rect">
            <a:avLst/>
          </a:prstGeom>
          <a:solidFill>
            <a:srgbClr val="BE1E2E"/>
          </a:solidFill>
          <a:ln w="9360">
            <a:solidFill>
              <a:srgbClr val="BE1E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2"/>
          <p:cNvSpPr/>
          <p:nvPr/>
        </p:nvSpPr>
        <p:spPr>
          <a:xfrm>
            <a:off x="0" y="6745288"/>
            <a:ext cx="10688638" cy="414337"/>
          </a:xfrm>
          <a:prstGeom prst="rect">
            <a:avLst/>
          </a:prstGeom>
          <a:solidFill>
            <a:srgbClr val="006436"/>
          </a:solidFill>
          <a:ln w="9360">
            <a:solidFill>
              <a:srgbClr val="00643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3"/>
          <p:cNvSpPr/>
          <p:nvPr/>
        </p:nvSpPr>
        <p:spPr>
          <a:xfrm>
            <a:off x="534988" y="6884988"/>
            <a:ext cx="2487612" cy="5175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4"/>
          <p:cNvSpPr/>
          <p:nvPr/>
        </p:nvSpPr>
        <p:spPr>
          <a:xfrm>
            <a:off x="3652838" y="6884988"/>
            <a:ext cx="3382962" cy="52228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375775" y="315913"/>
            <a:ext cx="1081088" cy="12446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7500" y="339725"/>
            <a:ext cx="16732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7500" y="339725"/>
            <a:ext cx="16732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PlaceHolder 5"/>
          <p:cNvSpPr>
            <a:spLocks noGrp="1"/>
          </p:cNvSpPr>
          <p:nvPr>
            <p:ph type="title"/>
          </p:nvPr>
        </p:nvSpPr>
        <p:spPr bwMode="auto">
          <a:xfrm>
            <a:off x="534988" y="301625"/>
            <a:ext cx="96202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formato do texto do título</a:t>
            </a:r>
          </a:p>
        </p:txBody>
      </p:sp>
      <p:sp>
        <p:nvSpPr>
          <p:cNvPr id="98" name="PlaceHolder 6"/>
          <p:cNvSpPr>
            <a:spLocks noGrp="1"/>
          </p:cNvSpPr>
          <p:nvPr>
            <p:ph type="body"/>
          </p:nvPr>
        </p:nvSpPr>
        <p:spPr>
          <a:xfrm>
            <a:off x="534988" y="1768475"/>
            <a:ext cx="9621837" cy="438467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/>
              <a:t>Clique para editar o formato do texto da estrutura de tópicos</a:t>
            </a:r>
          </a:p>
          <a:p>
            <a:pPr lvl="1"/>
            <a:r>
              <a:rPr lang="pt-BR"/>
              <a:t>2.º nível da estrutura de tópicos</a:t>
            </a:r>
          </a:p>
          <a:p>
            <a:pPr lvl="2"/>
            <a:r>
              <a:rPr lang="pt-BR"/>
              <a:t>3.º nível da estrutura de tópicos</a:t>
            </a:r>
          </a:p>
          <a:p>
            <a:pPr lvl="3"/>
            <a:r>
              <a:rPr lang="pt-BR"/>
              <a:t>4.º nível da estrutura de tópicos</a:t>
            </a:r>
          </a:p>
          <a:p>
            <a:pPr lvl="4"/>
            <a:r>
              <a:rPr lang="pt-BR"/>
              <a:t>5.º nível da estrutura de tópicos</a:t>
            </a:r>
          </a:p>
          <a:p>
            <a:pPr lvl="5"/>
            <a:r>
              <a:rPr lang="pt-BR"/>
              <a:t>6.º nível da estrutura de tópicos</a:t>
            </a:r>
          </a:p>
          <a:p>
            <a:pPr lvl="6"/>
            <a:r>
              <a:rPr lang="pt-BR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2" r:id="rId2"/>
    <p:sldLayoutId id="2147483721" r:id="rId3"/>
    <p:sldLayoutId id="2147483720" r:id="rId4"/>
    <p:sldLayoutId id="2147483719" r:id="rId5"/>
    <p:sldLayoutId id="2147483718" r:id="rId6"/>
    <p:sldLayoutId id="2147483717" r:id="rId7"/>
    <p:sldLayoutId id="2147483716" r:id="rId8"/>
    <p:sldLayoutId id="2147483715" r:id="rId9"/>
    <p:sldLayoutId id="2147483714" r:id="rId10"/>
    <p:sldLayoutId id="2147483713" r:id="rId11"/>
    <p:sldLayoutId id="214748371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0" y="7142163"/>
            <a:ext cx="10688638" cy="414337"/>
          </a:xfrm>
          <a:prstGeom prst="rect">
            <a:avLst/>
          </a:prstGeom>
          <a:solidFill>
            <a:srgbClr val="BE1E2E"/>
          </a:solidFill>
          <a:ln w="9360">
            <a:solidFill>
              <a:srgbClr val="BE1E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2"/>
          <p:cNvSpPr/>
          <p:nvPr/>
        </p:nvSpPr>
        <p:spPr>
          <a:xfrm>
            <a:off x="0" y="6745288"/>
            <a:ext cx="10688638" cy="414337"/>
          </a:xfrm>
          <a:prstGeom prst="rect">
            <a:avLst/>
          </a:prstGeom>
          <a:solidFill>
            <a:srgbClr val="006436"/>
          </a:solidFill>
          <a:ln w="9360">
            <a:solidFill>
              <a:srgbClr val="00643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3"/>
          <p:cNvSpPr/>
          <p:nvPr/>
        </p:nvSpPr>
        <p:spPr>
          <a:xfrm>
            <a:off x="534988" y="6884988"/>
            <a:ext cx="2487612" cy="5175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4"/>
          <p:cNvSpPr/>
          <p:nvPr/>
        </p:nvSpPr>
        <p:spPr>
          <a:xfrm>
            <a:off x="3652838" y="6884988"/>
            <a:ext cx="3382962" cy="52228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966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375775" y="315913"/>
            <a:ext cx="1081088" cy="12446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40967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7500" y="339725"/>
            <a:ext cx="16732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7500" y="339725"/>
            <a:ext cx="16732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PlaceHolder 5"/>
          <p:cNvSpPr>
            <a:spLocks noGrp="1"/>
          </p:cNvSpPr>
          <p:nvPr>
            <p:ph type="title"/>
          </p:nvPr>
        </p:nvSpPr>
        <p:spPr bwMode="auto">
          <a:xfrm>
            <a:off x="534988" y="301625"/>
            <a:ext cx="96202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formato do texto do título</a:t>
            </a:r>
          </a:p>
        </p:txBody>
      </p:sp>
      <p:sp>
        <p:nvSpPr>
          <p:cNvPr id="143" name="PlaceHolder 6"/>
          <p:cNvSpPr>
            <a:spLocks noGrp="1"/>
          </p:cNvSpPr>
          <p:nvPr>
            <p:ph type="body"/>
          </p:nvPr>
        </p:nvSpPr>
        <p:spPr>
          <a:xfrm>
            <a:off x="534988" y="1768475"/>
            <a:ext cx="9620250" cy="438467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/>
              <a:t>Clique para editar o formato do texto da estrutura de tópicos</a:t>
            </a:r>
          </a:p>
          <a:p>
            <a:pPr lvl="1"/>
            <a:r>
              <a:rPr lang="pt-BR"/>
              <a:t>2.º nível da estrutura de tópicos</a:t>
            </a:r>
          </a:p>
          <a:p>
            <a:pPr lvl="2"/>
            <a:r>
              <a:rPr lang="pt-BR"/>
              <a:t>3.º nível da estrutura de tópicos</a:t>
            </a:r>
          </a:p>
          <a:p>
            <a:pPr lvl="3"/>
            <a:r>
              <a:rPr lang="pt-BR"/>
              <a:t>4.º nível da estrutura de tópicos</a:t>
            </a:r>
          </a:p>
          <a:p>
            <a:pPr lvl="4"/>
            <a:r>
              <a:rPr lang="pt-BR"/>
              <a:t>5.º nível da estrutura de tópicos</a:t>
            </a:r>
          </a:p>
          <a:p>
            <a:pPr lvl="5"/>
            <a:r>
              <a:rPr lang="pt-BR"/>
              <a:t>6.º nível da estrutura de tópicos</a:t>
            </a:r>
          </a:p>
          <a:p>
            <a:pPr lvl="6"/>
            <a:r>
              <a:rPr lang="pt-BR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4" r:id="rId2"/>
    <p:sldLayoutId id="2147483733" r:id="rId3"/>
    <p:sldLayoutId id="2147483732" r:id="rId4"/>
    <p:sldLayoutId id="2147483731" r:id="rId5"/>
    <p:sldLayoutId id="2147483730" r:id="rId6"/>
    <p:sldLayoutId id="2147483729" r:id="rId7"/>
    <p:sldLayoutId id="2147483728" r:id="rId8"/>
    <p:sldLayoutId id="2147483727" r:id="rId9"/>
    <p:sldLayoutId id="2147483726" r:id="rId10"/>
    <p:sldLayoutId id="2147483725" r:id="rId11"/>
    <p:sldLayoutId id="214748372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ses.saude.sc.gov.br/index.php?option=com_docman&amp;task=doc_download&amp;gid=10993&amp;Itemid=85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1.xlsx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sug@sa&#250;de.sc.gov.br" TargetMode="Externa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714375" y="3463925"/>
            <a:ext cx="8751888" cy="4000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2"/>
          <p:cNvSpPr/>
          <p:nvPr/>
        </p:nvSpPr>
        <p:spPr>
          <a:xfrm>
            <a:off x="3567113" y="3323896"/>
            <a:ext cx="7124700" cy="15652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RELATÓRIO DETALHADO QUADRIMESTRAL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1º QUADRIMESTRE - 2018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1962150" y="727075"/>
            <a:ext cx="7124700" cy="1411288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SECRETARIA DE ESTADO 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  DA SAÚDE</a:t>
            </a:r>
            <a:r>
              <a:rPr lang="pt-BR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  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530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38" y="1352550"/>
            <a:ext cx="1898650" cy="20812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553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338" y="3865563"/>
            <a:ext cx="3122612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" name="CustomShape 4"/>
          <p:cNvSpPr/>
          <p:nvPr/>
        </p:nvSpPr>
        <p:spPr>
          <a:xfrm>
            <a:off x="284163" y="157163"/>
            <a:ext cx="1827212" cy="1071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4457700" y="5720761"/>
            <a:ext cx="53435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2000" b="1" dirty="0" err="1"/>
              <a:t>Acelio</a:t>
            </a:r>
            <a:r>
              <a:rPr lang="pt-BR" sz="2000" b="1" dirty="0"/>
              <a:t> Casagrande  </a:t>
            </a:r>
          </a:p>
          <a:p>
            <a:pPr algn="ctr"/>
            <a:r>
              <a:rPr lang="pt-BR" sz="2000" b="1" dirty="0"/>
              <a:t>Secretário</a:t>
            </a:r>
            <a:r>
              <a:rPr lang="pt-BR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" name="Table 1"/>
          <p:cNvGraphicFramePr/>
          <p:nvPr/>
        </p:nvGraphicFramePr>
        <p:xfrm>
          <a:off x="488950" y="1851025"/>
          <a:ext cx="9858240" cy="1202160"/>
        </p:xfrm>
        <a:graphic>
          <a:graphicData uri="http://schemas.openxmlformats.org/drawingml/2006/table">
            <a:tbl>
              <a:tblPr/>
              <a:tblGrid>
                <a:gridCol w="9858240"/>
              </a:tblGrid>
              <a:tr h="433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TOTAL DAS DESPESAS COM AÇÕES E SERVIÇOS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</a:tr>
              <a:tr h="433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 PÚBLICOS DE SAÚDE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</a:tr>
              <a:tr h="286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(</a:t>
                      </a: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Recursos Próprios – Fonte 100</a:t>
                      </a: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)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672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9804267"/>
              </p:ext>
            </p:extLst>
          </p:nvPr>
        </p:nvGraphicFramePr>
        <p:xfrm>
          <a:off x="488950" y="3487738"/>
          <a:ext cx="9866313" cy="2219326"/>
        </p:xfrm>
        <a:graphic>
          <a:graphicData uri="http://schemas.openxmlformats.org/drawingml/2006/table">
            <a:tbl>
              <a:tblPr/>
              <a:tblGrid>
                <a:gridCol w="1576388"/>
                <a:gridCol w="2065337"/>
                <a:gridCol w="2143125"/>
                <a:gridCol w="2071688"/>
                <a:gridCol w="2009775"/>
              </a:tblGrid>
              <a:tr h="83661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DESPESAS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marL="3960" marR="396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DOTAÇÃO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marL="3960" marR="396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DESPESAS EMPENHADAS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marL="3960" marR="396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DESPESAS LIQUIDADAS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marL="3960" marR="396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DESPESAS PAGAS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marL="3960" marR="396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C3"/>
                    </a:solidFill>
                  </a:tcPr>
                </a:tc>
              </a:tr>
              <a:tr h="4508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ANUAL 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marL="3960" marR="396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(</a:t>
                      </a: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ACUMULADO</a:t>
                      </a: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) 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marL="3960" marR="396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(</a:t>
                      </a: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ACUMULADO</a:t>
                      </a: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) 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marL="3960" marR="396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(</a:t>
                      </a: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ACUMULADO</a:t>
                      </a: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) 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marL="3960" marR="396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C3"/>
                    </a:solidFill>
                  </a:tcPr>
                </a:tc>
              </a:tr>
              <a:tr h="9318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  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2.788.660.731,75 </a:t>
                      </a:r>
                    </a:p>
                  </a:txBody>
                  <a:tcPr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 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939.566.095,44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805.388.842,56</a:t>
                      </a:r>
                    </a:p>
                  </a:txBody>
                  <a:tcPr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682.978.849,24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C3"/>
                    </a:solidFill>
                  </a:tcPr>
                </a:tc>
              </a:tr>
            </a:tbl>
          </a:graphicData>
        </a:graphic>
      </p:graphicFrame>
      <p:sp>
        <p:nvSpPr>
          <p:cNvPr id="216" name="CustomShape 3"/>
          <p:cNvSpPr/>
          <p:nvPr/>
        </p:nvSpPr>
        <p:spPr>
          <a:xfrm>
            <a:off x="2065338" y="192088"/>
            <a:ext cx="7075487" cy="14795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MONTANTE DE RECURSOS APLICADOS 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u="sng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2018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7" name="CustomShape 4"/>
          <p:cNvSpPr/>
          <p:nvPr/>
        </p:nvSpPr>
        <p:spPr>
          <a:xfrm>
            <a:off x="378428" y="5707064"/>
            <a:ext cx="7027862" cy="568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yriad CnSemibold"/>
                <a:ea typeface="Microsoft YaHei"/>
              </a:rPr>
              <a:t>FONTE:  http://www.sef.sc.gov.br/arquivos_portal/relatorios/62/RREO___Site.pdf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" name="Table 1"/>
          <p:cNvGraphicFramePr/>
          <p:nvPr/>
        </p:nvGraphicFramePr>
        <p:xfrm>
          <a:off x="155575" y="1414463"/>
          <a:ext cx="10286640" cy="4994978"/>
        </p:xfrm>
        <a:graphic>
          <a:graphicData uri="http://schemas.openxmlformats.org/drawingml/2006/table">
            <a:tbl>
              <a:tblPr/>
              <a:tblGrid>
                <a:gridCol w="2505600"/>
                <a:gridCol w="1923120"/>
                <a:gridCol w="1928520"/>
                <a:gridCol w="2000160"/>
                <a:gridCol w="1929240"/>
              </a:tblGrid>
              <a:tr h="1405440">
                <a:tc gridSpan="5">
                  <a:txBody>
                    <a:bodyPr/>
                    <a:lstStyle/>
                    <a:p>
                      <a:pPr algn="ctr">
                        <a:lnSpc>
                          <a:spcPct val="66000"/>
                        </a:lnSpc>
                      </a:pP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DESPESAS COM SAÚDE - </a:t>
                      </a:r>
                      <a:r>
                        <a:rPr lang="pt-BR" sz="2000" b="1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POR</a:t>
                      </a: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 </a:t>
                      </a:r>
                      <a:r>
                        <a:rPr lang="pt-BR" sz="2000" b="1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GRUPO DE NATUREZA DA DESPESA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Recursos todas as fontes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(Arrecadação Estadual e MS)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428760">
                <a:tc gridSpan="5">
                  <a:txBody>
                    <a:bodyPr/>
                    <a:lstStyle/>
                    <a:p>
                      <a:endParaRPr lang="pt-BR"/>
                    </a:p>
                  </a:txBody>
                  <a:tcPr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851040">
                <a:tc>
                  <a:txBody>
                    <a:bodyPr/>
                    <a:lstStyle/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Myriad CnSemibold"/>
                          <a:ea typeface="Microsoft YaHei"/>
                        </a:rPr>
                        <a:t> 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DOTAÇÃO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(Ano)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DESPESAS EMPENHADAS (Acumulado)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DESPESAS LIQUIDADAS (Acumulado)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DESPESAS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PAGAS (Acumulado)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908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DESPESAS CORRENTES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(pessoal, material de consumo, pessoa jurídica, demandas judiciais)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3.503.967.205,85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 anchor="ctr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6000"/>
                        </a:lnSpc>
                      </a:pP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1.170.945.642,72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 anchor="ctr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6000"/>
                        </a:lnSpc>
                      </a:pP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983.356.589,02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 anchor="ctr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6000"/>
                        </a:lnSpc>
                      </a:pP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857.849.469,84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 anchor="ctr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678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DESPESAS DE CAPITAL </a:t>
                      </a: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(obras e instalações)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 192.846.473,32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 anchor="ctr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6000"/>
                        </a:lnSpc>
                      </a:pP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 30.602.656,70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 anchor="ctr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6000"/>
                        </a:lnSpc>
                      </a:pP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18.445.480,68 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 anchor="ctr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6000"/>
                        </a:lnSpc>
                      </a:pP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18.066.111,29  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 anchor="ctr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543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TOTAL DAS DESPESAS COM SAÚDE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6000"/>
                        </a:lnSpc>
                      </a:pP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3.696.813.679,17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 anchor="ctr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6000"/>
                        </a:lnSpc>
                      </a:pP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1.201.548.299,42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 anchor="ctr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6000"/>
                        </a:lnSpc>
                      </a:pP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1.001.802.069,70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 anchor="ctr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6000"/>
                        </a:lnSpc>
                      </a:pP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875.915.581,13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 anchor="ctr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219" name="CustomShape 2"/>
          <p:cNvSpPr/>
          <p:nvPr/>
        </p:nvSpPr>
        <p:spPr>
          <a:xfrm>
            <a:off x="1762125" y="192088"/>
            <a:ext cx="7378700" cy="14795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MONTANTE DE RECURSOS APLICADOS 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u="sng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2018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274638" y="6494463"/>
            <a:ext cx="7027862" cy="568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yriad CnSemibold"/>
                <a:ea typeface="Microsoft YaHei"/>
              </a:rPr>
              <a:t>FONTE:  http://www.sef.sc.gov.br/arquivos_portal/relatorios/62/RREO___Site.pdf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0" y="0"/>
            <a:ext cx="10690225" cy="676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222" name="Table 2"/>
          <p:cNvGraphicFramePr/>
          <p:nvPr/>
        </p:nvGraphicFramePr>
        <p:xfrm>
          <a:off x="101600" y="1382713"/>
          <a:ext cx="10487520" cy="5791200"/>
        </p:xfrm>
        <a:graphic>
          <a:graphicData uri="http://schemas.openxmlformats.org/drawingml/2006/table">
            <a:tbl>
              <a:tblPr/>
              <a:tblGrid>
                <a:gridCol w="3264480"/>
                <a:gridCol w="1923120"/>
                <a:gridCol w="1797120"/>
                <a:gridCol w="1812600"/>
                <a:gridCol w="1690200"/>
              </a:tblGrid>
              <a:tr h="8149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 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DOTAÇÃO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(Ano)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DESPESAS EMPENHADAS (Acumulado)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DESPESAS LIQUIDADAS (Acumulado)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DESPESAS PAGAS (Acumulado)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0365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ATENÇÃO BÁSICA </a:t>
                      </a: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(cofinanciamento)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    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86.149.000,00 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 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19.986.423,05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  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19.742.783,05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19.725.383,05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603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ASSISTÊNCIA HOSPITALAR E AMBULATORIAL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              1.644.227.189,92 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593.519.280,93 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453.563.015,73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393.141.100,47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603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SUPORTE PROFILÁTICO E TERAPÊUTICO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     148.429.454,06 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   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35.775.187,02 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 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25.321.325,39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18.366.929,94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60365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VIGILÂNCIA SANITÁRIA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                5.479.744,75 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        1.217.526,00 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             467.121,23 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419.977,24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60365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VIGILÂNCIA EPIDEMIOLÓGICA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                   16.942.757,94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                      2.735.876,93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                           1.451.226,00 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1.331.077,98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15694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OUTRAS SUBFUNÇÕES - Não Vinculadas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  Administração Geral (folha pessoal)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  Judicialização (Ação Judiciária)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  Outros (TI, Formação de RH, TFD,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  Comunicação, Desenvolvimento Científico)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  1.795.585.532,50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   548.314.005,49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 501.256.598,30 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        442.931.112,45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3320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TOTAL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3.696.813.679,17 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1.201.548.299,42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1.001.802.069,70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875.915.581,13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3" name="Table 3"/>
          <p:cNvGraphicFramePr/>
          <p:nvPr/>
        </p:nvGraphicFramePr>
        <p:xfrm>
          <a:off x="377825" y="838200"/>
          <a:ext cx="9937080" cy="464760"/>
        </p:xfrm>
        <a:graphic>
          <a:graphicData uri="http://schemas.openxmlformats.org/drawingml/2006/table">
            <a:tbl>
              <a:tblPr/>
              <a:tblGrid>
                <a:gridCol w="9937080"/>
              </a:tblGrid>
              <a:tr h="464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9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DESPESAS COM SAÚDE POR </a:t>
                      </a:r>
                      <a:r>
                        <a:rPr lang="pt-BR" sz="1900" b="1" strike="noStrike" spc="-1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SUBFUNÇÃO</a:t>
                      </a:r>
                      <a:r>
                        <a:rPr lang="pt-BR" sz="19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 </a:t>
                      </a: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(Recurso: Todas as Fontes)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</a:tr>
            </a:tbl>
          </a:graphicData>
        </a:graphic>
      </p:graphicFrame>
      <p:sp>
        <p:nvSpPr>
          <p:cNvPr id="224" name="CustomShape 4"/>
          <p:cNvSpPr/>
          <p:nvPr/>
        </p:nvSpPr>
        <p:spPr>
          <a:xfrm>
            <a:off x="122238" y="192088"/>
            <a:ext cx="10487025" cy="69056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MONTANTE DE RECURSOS APLICADOS </a:t>
            </a:r>
            <a:r>
              <a:rPr lang="pt-BR" sz="2800" b="1" u="sng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2018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25" name="CustomShape 5"/>
          <p:cNvSpPr/>
          <p:nvPr/>
        </p:nvSpPr>
        <p:spPr>
          <a:xfrm>
            <a:off x="71438" y="7127875"/>
            <a:ext cx="7027862" cy="3603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yriad CnSemibold"/>
                <a:ea typeface="Microsoft YaHei"/>
              </a:rPr>
              <a:t>FONTE:  http://www.sef.sc.gov.br/arquivos_portal/relatorios/62/RREO___Site.pdf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" name="Table 1"/>
          <p:cNvGraphicFramePr/>
          <p:nvPr/>
        </p:nvGraphicFramePr>
        <p:xfrm>
          <a:off x="274638" y="1592263"/>
          <a:ext cx="10209960" cy="885240"/>
        </p:xfrm>
        <a:graphic>
          <a:graphicData uri="http://schemas.openxmlformats.org/drawingml/2006/table">
            <a:tbl>
              <a:tblPr/>
              <a:tblGrid>
                <a:gridCol w="10209960"/>
              </a:tblGrid>
              <a:tr h="885240">
                <a:tc>
                  <a:txBody>
                    <a:bodyPr/>
                    <a:lstStyle/>
                    <a:p>
                      <a:pPr algn="ctr">
                        <a:lnSpc>
                          <a:spcPct val="66000"/>
                        </a:lnSpc>
                      </a:pP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DESPESAS COM SAÚDE </a:t>
                      </a:r>
                      <a:r>
                        <a:rPr lang="pt-BR" sz="2000" b="1" strike="noStrike" spc="-1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NÃO COMPUTADAS </a:t>
                      </a:r>
                      <a:r>
                        <a:rPr lang="pt-BR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PARA FINS DE APURAÇÃO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 DO PERCENTUAL MÍNIMO (14%)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7" name="Table 2"/>
          <p:cNvGraphicFramePr/>
          <p:nvPr/>
        </p:nvGraphicFramePr>
        <p:xfrm>
          <a:off x="274638" y="2478088"/>
          <a:ext cx="10238040" cy="4692600"/>
        </p:xfrm>
        <a:graphic>
          <a:graphicData uri="http://schemas.openxmlformats.org/drawingml/2006/table">
            <a:tbl>
              <a:tblPr/>
              <a:tblGrid>
                <a:gridCol w="3276360"/>
                <a:gridCol w="1837800"/>
                <a:gridCol w="1587600"/>
                <a:gridCol w="142560"/>
                <a:gridCol w="1548360"/>
                <a:gridCol w="171360"/>
                <a:gridCol w="1674000"/>
              </a:tblGrid>
              <a:tr h="8280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7200" marR="7200">
                    <a:lnL w="1224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DOTAÇÃO 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(ANO)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 anchor="ctr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DESPESAS EMPENHADAS (ACUMULADO)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 anchor="ctr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DESPESAS LIQUIDADAS (ACUMULADO)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 anchor="ctr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DESPESAS PAGAS (ACUMULADO)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 anchor="ctr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DESPESAS COM INATIVOS E PENSIONISTAS (Não faz parte do orçamento Função 10)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PAGO PELO IPREV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00" marR="7200" anchor="ctr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1318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DESPESAS COM ASSISTÊNCIA À SAÚDE QUE NÃO ATENDE AO PRINCÍPIO DE ACESSO UNIVERSAL  (Saúde Ocupacional)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0,00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 anchor="ctr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0,00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 anchor="ctr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0,00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 anchor="ctr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0,00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 anchor="ctr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107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DESPESAS CUSTEADAS COM OUTROS RECURSOS DESTINADOS À SAÚDE  (Ex., MS, Pacto e outros)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892.916.875,70 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250.806.615,25 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182.682.395,71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177.700.660,17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64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TOTAL DAS DESPESAS COM SAÚDE NÃO COMPUTADAS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892.916.875,70 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250.806.615,25  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182.682.395,71  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177.700.660,17</a:t>
                      </a:r>
                      <a:endParaRPr lang="pt-BR" sz="16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228" name="CustomShape 3"/>
          <p:cNvSpPr/>
          <p:nvPr/>
        </p:nvSpPr>
        <p:spPr>
          <a:xfrm>
            <a:off x="2065338" y="192088"/>
            <a:ext cx="7075487" cy="14795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MONTANTE DE RECURSOS APLICADOS 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u="sng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2018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29" name="CustomShape 4"/>
          <p:cNvSpPr/>
          <p:nvPr/>
        </p:nvSpPr>
        <p:spPr>
          <a:xfrm>
            <a:off x="217488" y="7275513"/>
            <a:ext cx="7027862" cy="568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yriad CnSemibold"/>
                <a:ea typeface="Microsoft YaHei"/>
              </a:rPr>
              <a:t>FONTE:  http://www.sef.sc.gov.br/arquivos_portal/relatorios/62/RREO___Site.pdf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816" name="Group 40"/>
          <p:cNvGraphicFramePr>
            <a:graphicFrameLocks noGrp="1"/>
          </p:cNvGraphicFramePr>
          <p:nvPr/>
        </p:nvGraphicFramePr>
        <p:xfrm>
          <a:off x="554038" y="1847850"/>
          <a:ext cx="9836467" cy="3904298"/>
        </p:xfrm>
        <a:graphic>
          <a:graphicData uri="http://schemas.openxmlformats.org/drawingml/2006/table">
            <a:tbl>
              <a:tblPr/>
              <a:tblGrid>
                <a:gridCol w="2516187"/>
                <a:gridCol w="4318000"/>
                <a:gridCol w="2794000"/>
                <a:gridCol w="208280"/>
              </a:tblGrid>
              <a:tr h="136683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EXECUÇÃO DE RESTOS A PAGAR NÃO PROCESSADOS INSCRITOS COM DISPONIBILIDADE DE CAIXA</a:t>
                      </a: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  - </a:t>
                      </a: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2017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(Recurso Fontes: 0100, 0161, 0162)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marL="5760" marR="576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2862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marL="7200" marR="7200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INSCRITOS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marL="5760" marR="576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CANCELADOS PRESCRITOS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marL="5760" marR="576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PAGOS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marL="5760" marR="576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marL="5760" marR="576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                      *989.429,40   </a:t>
                      </a:r>
                    </a:p>
                  </a:txBody>
                  <a:tcPr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   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387.185,98 </a:t>
                      </a:r>
                    </a:p>
                  </a:txBody>
                  <a:tcPr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602.243,42 </a:t>
                      </a:r>
                    </a:p>
                  </a:txBody>
                  <a:tcPr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31" name="CustomShape 2"/>
          <p:cNvSpPr/>
          <p:nvPr/>
        </p:nvSpPr>
        <p:spPr>
          <a:xfrm>
            <a:off x="2065338" y="192088"/>
            <a:ext cx="7075487" cy="14795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MONTANTE DE RECURSOS APLICADOS 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u="sng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2018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196850" y="6435725"/>
            <a:ext cx="7029450" cy="568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yriad CnSemibold"/>
                <a:ea typeface="Microsoft YaHei"/>
              </a:rPr>
              <a:t>FONTE:  http://www.sef.sc.gov.br/arquivos_portal/relatorios/62/RREO___Site.pdf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5817" name="Text Box 41"/>
          <p:cNvSpPr txBox="1">
            <a:spLocks noChangeArrowheads="1"/>
          </p:cNvSpPr>
          <p:nvPr/>
        </p:nvSpPr>
        <p:spPr bwMode="auto">
          <a:xfrm>
            <a:off x="719138" y="5851525"/>
            <a:ext cx="2611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* </a:t>
            </a:r>
            <a:r>
              <a:rPr lang="pt-BR" sz="1400"/>
              <a:t>Empenhados até 31.01.2018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377825" y="3200400"/>
            <a:ext cx="9932988" cy="9286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1480" rIns="99360" bIns="51480" anchor="ctr"/>
          <a:lstStyle/>
          <a:p>
            <a:pPr algn="ctr" fontAlgn="auto">
              <a:spcBef>
                <a:spcPts val="2001"/>
              </a:spcBef>
              <a:spcAft>
                <a:spcPts val="0"/>
              </a:spcAft>
              <a:defRPr/>
            </a:pPr>
            <a:r>
              <a:rPr lang="pt-BR" sz="4000" b="1" i="1" spc="-1">
                <a:solidFill>
                  <a:srgbClr val="16165D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AUDITORIAS - 1º Quadrimestre 2018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2632075" y="466725"/>
            <a:ext cx="6164263" cy="9080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AUDITORIA </a:t>
            </a:r>
            <a:r>
              <a:rPr lang="pt-BR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– </a:t>
            </a:r>
            <a:r>
              <a:rPr lang="pt-BR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yriad CnSemibold"/>
                <a:ea typeface="Microsoft YaHei"/>
              </a:rPr>
              <a:t>1º QUADRIMESTRE/2018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graphicFrame>
        <p:nvGraphicFramePr>
          <p:cNvPr id="235" name="Table 2"/>
          <p:cNvGraphicFramePr/>
          <p:nvPr/>
        </p:nvGraphicFramePr>
        <p:xfrm>
          <a:off x="161925" y="4067175"/>
          <a:ext cx="10295640" cy="1909440"/>
        </p:xfrm>
        <a:graphic>
          <a:graphicData uri="http://schemas.openxmlformats.org/drawingml/2006/table">
            <a:tbl>
              <a:tblPr/>
              <a:tblGrid>
                <a:gridCol w="3429000"/>
                <a:gridCol w="3437280"/>
                <a:gridCol w="3429360"/>
              </a:tblGrid>
              <a:tr h="1299240">
                <a:tc>
                  <a:txBody>
                    <a:bodyPr/>
                    <a:lstStyle/>
                    <a:p>
                      <a:pPr algn="ctr">
                        <a:lnSpc>
                          <a:spcPct val="66000"/>
                        </a:lnSpc>
                        <a:spcBef>
                          <a:spcPts val="249"/>
                        </a:spcBef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PROCESSOS ENCAMINHADOS 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  <a:spcBef>
                          <a:spcPts val="249"/>
                        </a:spcBef>
                      </a:pP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  <a:spcBef>
                          <a:spcPts val="249"/>
                        </a:spcBef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AO TRIBUNAL DE CONTAS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6000"/>
                        </a:lnSpc>
                        <a:spcBef>
                          <a:spcPts val="289"/>
                        </a:spcBef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TERMO DE AJUSTE SANITÁRIO 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  <a:spcBef>
                          <a:spcPts val="289"/>
                        </a:spcBef>
                      </a:pP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  <a:spcBef>
                          <a:spcPts val="289"/>
                        </a:spcBef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– TAS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6000"/>
                        </a:lnSpc>
                        <a:spcBef>
                          <a:spcPts val="289"/>
                        </a:spcBef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AUDITORIAS E VISTORIAS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  <a:spcBef>
                          <a:spcPts val="289"/>
                        </a:spcBef>
                      </a:pP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  <a:spcBef>
                          <a:spcPts val="289"/>
                        </a:spcBef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REALIZADAS </a:t>
                      </a:r>
                      <a:r>
                        <a:rPr lang="pt-BR" sz="1600" b="1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“IN LOCO”</a:t>
                      </a: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 PELA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  <a:spcBef>
                          <a:spcPts val="289"/>
                        </a:spcBef>
                      </a:pP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  <a:spcBef>
                          <a:spcPts val="289"/>
                        </a:spcBef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EQUIPE CENTRAL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</a:tr>
              <a:tr h="610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14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 anchor="ctr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9913" name="Group 41"/>
          <p:cNvGraphicFramePr>
            <a:graphicFrameLocks noGrp="1"/>
          </p:cNvGraphicFramePr>
          <p:nvPr/>
        </p:nvGraphicFramePr>
        <p:xfrm>
          <a:off x="161925" y="1835150"/>
          <a:ext cx="10296525" cy="1948815"/>
        </p:xfrm>
        <a:graphic>
          <a:graphicData uri="http://schemas.openxmlformats.org/drawingml/2006/table">
            <a:tbl>
              <a:tblPr/>
              <a:tblGrid>
                <a:gridCol w="1584325"/>
                <a:gridCol w="1655763"/>
                <a:gridCol w="1903412"/>
                <a:gridCol w="1720850"/>
                <a:gridCol w="1714500"/>
                <a:gridCol w="1717675"/>
              </a:tblGrid>
              <a:tr h="1265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PROCESSOS NOVOS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marL="89640" marR="8964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PROCESSOS CONCLUÍDOS E ARQUIVADOS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marL="89640" marR="89640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PROCESSOS ENCAMINHADOS AO MINISTÉRIO PÚBLICO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marL="89640" marR="89640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PROCESSOS ENCAMINHADOS AOS ÓRGÃOS DE CLASSE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marL="89640" marR="89640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NOTIFICAÇÕES/ADVERTÊNCIAS EMITIDAS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marL="89640" marR="89640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EM ANDAMENTO ATÉ 30/04/2018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/>
                          <a:cs typeface="Microsoft YaHei"/>
                        </a:rPr>
                        <a:t>(ACUMULADO)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marL="89640" marR="8964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C3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67</a:t>
                      </a:r>
                    </a:p>
                  </a:txBody>
                  <a:tcPr marL="89640" marR="8964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56</a:t>
                      </a:r>
                    </a:p>
                  </a:txBody>
                  <a:tcPr marL="89640" marR="89640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0</a:t>
                      </a:r>
                    </a:p>
                  </a:txBody>
                  <a:tcPr marL="89640" marR="89640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01</a:t>
                      </a:r>
                    </a:p>
                  </a:txBody>
                  <a:tcPr marL="89640" marR="89640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04</a:t>
                      </a:r>
                    </a:p>
                  </a:txBody>
                  <a:tcPr marL="89640" marR="89640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372</a:t>
                      </a:r>
                    </a:p>
                  </a:txBody>
                  <a:tcPr marL="89640" marR="8964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7" name="CustomShape 4"/>
          <p:cNvSpPr/>
          <p:nvPr/>
        </p:nvSpPr>
        <p:spPr>
          <a:xfrm>
            <a:off x="-312738" y="6373813"/>
            <a:ext cx="5451476" cy="519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49680" rIns="99360" bIns="4968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3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Fonte: Gerência de Auditoria - GEAUD/SES em abril/2018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377825" y="1692275"/>
            <a:ext cx="9931400" cy="3654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1480" rIns="99360" bIns="51480"/>
          <a:lstStyle/>
          <a:p>
            <a:pPr algn="ctr">
              <a:spcBef>
                <a:spcPts val="2000"/>
              </a:spcBef>
            </a:pPr>
            <a:r>
              <a:rPr lang="pt-BR" sz="4000" b="1">
                <a:solidFill>
                  <a:srgbClr val="16165D"/>
                </a:solidFill>
                <a:ea typeface="Microsoft YaHei"/>
                <a:cs typeface="Microsoft YaHei"/>
              </a:rPr>
              <a:t>Oferta e produção de serviços públicos na rede assistencial própria, contratada e conveniada </a:t>
            </a:r>
            <a:r>
              <a:rPr lang="pt-BR" sz="4000" b="1" i="1">
                <a:solidFill>
                  <a:srgbClr val="16165D"/>
                </a:solidFill>
                <a:ea typeface="Microsoft YaHei"/>
                <a:cs typeface="Microsoft YaHei"/>
              </a:rPr>
              <a:t> </a:t>
            </a:r>
            <a:endParaRPr lang="pt-BR">
              <a:solidFill>
                <a:srgbClr val="000000"/>
              </a:solidFill>
            </a:endParaRPr>
          </a:p>
          <a:p>
            <a:pPr algn="ctr">
              <a:spcBef>
                <a:spcPts val="2000"/>
              </a:spcBef>
            </a:pPr>
            <a:r>
              <a:rPr lang="pt-BR" sz="4000" b="1" i="1">
                <a:solidFill>
                  <a:srgbClr val="FF0000"/>
                </a:solidFill>
                <a:ea typeface="Microsoft YaHei"/>
                <a:cs typeface="Microsoft YaHei"/>
              </a:rPr>
              <a:t>Produção - Gestão Estadual</a:t>
            </a:r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809625" y="2782888"/>
            <a:ext cx="9069388" cy="1544637"/>
          </a:xfrm>
          <a:prstGeom prst="rect">
            <a:avLst/>
          </a:prstGeom>
          <a:solidFill>
            <a:srgbClr val="92D05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ATENÇÃO BÁSICA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1946275" y="517525"/>
            <a:ext cx="7123113" cy="12573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   </a:t>
            </a: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PRODUÇÃO DA ATENÇÃO BÁSICA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1º QUADRIMESTRE/2018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graphicFrame>
        <p:nvGraphicFramePr>
          <p:cNvPr id="241" name="Table 2"/>
          <p:cNvGraphicFramePr/>
          <p:nvPr/>
        </p:nvGraphicFramePr>
        <p:xfrm>
          <a:off x="479425" y="1662113"/>
          <a:ext cx="9855360" cy="4358640"/>
        </p:xfrm>
        <a:graphic>
          <a:graphicData uri="http://schemas.openxmlformats.org/drawingml/2006/table">
            <a:tbl>
              <a:tblPr/>
              <a:tblGrid>
                <a:gridCol w="7712280"/>
                <a:gridCol w="2143080"/>
              </a:tblGrid>
              <a:tr h="37512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5400" marR="5400"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</a:tr>
              <a:tr h="375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Grupos de Procedimentos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Qtd. Aprovada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</a:tr>
              <a:tr h="34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01 Ações de promoção e prevenção em saúde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649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02 Procedimentos com finalidade diagnóstica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365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03 Procedimentos clínicos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36.410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04 Procedimentos cirúrgicos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6.967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80808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05 Transplantes de orgãos, tecidos e células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2000" b="0" strike="noStrike" spc="-1">
                          <a:solidFill>
                            <a:srgbClr val="A6A6A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80808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06 Medicamentos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2000" b="0" strike="noStrike" spc="-1">
                          <a:solidFill>
                            <a:srgbClr val="A6A6A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80808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07 Órteses, próteses e materiais especiais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2000" b="0" strike="noStrike" spc="-1">
                          <a:solidFill>
                            <a:srgbClr val="A6A6A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80808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08 Ações complementares da atenção à saúde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2000" b="0" strike="noStrike" spc="-1">
                          <a:solidFill>
                            <a:srgbClr val="A6A6A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5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Total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400" marR="5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44.391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</a:tr>
            </a:tbl>
          </a:graphicData>
        </a:graphic>
      </p:graphicFrame>
      <p:sp>
        <p:nvSpPr>
          <p:cNvPr id="242" name="CustomShape 3"/>
          <p:cNvSpPr/>
          <p:nvPr/>
        </p:nvSpPr>
        <p:spPr>
          <a:xfrm>
            <a:off x="142875" y="6294438"/>
            <a:ext cx="4171950" cy="3841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yriad CnSemibold"/>
                <a:ea typeface="Microsoft YaHei"/>
              </a:rPr>
              <a:t>FONTE:  SIA/SUS E SIH/SUS, 30/05/2018.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1149350" y="1746250"/>
            <a:ext cx="8045450" cy="12652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859" b="1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Você pode até não perceber, mas utiliza o SUS todos os dias.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25" y="3427413"/>
            <a:ext cx="467677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" name="CustomShape 2"/>
          <p:cNvSpPr/>
          <p:nvPr/>
        </p:nvSpPr>
        <p:spPr>
          <a:xfrm>
            <a:off x="284163" y="157163"/>
            <a:ext cx="1827212" cy="1071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841375" y="2862263"/>
            <a:ext cx="9069388" cy="1544637"/>
          </a:xfrm>
          <a:prstGeom prst="rect">
            <a:avLst/>
          </a:prstGeom>
          <a:solidFill>
            <a:srgbClr val="92D05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ATENÇÃO PSICOSSOCIAL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2049463" y="455613"/>
            <a:ext cx="7091362" cy="125888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PRODUÇÃO DE ATENÇÃO PSICOSSOCIAL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1º QUADRIMESTRE/2018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Microsoft YaHei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142875" y="6294438"/>
            <a:ext cx="4171950" cy="3841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yriad CnSemibold"/>
                <a:ea typeface="Microsoft YaHei"/>
              </a:rPr>
              <a:t>FONTE:  SIA/SUS E SIH/SUS, 30/05/2018.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graphicFrame>
        <p:nvGraphicFramePr>
          <p:cNvPr id="246" name="Table 3"/>
          <p:cNvGraphicFramePr/>
          <p:nvPr/>
        </p:nvGraphicFramePr>
        <p:xfrm>
          <a:off x="161925" y="2474913"/>
          <a:ext cx="10254960" cy="3299160"/>
        </p:xfrm>
        <a:graphic>
          <a:graphicData uri="http://schemas.openxmlformats.org/drawingml/2006/table">
            <a:tbl>
              <a:tblPr/>
              <a:tblGrid>
                <a:gridCol w="2802600"/>
                <a:gridCol w="1232640"/>
                <a:gridCol w="1187640"/>
                <a:gridCol w="1138320"/>
                <a:gridCol w="1296000"/>
                <a:gridCol w="1096560"/>
                <a:gridCol w="1501200"/>
              </a:tblGrid>
              <a:tr h="34488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4320" marR="4320"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" marR="4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SIH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" marR="4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TOTAL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" marR="4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597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  Forma de Organização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" marR="4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Qtd. Aprovada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" marR="4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Valor Aprovado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" marR="4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Qtd. Aprovada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" marR="4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Valor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Aprovado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" marR="4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Qtd. Aprovada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" marR="4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Valor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Aprovado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" marR="4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</a:tr>
              <a:tr h="994680">
                <a:tc>
                  <a:txBody>
                    <a:bodyPr/>
                    <a:lstStyle/>
                    <a:p>
                      <a:pPr marL="95400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030108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95400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Atendimento/ Acompanhamento psicossocial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" marR="432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325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R$       865,23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R$                 -  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68960">
                <a:tc>
                  <a:txBody>
                    <a:bodyPr/>
                    <a:lstStyle/>
                    <a:p>
                      <a:pPr marL="95400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030317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95400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 Tratamento dos transtornos mentais e comportamentais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" marR="432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R$                -  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2.672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R$2.585.227,23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03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  Total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" marR="43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325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R$       865,23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2.672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R$2.585.227,23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2997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R$   2.586.092,46 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855663" y="2767013"/>
            <a:ext cx="9070975" cy="1544637"/>
          </a:xfrm>
          <a:prstGeom prst="rect">
            <a:avLst/>
          </a:prstGeom>
          <a:solidFill>
            <a:srgbClr val="92D05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VIGILÂNCIA EM SAÚDE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1968500" y="538163"/>
            <a:ext cx="7107238" cy="125888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PRODUÇÃO DA VIGILÂNCIA EM SAÚDE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1º. QUADRIMESTRE/2018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graphicFrame>
        <p:nvGraphicFramePr>
          <p:cNvPr id="249" name="Table 2"/>
          <p:cNvGraphicFramePr/>
          <p:nvPr/>
        </p:nvGraphicFramePr>
        <p:xfrm>
          <a:off x="558800" y="2065338"/>
          <a:ext cx="9786600" cy="4114800"/>
        </p:xfrm>
        <a:graphic>
          <a:graphicData uri="http://schemas.openxmlformats.org/drawingml/2006/table">
            <a:tbl>
              <a:tblPr/>
              <a:tblGrid>
                <a:gridCol w="6876720"/>
                <a:gridCol w="2909880"/>
              </a:tblGrid>
              <a:tr h="37512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4680" marR="4680"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</a:tr>
              <a:tr h="375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Grupo proc.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Qtd. Aprovada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</a:tr>
              <a:tr h="34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01 Ações de promoção e prevenção em saúde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780</a:t>
                      </a: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A6A6A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02 Procedimentos com finalidade diagnóstica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A6A6A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A6A6A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03 Procedimentos clínicos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A6A6A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A6A6A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04 Procedimentos cirúrgicos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A6A6A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A6A6A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05 Transplantes de orgãos, tecidos e células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A6A6A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A6A6A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06 Medicamentos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A6A6A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A6A6A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07 Órteses, próteses e materiais especiais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A6A6A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A6A6A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08 Ações complementares da atenção à saúde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A6A6A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5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Total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8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780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</a:tr>
            </a:tbl>
          </a:graphicData>
        </a:graphic>
      </p:graphicFrame>
      <p:sp>
        <p:nvSpPr>
          <p:cNvPr id="250" name="CustomShape 3"/>
          <p:cNvSpPr/>
          <p:nvPr/>
        </p:nvSpPr>
        <p:spPr>
          <a:xfrm>
            <a:off x="701675" y="6280150"/>
            <a:ext cx="9640888" cy="4079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4"/>
          <p:cNvSpPr/>
          <p:nvPr/>
        </p:nvSpPr>
        <p:spPr>
          <a:xfrm>
            <a:off x="142875" y="6294438"/>
            <a:ext cx="4171950" cy="3841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yriad CnSemibold"/>
                <a:ea typeface="Microsoft YaHei"/>
              </a:rPr>
              <a:t>FONTE:  SIA/SUS E SIH/SUS, 30/05/2018.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800100" y="2716213"/>
            <a:ext cx="9069388" cy="1544637"/>
          </a:xfrm>
          <a:prstGeom prst="rect">
            <a:avLst/>
          </a:prstGeom>
          <a:solidFill>
            <a:srgbClr val="92D05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ASSISTÊNCIA FARMACÊUTICA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1968500" y="119063"/>
            <a:ext cx="7107238" cy="18129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PRODUÇÃO DA ASSISTÊNCIA FARMACÊUTICA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yriad CnSemibold"/>
                <a:ea typeface="Microsoft YaHei"/>
              </a:rPr>
              <a:t>(Componente Especializado)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1o. QUADRIMESTRE/2018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71438" y="6840538"/>
            <a:ext cx="3524250" cy="6969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55" name="Table 3"/>
          <p:cNvGraphicFramePr/>
          <p:nvPr/>
        </p:nvGraphicFramePr>
        <p:xfrm>
          <a:off x="534988" y="1687513"/>
          <a:ext cx="9501120" cy="4389840"/>
        </p:xfrm>
        <a:graphic>
          <a:graphicData uri="http://schemas.openxmlformats.org/drawingml/2006/table">
            <a:tbl>
              <a:tblPr/>
              <a:tblGrid>
                <a:gridCol w="5145840"/>
                <a:gridCol w="2177640"/>
                <a:gridCol w="2177640"/>
              </a:tblGrid>
              <a:tr h="4226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4680" marR="4680"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42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Grupo Procedimento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Qtd. Aprovada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Valor Aprovado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</a:tr>
              <a:tr h="390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A6A6A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01 Ações de promoção e prevenção em saúde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0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A6A6A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02 Procedimentos com finalidade diagnóstica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0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A6A6A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03 Procedimentos clínicos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0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A6A6A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04 Procedimentos cirúrgicos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0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A6A6A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05 Transplantes de orgãos, tecidos e células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0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06 Medicamentos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18.473.615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R$ 9.931.180,35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0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A6A6A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07 Órteses, próteses e materiais especiais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0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A6A6A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08 Ações complementares da atenção à saúde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Total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18.473.615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R$ 9.931.180,35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</a:tr>
            </a:tbl>
          </a:graphicData>
        </a:graphic>
      </p:graphicFrame>
      <p:sp>
        <p:nvSpPr>
          <p:cNvPr id="256" name="CustomShape 4"/>
          <p:cNvSpPr/>
          <p:nvPr/>
        </p:nvSpPr>
        <p:spPr>
          <a:xfrm>
            <a:off x="701675" y="6280150"/>
            <a:ext cx="9640888" cy="4079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5"/>
          <p:cNvSpPr/>
          <p:nvPr/>
        </p:nvSpPr>
        <p:spPr>
          <a:xfrm>
            <a:off x="142875" y="6294438"/>
            <a:ext cx="4171950" cy="3841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yriad CnSemibold"/>
                <a:ea typeface="Microsoft YaHei"/>
              </a:rPr>
              <a:t>FONTE:  SIA/SUS E SIH/SUS, 30/05/2018.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809625" y="2735263"/>
            <a:ext cx="9069388" cy="1544637"/>
          </a:xfrm>
          <a:prstGeom prst="rect">
            <a:avLst/>
          </a:prstGeom>
          <a:solidFill>
            <a:srgbClr val="92D05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URGÊNCIA E EMERGÊNCIA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0" y="0"/>
            <a:ext cx="10690225" cy="676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260" name="Table 2"/>
          <p:cNvGraphicFramePr/>
          <p:nvPr/>
        </p:nvGraphicFramePr>
        <p:xfrm>
          <a:off x="0" y="1271588"/>
          <a:ext cx="10691280" cy="4928085"/>
        </p:xfrm>
        <a:graphic>
          <a:graphicData uri="http://schemas.openxmlformats.org/drawingml/2006/table">
            <a:tbl>
              <a:tblPr/>
              <a:tblGrid>
                <a:gridCol w="3021120"/>
                <a:gridCol w="1148760"/>
                <a:gridCol w="1407240"/>
                <a:gridCol w="1046160"/>
                <a:gridCol w="1509840"/>
                <a:gridCol w="1038240"/>
                <a:gridCol w="1519920"/>
              </a:tblGrid>
              <a:tr h="31752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4680" marR="4680"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SIH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TOTAL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543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Grupos de Procedimentos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Qtd. Aprovada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Valor Aprovado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Qtd. Aprovada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Valor Aprovado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Qtd. Aprovada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Valor Aprovado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0C3"/>
                    </a:solidFill>
                  </a:tcPr>
                </a:tc>
              </a:tr>
              <a:tr h="477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01 Ações de promoção e prevenção em saúde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-   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-   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-   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-   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-   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-   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7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02 Procedimentos com finalidade diagnóstica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25.504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R$ 1.774.627,20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</a:t>
                      </a:r>
                    </a:p>
                  </a:txBody>
                  <a:tcPr marL="9525" marR="9525" marT="9525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R$ 173.598,55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19.145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R$ 1.378.271,33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4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03 Procedimentos clínicos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3.322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R$ 368.232,09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47.637</a:t>
                      </a:r>
                    </a:p>
                  </a:txBody>
                  <a:tcPr marL="9525" marR="9525" marT="9525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R$ 35.939.771,57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38.150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R$ 26.601.664,46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4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04 Procedimentos cirúrgicos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14.900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R$ 391.748,83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18.730</a:t>
                      </a:r>
                    </a:p>
                  </a:txBody>
                  <a:tcPr marL="9525" marR="9525" marT="9525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R$ 35.991.306,31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24.900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R$ 26.475.873,56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7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05 Transplantes de órgãos, tecidos e células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285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R$ 49.015,80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9525" marR="9525" marT="9525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R$ 331.310,10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341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R$ 265.874,21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8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06 Medicamentos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-   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-   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-   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-   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-   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-   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7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07 Órteses, próteses e materiais especiais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133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R$ 17.242,16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-   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-   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133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17242,16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7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08 Ações complementares da atenção à saúde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-   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-   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-   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-   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-   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-   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59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Total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44.144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R$ 2.600.866,08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66.527</a:t>
                      </a:r>
                    </a:p>
                  </a:txBody>
                  <a:tcPr marL="9525" marR="9525" marT="9525" marB="0" anchor="ctr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R$ 72.435.986,53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110.671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R$ 75.036.852,61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</a:tr>
            </a:tbl>
          </a:graphicData>
        </a:graphic>
      </p:graphicFrame>
      <p:sp>
        <p:nvSpPr>
          <p:cNvPr id="261" name="CustomShape 3"/>
          <p:cNvSpPr/>
          <p:nvPr/>
        </p:nvSpPr>
        <p:spPr>
          <a:xfrm>
            <a:off x="2033588" y="290513"/>
            <a:ext cx="7100887" cy="9715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PRODUÇÃO DE URGÊNCIA E EMERGÊNCIA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 </a:t>
            </a:r>
            <a:r>
              <a:rPr lang="pt-BR" sz="20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1º. QUADRIMESTRE/2018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62" name="CustomShape 4"/>
          <p:cNvSpPr/>
          <p:nvPr/>
        </p:nvSpPr>
        <p:spPr>
          <a:xfrm>
            <a:off x="109538" y="6530975"/>
            <a:ext cx="4173537" cy="3841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yriad CnSemibold"/>
                <a:ea typeface="Microsoft YaHei"/>
              </a:rPr>
              <a:t>FONTE:  SIA/SUS E SIH/SUS, 30/05/2018.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809625" y="2735263"/>
            <a:ext cx="9069388" cy="1544637"/>
          </a:xfrm>
          <a:prstGeom prst="rect">
            <a:avLst/>
          </a:prstGeom>
          <a:solidFill>
            <a:srgbClr val="92D05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ATENÇÃO AMBULATORIAL E HOSPITALAR ESPECIALIZADA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0" y="0"/>
            <a:ext cx="10690225" cy="676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5" name="CustomShape 2"/>
          <p:cNvSpPr/>
          <p:nvPr/>
        </p:nvSpPr>
        <p:spPr>
          <a:xfrm>
            <a:off x="0" y="125413"/>
            <a:ext cx="10691813" cy="13081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PRODUÇÃO DA ATENÇÃO AMBULATORIAL E HOSPITALAR ESPECIALIZADA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1º. QUADRIMESTRE/2018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93663" y="6351588"/>
            <a:ext cx="5753100" cy="3794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67" name="Table 4"/>
          <p:cNvGraphicFramePr/>
          <p:nvPr/>
        </p:nvGraphicFramePr>
        <p:xfrm>
          <a:off x="0" y="1271588"/>
          <a:ext cx="10691280" cy="4988160"/>
        </p:xfrm>
        <a:graphic>
          <a:graphicData uri="http://schemas.openxmlformats.org/drawingml/2006/table">
            <a:tbl>
              <a:tblPr/>
              <a:tblGrid>
                <a:gridCol w="3021120"/>
                <a:gridCol w="1148760"/>
                <a:gridCol w="1407240"/>
                <a:gridCol w="1046160"/>
                <a:gridCol w="1509840"/>
                <a:gridCol w="948600"/>
                <a:gridCol w="1609560"/>
              </a:tblGrid>
              <a:tr h="31752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4680" marR="4680"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SIH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TOTAL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543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Grupos de Procedimentos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Qtd. Aprovada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Valor Aprovado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Qtd. Aprovada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Valor Aprovado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Qtd. Aprovada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Valor Aprovado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0C3"/>
                    </a:solidFill>
                  </a:tcPr>
                </a:tc>
              </a:tr>
              <a:tr h="48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01 Ações de promoção e prevenção em saúde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5.151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R$ 13.002,78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-    </a:t>
                      </a:r>
                    </a:p>
                  </a:txBody>
                  <a:tcPr marL="9525" marR="9525" marT="9525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-    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5.151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13.003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02 Procedimentos com finalidade diagnóstica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1.459.296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R$ 19.414.169,28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353</a:t>
                      </a:r>
                    </a:p>
                  </a:txBody>
                  <a:tcPr marL="9525" marR="9525" marT="9525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R$ 259.201,59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1.459.649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19.673.371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03 Procedimentos clínicos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1.417.743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R$ 31.779.984,73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50.902</a:t>
                      </a:r>
                    </a:p>
                  </a:txBody>
                  <a:tcPr marL="9525" marR="9525" marT="9525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R$ 38.474.540,58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1.468.645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70.254.525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0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04 Procedimentos cirúrgicos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45.084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R$ 6.989.446,97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30.363</a:t>
                      </a:r>
                    </a:p>
                  </a:txBody>
                  <a:tcPr marL="9525" marR="9525" marT="9525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R$ 53.799.870,34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75.447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60.789.317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05 Transplantes de órgãos, tecidos e células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12.897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R$ 2.951.799,77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133</a:t>
                      </a:r>
                    </a:p>
                  </a:txBody>
                  <a:tcPr marL="9525" marR="9525" marT="9525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R$ 865.786,36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13.030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3.817.586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8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06 Medicamentos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18.473.615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R$ 9.931.180,35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-    </a:t>
                      </a:r>
                    </a:p>
                  </a:txBody>
                  <a:tcPr marL="9525" marR="9525" marT="9525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-    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18.473.615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9.931.180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07 Órteses, próteses e materiais especiais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-   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-   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-    </a:t>
                      </a:r>
                    </a:p>
                  </a:txBody>
                  <a:tcPr marL="9525" marR="9525" marT="9525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-    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-    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-    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08 Ações complementares da atenção à saúde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-   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-   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-    </a:t>
                      </a:r>
                    </a:p>
                  </a:txBody>
                  <a:tcPr marL="9525" marR="9525" marT="9525" marB="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-    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-    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-    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Total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680" marR="468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16.574.784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R$ 68.233.526,36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81.751</a:t>
                      </a:r>
                    </a:p>
                  </a:txBody>
                  <a:tcPr marL="9525" marR="9525" marT="9525" marB="0" anchor="ctr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R$ 93.399.398,87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16.656.535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R$ 161.632.925,23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</a:tr>
            </a:tbl>
          </a:graphicData>
        </a:graphic>
      </p:graphicFrame>
      <p:sp>
        <p:nvSpPr>
          <p:cNvPr id="268" name="CustomShape 5"/>
          <p:cNvSpPr/>
          <p:nvPr/>
        </p:nvSpPr>
        <p:spPr>
          <a:xfrm>
            <a:off x="92075" y="6465888"/>
            <a:ext cx="4173538" cy="3841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yriad CnSemibold"/>
                <a:ea typeface="Microsoft YaHei"/>
              </a:rPr>
              <a:t>FONTE:  SIA/SUS E SIH/SUS, 30/05/2018.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901700" y="3541713"/>
            <a:ext cx="5156200" cy="56356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2"/>
          <p:cNvSpPr/>
          <p:nvPr/>
        </p:nvSpPr>
        <p:spPr>
          <a:xfrm>
            <a:off x="901700" y="2725738"/>
            <a:ext cx="9361488" cy="277336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39480" fontAlgn="auto">
              <a:lnSpc>
                <a:spcPct val="90000"/>
              </a:lnSpc>
              <a:spcBef>
                <a:spcPts val="887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  <a:defRPr/>
            </a:pPr>
            <a:r>
              <a:rPr lang="pt-BR" sz="3500" b="1" spc="-1">
                <a:solidFill>
                  <a:srgbClr val="16165D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Plano de Saúde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39480" fontAlgn="auto">
              <a:lnSpc>
                <a:spcPct val="90000"/>
              </a:lnSpc>
              <a:spcBef>
                <a:spcPts val="887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  <a:defRPr/>
            </a:pPr>
            <a:r>
              <a:rPr lang="pt-BR" sz="3500" b="1" spc="-1">
                <a:solidFill>
                  <a:srgbClr val="16165D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Programação Anual de Saúde - PAS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39480" fontAlgn="auto">
              <a:lnSpc>
                <a:spcPct val="90000"/>
              </a:lnSpc>
              <a:spcBef>
                <a:spcPts val="887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  <a:defRPr/>
            </a:pPr>
            <a:r>
              <a:rPr lang="pt-BR" sz="3500" b="1" u="sng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Relatório Detalhado Quadrimestral - RDQ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39480" fontAlgn="auto">
              <a:lnSpc>
                <a:spcPct val="90000"/>
              </a:lnSpc>
              <a:spcBef>
                <a:spcPts val="887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  <a:defRPr/>
            </a:pPr>
            <a:r>
              <a:rPr lang="pt-BR" sz="3500" b="1" spc="-1">
                <a:solidFill>
                  <a:srgbClr val="16165D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Relatório Anual de Gestão - RAG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lnSpc>
                <a:spcPct val="90000"/>
              </a:lnSpc>
              <a:spcBef>
                <a:spcPts val="887"/>
              </a:spcBef>
              <a:spcAft>
                <a:spcPts val="0"/>
              </a:spcAft>
              <a:defRPr/>
            </a:pP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39480" algn="ctr" fontAlgn="auto">
              <a:lnSpc>
                <a:spcPct val="90000"/>
              </a:lnSpc>
              <a:spcBef>
                <a:spcPts val="887"/>
              </a:spcBef>
              <a:spcAft>
                <a:spcPts val="0"/>
              </a:spcAft>
              <a:defRPr/>
            </a:pP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739775" y="1327150"/>
            <a:ext cx="8564563" cy="6365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chemeClr val="accent1">
                <a:lumMod val="40000"/>
                <a:lumOff val="6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1480" rIns="99360" bIns="51480"/>
          <a:lstStyle/>
          <a:p>
            <a:pPr fontAlgn="auto">
              <a:spcBef>
                <a:spcPts val="1763"/>
              </a:spcBef>
              <a:spcAft>
                <a:spcPts val="0"/>
              </a:spcAft>
              <a:defRPr/>
            </a:pPr>
            <a:r>
              <a:rPr lang="pt-BR" sz="3529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Instrumentos de Planejamento do SUS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1368425" y="2351088"/>
            <a:ext cx="7593013" cy="188118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2"/>
          <p:cNvSpPr/>
          <p:nvPr/>
        </p:nvSpPr>
        <p:spPr>
          <a:xfrm>
            <a:off x="1351800" y="2291760"/>
            <a:ext cx="7625520" cy="1998360"/>
          </a:xfrm>
          <a:prstGeom prst="roundRect">
            <a:avLst>
              <a:gd name="adj" fmla="val 10000"/>
            </a:avLst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71" name="CustomShape 3"/>
          <p:cNvSpPr/>
          <p:nvPr/>
        </p:nvSpPr>
        <p:spPr>
          <a:xfrm>
            <a:off x="1325563" y="2286000"/>
            <a:ext cx="7651750" cy="1965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   INFORMAÇÕES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COMPLEMENTARES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760413" y="1198563"/>
            <a:ext cx="9002712" cy="620236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1480" rIns="99360" bIns="51480"/>
          <a:lstStyle/>
          <a:p>
            <a:pPr marL="315000" indent="-31464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pt-BR" sz="1989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Ações de Educação Permanente: 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9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  1º Encontro Regional de Saúde Mental do Extremo Oeste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15000" indent="-31464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pt-BR" sz="1989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Apoio Institucional</a:t>
            </a:r>
            <a:r>
              <a:rPr lang="pt-BR" sz="19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    Macrorregiões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15000" indent="-31464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72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pt-BR" sz="2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Representação  em Comissões/Comitês e eventos</a:t>
            </a:r>
            <a:r>
              <a:rPr lang="pt-BR" sz="2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Pessoa idosa,  Atenção as Pessoas em Situação de Violência Sexual,...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720"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Char char="•"/>
              <a:defRPr/>
            </a:pPr>
            <a:r>
              <a:rPr lang="pt-BR" sz="2000" b="1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Implantação do Comitê Estadual de Prevenção ao  Suicídio 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72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pt-BR" sz="2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Visita do MS/OPAS Municípios da  Serra Catarinense para  premiação  de  experiências exitosas no SUS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72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pt-BR" sz="2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Ações de Integração da  Atenção Básica com a Vigilância  em  Saúde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15000" indent="-314640"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Char char="•"/>
              <a:defRPr/>
            </a:pPr>
            <a:r>
              <a:rPr lang="pt-BR" sz="2000" b="1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Serviços Implantados: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78000" indent="-37764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AutoNum type="arabicParenR"/>
              <a:defRPr/>
            </a:pPr>
            <a:r>
              <a:rPr lang="pt-BR" sz="2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Casa da Gestante, Bebê e Puérpera, anexo ao Hospital Tereza Ramos de Lages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78000" indent="-37764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AutoNum type="arabicParenR"/>
              <a:defRPr/>
            </a:pPr>
            <a:r>
              <a:rPr lang="pt-BR" sz="2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Serviço de avaliação e acompanhamento de Medidas Terapêuticas Aplicáveis à Pessoa com Transtorno Mental em Conflito com a Lei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 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1535113" y="185738"/>
            <a:ext cx="7620000" cy="10318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49680" rIns="99360" bIns="4968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7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Ações 1º quadrimestre de 2018 na GEABS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4" name="Table 1"/>
          <p:cNvGraphicFramePr/>
          <p:nvPr/>
        </p:nvGraphicFramePr>
        <p:xfrm>
          <a:off x="152400" y="1412875"/>
          <a:ext cx="10385280" cy="5903280"/>
        </p:xfrm>
        <a:graphic>
          <a:graphicData uri="http://schemas.openxmlformats.org/drawingml/2006/table">
            <a:tbl>
              <a:tblPr/>
              <a:tblGrid>
                <a:gridCol w="1170720"/>
                <a:gridCol w="1170720"/>
                <a:gridCol w="2747520"/>
                <a:gridCol w="1045800"/>
                <a:gridCol w="2555640"/>
                <a:gridCol w="1694880"/>
              </a:tblGrid>
              <a:tr h="284760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RELAÇÃO DAS HABILITAÇÕES ATRAVÉS DE PORTARIAS  MINISTERIAIS PUBLICADAS 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27108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MUNICÍPIO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Região de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PRESTADOR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Nº PORTARIA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HABILITAÇÃO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Valor anual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2710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Saúde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348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Dionísio Cerqueira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Extremo Oeste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Instituto </a:t>
                      </a:r>
                      <a:r>
                        <a:rPr lang="pt-BR" sz="11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Santé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Extrato 001/2018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Habilitação para Laqueadura Tubária e Vasectomia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 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348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Lages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Serra Catarinense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Hospital Seara do Bem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SAS 235/2018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03 leitos de UTIN Tipo II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 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271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Blumenau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Vale do Itajai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Hospital Santa Isabel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GM 782/2018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10 leitos Pacientes AVC Tipo III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R$ 1.099.786,10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348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Chapecó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Oeste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Associação Hospitalar </a:t>
                      </a:r>
                      <a:r>
                        <a:rPr lang="pt-BR" sz="11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Lenoir</a:t>
                      </a:r>
                      <a:r>
                        <a:rPr lang="pt-BR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Vargas Ferreira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GM 784/2018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05 Leitos UTI Tipo II Pediátrica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R$ 698.931,20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372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Blumenau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Médio Vale do Itajaí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Hospital Santo Antonio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GM 786/2018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Qualificação 05 leitos UTI Adulto Tipo II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R$ 615.068,80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271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Mafra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Planalto Norte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Hospital São Vicente de Paulo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GM 789/2018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Und</a:t>
                      </a:r>
                      <a:r>
                        <a:rPr lang="pt-BR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</a:t>
                      </a:r>
                      <a:r>
                        <a:rPr lang="pt-BR" sz="11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Assist</a:t>
                      </a:r>
                      <a:r>
                        <a:rPr lang="pt-BR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Neurocirurgia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R$ 779.922,00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348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Treze de Maio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Laguna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Fundação Medica Social Rural São Sebastião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GM 790/2018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Leitos Retaguarda (04 novos e 04 qualificados)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R$ 620.500,00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271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Joinville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Nordeste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Hospital Municipal São José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GM 821/2018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02 Leitos UTI Adulto Tipo II 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R$ 525.600,00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271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Morro da Fumaça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Carbonífera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Hospital de Caridade São Roque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GM 809/2018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10 Leitos de Retaguarda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R$ 775.625,00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271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Biguaçu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Grande Fpolis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Hospital Regional Helmuth Nass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GM 808/2018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12 Leitos de Retaguarda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R$ 930.750,00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406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Lages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Serra Catrainense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Hospital Nossa Senhora dos Prazeres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GM 845/2018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Und</a:t>
                      </a:r>
                      <a:r>
                        <a:rPr lang="pt-BR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</a:t>
                      </a:r>
                      <a:r>
                        <a:rPr lang="pt-BR" sz="11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Assist</a:t>
                      </a:r>
                      <a:r>
                        <a:rPr lang="pt-BR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Cardiologia e </a:t>
                      </a:r>
                      <a:r>
                        <a:rPr lang="pt-BR" sz="11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Proced</a:t>
                      </a:r>
                      <a:r>
                        <a:rPr lang="pt-BR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</a:t>
                      </a:r>
                      <a:r>
                        <a:rPr lang="pt-BR" sz="11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Cardio</a:t>
                      </a:r>
                      <a:r>
                        <a:rPr lang="pt-BR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Intervencionista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R$ 3.245.474,20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348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São Joaquim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Serra Catrainense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Hospital de Caridade Coração de Jesus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GM 846/2018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15 leitos - Und Cuidados Prolongados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R$ 1.070.362,50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271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Chapecó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Oeste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Associação Hospit. Lenoir V. Ferreira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GM 811/2018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Recurso expansão Onco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R$ 392.085,33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284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Luzerna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Meio Oeste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Hospital São Roque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GM 848/2018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15 leitos - Und Cuidados Prolongados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R$ 1.070.362,50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288000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TOTAL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R$ 11.824.467,63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560" marR="7560" anchor="ctr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275" name="CustomShape 2"/>
          <p:cNvSpPr/>
          <p:nvPr/>
        </p:nvSpPr>
        <p:spPr>
          <a:xfrm>
            <a:off x="2027238" y="-20638"/>
            <a:ext cx="7345362" cy="14986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89" b="1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GERÊNCIA DE CONTRATUALIZAÇÃO DOS SERVIÇOS DO SUS – GECOS – 1º QUADRIMESTRE 2018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0"/>
            <a:ext cx="10690225" cy="755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276" name="Table 1"/>
          <p:cNvGraphicFramePr/>
          <p:nvPr/>
        </p:nvGraphicFramePr>
        <p:xfrm>
          <a:off x="0" y="0"/>
          <a:ext cx="10691814" cy="7559676"/>
        </p:xfrm>
        <a:graphic>
          <a:graphicData uri="http://schemas.openxmlformats.org/drawingml/2006/table">
            <a:tbl>
              <a:tblPr/>
              <a:tblGrid>
                <a:gridCol w="3563938"/>
                <a:gridCol w="3563938"/>
                <a:gridCol w="3563938"/>
              </a:tblGrid>
              <a:tr h="279988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CONTRATUALIZAÇÕES HOSPITALARES NO 1º QUADRIMESTRE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279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MUNICÍPIO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SITUAÇÃO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VIGÊNCIA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Aguá Doce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Contratualizado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01/01/2018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Arabutã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Contratualizado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01/01/2018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Bom Retiro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Contratualizado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01/01/2018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Campo Belo do Sul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Contratualizado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01/01/2018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Caxmbu do Sul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Contratualizado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01/01/2018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Descanso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Contratualizado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01/01/2018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Itá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Contratualizado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01/01/2018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Petrolândia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Contratualizado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01/01/2018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Pouso Redondo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Contratualizado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01/05/2018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São José do Cedro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Contratualizado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01/01/2018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Taió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Contratualizado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01/01/2018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Caibi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Recontratualizado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01/01/2018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Guaraciaba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Recontratualizado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01/01/2018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Ipira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Recontratualizado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01/01/2018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Iporã do Oeste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Recontratualizado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01/01/2018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Palmitos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Recontratualizado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01/01/2018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São Bonifacio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Recontratualizado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01/01/2018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São João do Oeste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Recontratualizado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01/01/2018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Tunápolis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Recontratualizado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01/01/2018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Urubici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Recontratualizado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01/01/2018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Vargeão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Recontratualizado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01/01/2018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Vidal Ramos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Recontratualizado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01/01/2018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988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CONTRATUALIZAÇÕES COMUNIDADES TERAPEUTICAS NO 1º QUADRIMESTRE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279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MUNICÍPIO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SITUAÇÃO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VIGÊNCIA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Rio Negrinho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Contratualizado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01/02/2018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565150" y="809625"/>
            <a:ext cx="3081338" cy="460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19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75% 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19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Média de 313 estagiários no quadrimestre</a:t>
            </a:r>
            <a:r>
              <a:rPr lang="pt-BR" sz="88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700088" y="639763"/>
            <a:ext cx="7400925" cy="895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80" name="CustomShape 3"/>
          <p:cNvSpPr/>
          <p:nvPr/>
        </p:nvSpPr>
        <p:spPr>
          <a:xfrm>
            <a:off x="542925" y="1500188"/>
            <a:ext cx="9685338" cy="53816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indent="-216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pt-BR" sz="155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</a:t>
            </a:r>
            <a:r>
              <a:rPr lang="pt-BR" sz="1989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Programa Novos Valores  </a:t>
            </a:r>
            <a:r>
              <a:rPr lang="pt-BR" sz="19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- 324 (estagiários) no Estado.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indent="-216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pt-BR" sz="19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Projeto </a:t>
            </a:r>
            <a:r>
              <a:rPr lang="pt-BR" sz="1989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AcolheSUS</a:t>
            </a:r>
            <a:r>
              <a:rPr lang="pt-BR" sz="19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(Qualificação das Portas de Entrada do SUS) no HRSJ com alteração de projeto de extensão para PILOTO (referência nos dispositivos da PNH para todo o País).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indent="-216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pt-BR" sz="19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Coordenação do </a:t>
            </a:r>
            <a:r>
              <a:rPr lang="pt-BR" sz="1989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COSEP</a:t>
            </a:r>
            <a:r>
              <a:rPr lang="pt-BR" sz="19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(Comitê de Segurança das Unidades  da SES) – instituído por meio de </a:t>
            </a:r>
            <a:r>
              <a:rPr lang="pt-BR" sz="1989" u="sng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hlinkClick r:id="rId2"/>
              </a:rPr>
              <a:t>Portaria 764/2016</a:t>
            </a:r>
            <a:r>
              <a:rPr lang="pt-BR" sz="19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indent="-216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pt-BR" sz="1989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Escola de Saúde Pública </a:t>
            </a:r>
            <a:r>
              <a:rPr lang="pt-BR" sz="19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 Preparação do Curso </a:t>
            </a:r>
            <a:r>
              <a:rPr lang="pt-BR" sz="1989" i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Lato Sensu</a:t>
            </a:r>
            <a:r>
              <a:rPr lang="pt-BR" sz="19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em Sistematização da Assistência de Enfermagem (SAE) a ser iniciado em agosto de 2018 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indent="-216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pt-BR" sz="19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Curso: Planejamento e Execução de Obras: Processos e Etapas – 40 servidores 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indent="-216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pt-BR" sz="19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Curso: Condutores de Veículos de Emergência - 02 turmas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indent="-216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pt-BR" sz="19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Formação em Proteção Radiológica - projeto em parceria com o IFSC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81" name="CustomShape 4"/>
          <p:cNvSpPr/>
          <p:nvPr/>
        </p:nvSpPr>
        <p:spPr>
          <a:xfrm>
            <a:off x="2027238" y="436563"/>
            <a:ext cx="7345362" cy="55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89" b="1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EDUCAÇÃO PERMANENTE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779463" y="1141413"/>
            <a:ext cx="9132887" cy="5294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4040" lvl="1" indent="-282240" fontAlgn="auto">
              <a:spcBef>
                <a:spcPts val="660"/>
              </a:spcBef>
              <a:spcAft>
                <a:spcPts val="66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pt-BR" sz="221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Programa Mais Médicos </a:t>
            </a:r>
            <a:r>
              <a:rPr lang="pt-BR" sz="221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– Instituído pela Lei 12.871 de 2013 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4040" indent="-282240" fontAlgn="auto">
              <a:spcBef>
                <a:spcPts val="660"/>
              </a:spcBef>
              <a:spcAft>
                <a:spcPts val="660"/>
              </a:spcAft>
              <a:defRPr/>
            </a:pPr>
            <a:r>
              <a:rPr lang="pt-BR" sz="221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    Com profissionais em 257 municípios - 87,1% dos municípios 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4040" indent="-282240" fontAlgn="auto">
              <a:spcBef>
                <a:spcPts val="660"/>
              </a:spcBef>
              <a:spcAft>
                <a:spcPts val="660"/>
              </a:spcAft>
              <a:defRPr/>
            </a:pPr>
            <a:r>
              <a:rPr lang="pt-BR" sz="221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    Com total de 517 médicos – sendo:   135 (Brasileiros),                                                           130 Intercambista (Com formação no exterior);                            e 252 Cooperados  - OPAS 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4040" lvl="1" indent="-282240" fontAlgn="auto">
              <a:spcBef>
                <a:spcPts val="660"/>
              </a:spcBef>
              <a:spcAft>
                <a:spcPts val="66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pt-BR" sz="221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Coordenação do Programa de </a:t>
            </a:r>
            <a:r>
              <a:rPr lang="pt-BR" sz="221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Residência Médica em Medicina de Família e Comunidade  </a:t>
            </a:r>
            <a:r>
              <a:rPr lang="pt-BR" sz="221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- 32 municípios, 64 vagas anuais, 29 residentes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indent="-216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pt-BR" sz="221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    Comissão Central de </a:t>
            </a:r>
            <a:r>
              <a:rPr lang="pt-BR" sz="221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Residências Médicas</a:t>
            </a:r>
            <a:r>
              <a:rPr lang="pt-BR" sz="221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: 14 hospitais próprios,    aprox. 450 médicos residentes e 1500 preceptores médicos, aprox. 40 especialidades médicas;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4040" indent="-282240" fontAlgn="auto">
              <a:spcBef>
                <a:spcPts val="660"/>
              </a:spcBef>
              <a:spcAft>
                <a:spcPts val="660"/>
              </a:spcAft>
              <a:defRPr/>
            </a:pP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854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3563" y="236538"/>
            <a:ext cx="79375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7550" y="630238"/>
            <a:ext cx="5207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5" name="CustomShape 2"/>
          <p:cNvSpPr/>
          <p:nvPr/>
        </p:nvSpPr>
        <p:spPr>
          <a:xfrm>
            <a:off x="333375" y="20638"/>
            <a:ext cx="3452813" cy="4619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19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Ampliação de 10 profissionais médicos no PMM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19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De 517 para 527 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333375" y="20638"/>
            <a:ext cx="3452813" cy="4619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19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Ampliação de 10 profissionais médicos no PMM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19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De 517 para 527 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8" y="1568450"/>
            <a:ext cx="9621837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4513" y="239713"/>
            <a:ext cx="12668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025" y="217488"/>
            <a:ext cx="836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0" name="CustomShape 1"/>
          <p:cNvSpPr/>
          <p:nvPr/>
        </p:nvSpPr>
        <p:spPr>
          <a:xfrm>
            <a:off x="1685925" y="1235075"/>
            <a:ext cx="7777163" cy="1042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1480" rIns="99360" bIns="5148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989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 </a:t>
            </a:r>
            <a:r>
              <a:rPr lang="pt-BR" sz="3089" b="1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Escola de Formação em Saúde – EFOS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89" b="1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1º Quadrimestre 2018 – 225 alunos 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3479800" y="115888"/>
            <a:ext cx="7212013" cy="1262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i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+mn-cs"/>
              </a:rPr>
              <a:t>Aedes aegypti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pic>
        <p:nvPicPr>
          <p:cNvPr id="112642" name="Imagem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1538288"/>
            <a:ext cx="4751387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3" name="CustomShape 2"/>
          <p:cNvSpPr/>
          <p:nvPr/>
        </p:nvSpPr>
        <p:spPr>
          <a:xfrm>
            <a:off x="79375" y="4448175"/>
            <a:ext cx="4281488" cy="2009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ni Sans Bold"/>
                <a:ea typeface="MS PGothic"/>
              </a:rPr>
              <a:t>Situação entomológica. SC, 2018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ni Sans Bold"/>
                <a:ea typeface="MS PGothic"/>
              </a:rPr>
              <a:t>Nº de focos: 8.054 (2017: 4.987)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ni Sans Bold"/>
                <a:ea typeface="MS PGothic"/>
              </a:rPr>
              <a:t>Municípios com focos: 137 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ni Sans Bold"/>
                <a:ea typeface="MS PGothic"/>
              </a:rPr>
              <a:t>Municípios infestados: 69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ni Sans Bold"/>
                <a:ea typeface="MS PGothic"/>
              </a:rPr>
              <a:t>      Alto risco: 17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ni Sans Bold"/>
                <a:ea typeface="MS PGothic"/>
              </a:rPr>
              <a:t>      Médio risco: 33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ni Sans Bold"/>
                <a:ea typeface="MS PGothic"/>
              </a:rPr>
              <a:t>      Baixo risco: 13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graphicFrame>
        <p:nvGraphicFramePr>
          <p:cNvPr id="294" name="Table 3"/>
          <p:cNvGraphicFramePr/>
          <p:nvPr/>
        </p:nvGraphicFramePr>
        <p:xfrm>
          <a:off x="5472113" y="2354263"/>
          <a:ext cx="4619160" cy="1731264"/>
        </p:xfrm>
        <a:graphic>
          <a:graphicData uri="http://schemas.openxmlformats.org/drawingml/2006/table">
            <a:tbl>
              <a:tblPr/>
              <a:tblGrid>
                <a:gridCol w="1426320"/>
                <a:gridCol w="841680"/>
                <a:gridCol w="2351160"/>
              </a:tblGrid>
              <a:tr h="33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Subtipo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Casos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Municípios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3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   Dengue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Itapema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523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   Chikungunya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3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Cunha Porã (02) 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 São Miguel do Oeste (01)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3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   Zika vírus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-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295" name="CustomShape 4"/>
          <p:cNvSpPr/>
          <p:nvPr/>
        </p:nvSpPr>
        <p:spPr>
          <a:xfrm>
            <a:off x="5472113" y="4103688"/>
            <a:ext cx="3490912" cy="271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i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ni Sans Bold"/>
                <a:ea typeface="MS PGothic"/>
              </a:rPr>
              <a:t>Situação até 24/04/2018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96" name="CustomShape 5"/>
          <p:cNvSpPr/>
          <p:nvPr/>
        </p:nvSpPr>
        <p:spPr>
          <a:xfrm>
            <a:off x="5462588" y="1789113"/>
            <a:ext cx="4424362" cy="5762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Casos autóctones de Doenças Transmitidas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Pelo Aedes aegypti. SC, 2018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97" name="CustomShape 6"/>
          <p:cNvSpPr/>
          <p:nvPr/>
        </p:nvSpPr>
        <p:spPr>
          <a:xfrm>
            <a:off x="4438650" y="4448175"/>
            <a:ext cx="6253163" cy="22844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Ações realizadas 1° Quad 2018: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548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pt-B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Apoio técnico em 37 municípios</a:t>
            </a:r>
          </a:p>
          <a:p>
            <a:pPr marL="285840" indent="-28548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pt-B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432 supervisões e 83 assessorias</a:t>
            </a:r>
          </a:p>
          <a:p>
            <a:pPr marL="285840" indent="-28548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pt-B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Aplicação de inseticida UBV Pesado</a:t>
            </a:r>
          </a:p>
          <a:p>
            <a:pPr marL="743040" lvl="1" indent="-28548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pt-B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Balneário Camboriú, Cunha Porã, Itajaí e Itapema</a:t>
            </a:r>
          </a:p>
          <a:p>
            <a:pPr marL="285840" indent="-28548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pt-B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Força Tarefa (SES/SDC/SMS)  </a:t>
            </a:r>
          </a:p>
          <a:p>
            <a:pPr marL="743040" lvl="1" indent="-28548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pt-B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Cunha Porã – 3.331 imóveis trabalhados</a:t>
            </a:r>
          </a:p>
          <a:p>
            <a:pPr marL="743040" lvl="1" indent="-28548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pt-B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Itapema - 3.000 imóveis trabalhados (morretes)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3228975" y="85725"/>
            <a:ext cx="7210425" cy="10731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+mn-cs"/>
              </a:rPr>
              <a:t>INFLUENZA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299" name="Table 2"/>
          <p:cNvGraphicFramePr/>
          <p:nvPr/>
        </p:nvGraphicFramePr>
        <p:xfrm>
          <a:off x="6213475" y="2135188"/>
          <a:ext cx="3926160" cy="1988820"/>
        </p:xfrm>
        <a:graphic>
          <a:graphicData uri="http://schemas.openxmlformats.org/drawingml/2006/table">
            <a:tbl>
              <a:tblPr/>
              <a:tblGrid>
                <a:gridCol w="2369880"/>
                <a:gridCol w="763560"/>
                <a:gridCol w="792720"/>
              </a:tblGrid>
              <a:tr h="268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Subtipo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Casos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Óbitos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268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   Influenza A(H1N1)pdm09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12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68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   Influenza A(H3N2)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12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1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68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   Influenza A (não sub)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3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68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   Influenza B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3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68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Total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30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1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300" name="CustomShape 3"/>
          <p:cNvSpPr/>
          <p:nvPr/>
        </p:nvSpPr>
        <p:spPr>
          <a:xfrm>
            <a:off x="6145213" y="4008438"/>
            <a:ext cx="4546600" cy="455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i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ni Sans Bold"/>
                <a:ea typeface="MS PGothic"/>
              </a:rPr>
              <a:t>*SRAG: Síndrome Respiratória Aguda Grave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i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ni Sans Bold"/>
                <a:ea typeface="MS PGothic"/>
              </a:rPr>
              <a:t>Situação até 24/04/2018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graphicFrame>
        <p:nvGraphicFramePr>
          <p:cNvPr id="301" name="Table 4"/>
          <p:cNvGraphicFramePr/>
          <p:nvPr/>
        </p:nvGraphicFramePr>
        <p:xfrm>
          <a:off x="650875" y="1963738"/>
          <a:ext cx="4408200" cy="3352800"/>
        </p:xfrm>
        <a:graphic>
          <a:graphicData uri="http://schemas.openxmlformats.org/drawingml/2006/table">
            <a:tbl>
              <a:tblPr/>
              <a:tblGrid>
                <a:gridCol w="3431880"/>
                <a:gridCol w="976320"/>
              </a:tblGrid>
              <a:tr h="237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Público Alvo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480" marR="24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Estimativa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480" marR="24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237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Crianças (6 meses a menores de 5 anos)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480" marR="24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387.577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480" marR="24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37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Gestantes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480" marR="24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71.522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480" marR="24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37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Puérperas (até 45 dias depois do parto)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480" marR="24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11.750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480" marR="24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37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Trabalhador de saúde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480" marR="24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132.299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480" marR="24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37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Professores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480" marR="24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77.699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480" marR="24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37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Povos Indígenas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480" marR="24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10.310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480" marR="24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37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Idosos (maior de 60 anos)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480" marR="24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671.114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480" marR="24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37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População privada de liberdade e funcionários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480" marR="24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29.071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480" marR="24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37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Pessoas com comorbidades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480" marR="24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483.040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480" marR="24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37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TOTAL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480" marR="24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1.864.566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24480" marR="24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302" name="CustomShape 5"/>
          <p:cNvSpPr/>
          <p:nvPr/>
        </p:nvSpPr>
        <p:spPr>
          <a:xfrm>
            <a:off x="7938" y="1163638"/>
            <a:ext cx="5643562" cy="790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Campanha de vacinação contra gripe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i="1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23 de abril a 01 de junho – Dia D: 12 de maio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i="1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Objetivo: reduzir internações e mortes por influenza na pop alvo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03" name="CustomShape 6"/>
          <p:cNvSpPr/>
          <p:nvPr/>
        </p:nvSpPr>
        <p:spPr>
          <a:xfrm>
            <a:off x="6137275" y="1793875"/>
            <a:ext cx="4078288" cy="333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Casos de SRAG* por Influenza. SC, 2018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04" name="CustomShape 7"/>
          <p:cNvSpPr/>
          <p:nvPr/>
        </p:nvSpPr>
        <p:spPr>
          <a:xfrm>
            <a:off x="0" y="5345113"/>
            <a:ext cx="10691813" cy="221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Ações realizadas 1° </a:t>
            </a:r>
            <a:r>
              <a:rPr lang="pt-BR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Quad</a:t>
            </a: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2018: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548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pt-B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Campanha de vacinação contra gripe: Alcançar altas coberturas no público alvo </a:t>
            </a:r>
          </a:p>
          <a:p>
            <a:pPr marL="285840" indent="-28548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pPr>
            <a:r>
              <a:rPr lang="pt-BR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Alerta</a:t>
            </a:r>
            <a:r>
              <a:rPr lang="pt-B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para os serviços de saúde: </a:t>
            </a:r>
            <a:r>
              <a:rPr lang="pt-BR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Atendimento precoce e qualificado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548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pt-B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Monitoramento dos leitos de UTI respiratória</a:t>
            </a:r>
          </a:p>
          <a:p>
            <a:pPr marL="285840" indent="-28548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pt-B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Capacitação de profissionais de saúde no manejo clínico</a:t>
            </a:r>
          </a:p>
          <a:p>
            <a:pPr marL="285840" indent="-28548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Char char="•"/>
              <a:defRPr/>
            </a:pPr>
            <a:r>
              <a:rPr lang="pt-BR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Tamiflu</a:t>
            </a:r>
            <a:r>
              <a:rPr lang="pt-B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Distribuição de 100 mil tratamentos (2017/2018) – Em estoque na SES: 100 mil</a:t>
            </a:r>
          </a:p>
          <a:p>
            <a:pPr marL="285840" indent="-28548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pt-B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Reforço na campanha de prevenção (etiqueta da tosse)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293833" y="502144"/>
            <a:ext cx="9921875" cy="9429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pt-BR" sz="3600" b="1" i="1" dirty="0" smtClean="0">
                <a:solidFill>
                  <a:schemeClr val="accent2"/>
                </a:solidFill>
              </a:rPr>
              <a:t>Cirurgias Eletivas</a:t>
            </a:r>
          </a:p>
          <a:p>
            <a:pPr algn="ctr"/>
            <a:r>
              <a:rPr lang="pt-BR" sz="2800" b="1" i="1" dirty="0" smtClean="0">
                <a:solidFill>
                  <a:srgbClr val="000000"/>
                </a:solidFill>
              </a:rPr>
              <a:t> </a:t>
            </a:r>
            <a:r>
              <a:rPr lang="pt-BR" sz="2800" dirty="0" smtClean="0">
                <a:solidFill>
                  <a:srgbClr val="000000"/>
                </a:solidFill>
              </a:rPr>
              <a:t> </a:t>
            </a:r>
            <a:r>
              <a:rPr lang="pt-BR" sz="2800" b="1" i="1" dirty="0">
                <a:solidFill>
                  <a:srgbClr val="000000"/>
                </a:solidFill>
              </a:rPr>
              <a:t>1º Quadrimestre de 2018 </a:t>
            </a:r>
            <a:endParaRPr lang="pt-BR" sz="2800" dirty="0">
              <a:solidFill>
                <a:srgbClr val="000000"/>
              </a:solidFill>
            </a:endParaRPr>
          </a:p>
          <a:p>
            <a:pPr algn="ctr"/>
            <a:endParaRPr lang="pt-BR" sz="2800" dirty="0">
              <a:solidFill>
                <a:srgbClr val="00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069980" y="5203277"/>
            <a:ext cx="6915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Obs.: SC foi o 1º Estado a concluir as metas das </a:t>
            </a:r>
          </a:p>
          <a:p>
            <a:r>
              <a:rPr lang="pt-BR" sz="2400" dirty="0"/>
              <a:t> </a:t>
            </a:r>
            <a:r>
              <a:rPr lang="pt-BR" sz="2400" dirty="0" smtClean="0"/>
              <a:t>         cirurgias eletivas de campanha </a:t>
            </a:r>
            <a:endParaRPr lang="pt-BR" sz="2400" dirty="0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257512"/>
              </p:ext>
            </p:extLst>
          </p:nvPr>
        </p:nvGraphicFramePr>
        <p:xfrm>
          <a:off x="466725" y="2301766"/>
          <a:ext cx="9576093" cy="2364828"/>
        </p:xfrm>
        <a:graphic>
          <a:graphicData uri="http://schemas.openxmlformats.org/presentationml/2006/ole">
            <p:oleObj spid="_x0000_s1037" name="Worksheet" r:id="rId3" imgW="3124263" imgH="771595" progId="Excel.Sheet.12">
              <p:embed/>
            </p:oleObj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466725" y="4796436"/>
            <a:ext cx="987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SUR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700088" y="1795463"/>
            <a:ext cx="9210675" cy="49815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0800" tIns="50400" rIns="100800" bIns="50400"/>
          <a:lstStyle/>
          <a:p>
            <a:pPr marL="342900" indent="-338138" algn="just">
              <a:lnSpc>
                <a:spcPct val="80000"/>
              </a:lnSpc>
              <a:spcBef>
                <a:spcPts val="888"/>
              </a:spcBef>
            </a:pPr>
            <a:r>
              <a:rPr lang="pt-BR" sz="2600">
                <a:solidFill>
                  <a:srgbClr val="000000"/>
                </a:solidFill>
                <a:ea typeface="Microsoft YaHei"/>
                <a:cs typeface="Microsoft YaHei"/>
              </a:rPr>
              <a:t>No artigo 36 da </a:t>
            </a:r>
            <a:r>
              <a:rPr lang="pt-BR" sz="2600" b="1" u="sng">
                <a:solidFill>
                  <a:srgbClr val="000000"/>
                </a:solidFill>
                <a:ea typeface="Microsoft YaHei"/>
                <a:cs typeface="Microsoft YaHei"/>
              </a:rPr>
              <a:t>Lei Complementar nº 141/2012</a:t>
            </a:r>
            <a:r>
              <a:rPr lang="pt-BR" sz="2600">
                <a:solidFill>
                  <a:srgbClr val="000000"/>
                </a:solidFill>
                <a:ea typeface="Microsoft YaHei"/>
                <a:cs typeface="Microsoft YaHei"/>
              </a:rPr>
              <a:t>, descreve que o RDQ deverá conter, no mínimo, as seguintes informações:</a:t>
            </a:r>
            <a:endParaRPr lang="pt-BR">
              <a:solidFill>
                <a:srgbClr val="000000"/>
              </a:solidFill>
            </a:endParaRPr>
          </a:p>
          <a:p>
            <a:pPr marL="342900" indent="-338138" algn="ctr">
              <a:lnSpc>
                <a:spcPct val="80000"/>
              </a:lnSpc>
              <a:spcBef>
                <a:spcPts val="888"/>
              </a:spcBef>
            </a:pPr>
            <a:endParaRPr lang="pt-BR">
              <a:solidFill>
                <a:srgbClr val="000000"/>
              </a:solidFill>
            </a:endParaRPr>
          </a:p>
          <a:p>
            <a:pPr marL="342900" indent="-338138" algn="just">
              <a:lnSpc>
                <a:spcPct val="80000"/>
              </a:lnSpc>
              <a:spcBef>
                <a:spcPts val="888"/>
              </a:spcBef>
              <a:buClr>
                <a:srgbClr val="000000"/>
              </a:buClr>
              <a:buFont typeface="Arial" charset="0"/>
              <a:buAutoNum type="arabicPeriod"/>
            </a:pPr>
            <a:r>
              <a:rPr lang="pt-BR" sz="2600">
                <a:solidFill>
                  <a:srgbClr val="000000"/>
                </a:solidFill>
                <a:ea typeface="Microsoft YaHei"/>
                <a:cs typeface="Microsoft YaHei"/>
              </a:rPr>
              <a:t>Montante e fonte dos recursos aplicados no período;</a:t>
            </a:r>
            <a:endParaRPr lang="pt-BR">
              <a:solidFill>
                <a:srgbClr val="000000"/>
              </a:solidFill>
            </a:endParaRPr>
          </a:p>
          <a:p>
            <a:pPr marL="342900" indent="-338138" algn="just">
              <a:lnSpc>
                <a:spcPct val="80000"/>
              </a:lnSpc>
              <a:spcBef>
                <a:spcPts val="888"/>
              </a:spcBef>
            </a:pPr>
            <a:endParaRPr lang="pt-BR">
              <a:solidFill>
                <a:srgbClr val="000000"/>
              </a:solidFill>
            </a:endParaRPr>
          </a:p>
          <a:p>
            <a:pPr marL="342900" indent="-338138" algn="just">
              <a:lnSpc>
                <a:spcPct val="80000"/>
              </a:lnSpc>
              <a:spcBef>
                <a:spcPts val="888"/>
              </a:spcBef>
              <a:buClr>
                <a:srgbClr val="000000"/>
              </a:buClr>
              <a:buFont typeface="Arial" charset="0"/>
              <a:buNone/>
            </a:pPr>
            <a:r>
              <a:rPr lang="pt-BR" sz="2600">
                <a:solidFill>
                  <a:srgbClr val="000000"/>
                </a:solidFill>
                <a:ea typeface="Microsoft YaHei"/>
                <a:cs typeface="Microsoft YaHei"/>
              </a:rPr>
              <a:t>2. Auditorias realizadas ou em fase de execução no período e suas recomendações e determinações;</a:t>
            </a:r>
            <a:endParaRPr lang="pt-BR">
              <a:solidFill>
                <a:srgbClr val="000000"/>
              </a:solidFill>
            </a:endParaRPr>
          </a:p>
          <a:p>
            <a:pPr marL="342900" indent="-338138" algn="just">
              <a:lnSpc>
                <a:spcPct val="80000"/>
              </a:lnSpc>
              <a:spcBef>
                <a:spcPts val="888"/>
              </a:spcBef>
            </a:pPr>
            <a:endParaRPr lang="pt-BR">
              <a:solidFill>
                <a:srgbClr val="000000"/>
              </a:solidFill>
            </a:endParaRPr>
          </a:p>
          <a:p>
            <a:pPr marL="342900" indent="-338138" algn="just">
              <a:lnSpc>
                <a:spcPct val="80000"/>
              </a:lnSpc>
              <a:spcBef>
                <a:spcPts val="888"/>
              </a:spcBef>
              <a:buClr>
                <a:srgbClr val="000000"/>
              </a:buClr>
              <a:buFont typeface="Arial" charset="0"/>
              <a:buNone/>
            </a:pPr>
            <a:r>
              <a:rPr lang="pt-BR" sz="2600">
                <a:solidFill>
                  <a:srgbClr val="000000"/>
                </a:solidFill>
                <a:ea typeface="Microsoft YaHei"/>
                <a:cs typeface="Microsoft YaHei"/>
              </a:rPr>
              <a:t>3.Oferta e </a:t>
            </a:r>
            <a:r>
              <a:rPr lang="pt-BR" sz="2600" b="1">
                <a:solidFill>
                  <a:srgbClr val="000000"/>
                </a:solidFill>
                <a:ea typeface="Microsoft YaHei"/>
                <a:cs typeface="Microsoft YaHei"/>
              </a:rPr>
              <a:t>produção de serviços públicos </a:t>
            </a:r>
            <a:r>
              <a:rPr lang="pt-BR" sz="2600">
                <a:solidFill>
                  <a:srgbClr val="000000"/>
                </a:solidFill>
                <a:ea typeface="Microsoft YaHei"/>
                <a:cs typeface="Microsoft YaHei"/>
              </a:rPr>
              <a:t>na rede assistencial própria, contratada e conveniada, </a:t>
            </a:r>
            <a:r>
              <a:rPr lang="pt-BR" sz="2600" b="1">
                <a:solidFill>
                  <a:srgbClr val="000000"/>
                </a:solidFill>
                <a:ea typeface="Microsoft YaHei"/>
                <a:cs typeface="Microsoft YaHei"/>
              </a:rPr>
              <a:t>cotejando esses dados com os indicadores de saúde</a:t>
            </a:r>
            <a:r>
              <a:rPr lang="pt-BR" sz="2600">
                <a:solidFill>
                  <a:srgbClr val="000000"/>
                </a:solidFill>
                <a:ea typeface="Microsoft YaHei"/>
                <a:cs typeface="Microsoft YaHei"/>
              </a:rPr>
              <a:t> da população em seu âmbito de atuação.</a:t>
            </a:r>
            <a:endParaRPr lang="pt-BR">
              <a:solidFill>
                <a:srgbClr val="000000"/>
              </a:solidFill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2006600" y="361950"/>
            <a:ext cx="7319963" cy="1174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1480" rIns="99360" bIns="51480"/>
          <a:lstStyle/>
          <a:p>
            <a:pPr algn="ctr" fontAlgn="auto">
              <a:spcBef>
                <a:spcPts val="1763"/>
              </a:spcBef>
              <a:spcAft>
                <a:spcPts val="0"/>
              </a:spcAft>
              <a:defRPr/>
            </a:pPr>
            <a:r>
              <a:rPr lang="pt-BR" sz="3529" b="1" i="1" spc="-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Relatório Detalhado Quadrimestral- RDQ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810101" y="302737"/>
            <a:ext cx="8229897" cy="12599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123" y="-1"/>
            <a:ext cx="10079567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8487" y="5892181"/>
            <a:ext cx="2223326" cy="166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324177" y="6402762"/>
            <a:ext cx="5343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Zaheera  Demo"/>
              </a:rPr>
              <a:t>Projeto </a:t>
            </a:r>
            <a:endParaRPr lang="pt-BR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Zaheera  Demo"/>
              </a:rPr>
              <a:t>ver</a:t>
            </a:r>
            <a:endParaRPr lang="pt-BR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6775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tângulo 3"/>
          <p:cNvSpPr>
            <a:spLocks noChangeArrowheads="1"/>
          </p:cNvSpPr>
          <p:nvPr/>
        </p:nvSpPr>
        <p:spPr bwMode="auto">
          <a:xfrm>
            <a:off x="4007864" y="2883655"/>
            <a:ext cx="2852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2060"/>
                </a:solidFill>
                <a:cs typeface="Times New Roman" pitchFamily="18" charset="0"/>
              </a:rPr>
              <a:t>OBRIGADA!</a:t>
            </a:r>
            <a:endParaRPr lang="pt-BR" sz="36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16738" name="Retângulo 1"/>
          <p:cNvSpPr>
            <a:spLocks noChangeArrowheads="1"/>
          </p:cNvSpPr>
          <p:nvPr/>
        </p:nvSpPr>
        <p:spPr bwMode="auto">
          <a:xfrm>
            <a:off x="600075" y="1158875"/>
            <a:ext cx="91122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solidFill>
                  <a:srgbClr val="C00000"/>
                </a:solidFill>
                <a:latin typeface="Tahoma" pitchFamily="34" charset="0"/>
              </a:rPr>
              <a:t>SECRETARIA DE ESTADO DA SAÚDE</a:t>
            </a:r>
          </a:p>
          <a:p>
            <a:pPr algn="ctr"/>
            <a:endParaRPr lang="pt-BR" sz="2800" b="1">
              <a:latin typeface="Tahoma" pitchFamily="34" charset="0"/>
            </a:endParaRPr>
          </a:p>
        </p:txBody>
      </p:sp>
      <p:sp>
        <p:nvSpPr>
          <p:cNvPr id="116739" name="Retângulo 5"/>
          <p:cNvSpPr>
            <a:spLocks noChangeArrowheads="1"/>
          </p:cNvSpPr>
          <p:nvPr/>
        </p:nvSpPr>
        <p:spPr bwMode="auto">
          <a:xfrm>
            <a:off x="4706938" y="4119563"/>
            <a:ext cx="5984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sz="2800" b="1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800" b="1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170822" y="4596606"/>
            <a:ext cx="652614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Grace Ella </a:t>
            </a:r>
            <a:r>
              <a:rPr lang="pt-BR" sz="2400" b="1" dirty="0" err="1" smtClean="0"/>
              <a:t>Berenhauser</a:t>
            </a:r>
            <a:endParaRPr lang="pt-BR" sz="2400" b="1" dirty="0" smtClean="0"/>
          </a:p>
          <a:p>
            <a:pPr algn="ctr"/>
            <a:r>
              <a:rPr lang="pt-BR" sz="2400" b="1" dirty="0" smtClean="0"/>
              <a:t>Superintendente de Planejamento e Gestão</a:t>
            </a:r>
          </a:p>
          <a:p>
            <a:pPr algn="ctr"/>
            <a:r>
              <a:rPr lang="pt-BR" sz="2400" b="1" dirty="0" smtClean="0">
                <a:hlinkClick r:id="rId2"/>
              </a:rPr>
              <a:t>sug@saúde.sc.gov.br</a:t>
            </a:r>
            <a:endParaRPr lang="pt-BR" sz="2400" b="1" dirty="0" smtClean="0"/>
          </a:p>
          <a:p>
            <a:pPr algn="ctr"/>
            <a:r>
              <a:rPr lang="pt-BR" sz="2000" b="1" dirty="0" smtClean="0"/>
              <a:t>(48) 3664 8803 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552450" y="3122613"/>
            <a:ext cx="9067800" cy="30797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0800" tIns="50400" rIns="100800" bIns="50400"/>
          <a:lstStyle/>
          <a:p>
            <a:pPr marL="343080" indent="-339480" algn="just" fontAlgn="auto">
              <a:spcBef>
                <a:spcPts val="887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  <a:defRPr/>
            </a:pPr>
            <a:r>
              <a:rPr lang="pt-BR" sz="2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Modelo padronizado – Sistema SARGSUS </a:t>
            </a:r>
            <a:r>
              <a:rPr lang="pt-B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aprovado pelo Conselho Nacional de Saúde na </a:t>
            </a:r>
            <a:r>
              <a:rPr lang="pt-BR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Resolução n° 459, de 10 de outubro de 2012, </a:t>
            </a:r>
            <a:r>
              <a:rPr lang="pt-B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publicada no DOU n° 246, de 21/12/2012.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 fontAlgn="auto">
              <a:spcBef>
                <a:spcPts val="887"/>
              </a:spcBef>
              <a:spcAft>
                <a:spcPts val="0"/>
              </a:spcAft>
              <a:defRPr/>
            </a:pP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39480" algn="just" fontAlgn="auto">
              <a:spcBef>
                <a:spcPts val="887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  <a:defRPr/>
            </a:pPr>
            <a:r>
              <a:rPr lang="pt-BR" sz="36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Será substituído pelo </a:t>
            </a:r>
            <a:r>
              <a:rPr lang="pt-BR" sz="3600" b="1" spc="-1" dirty="0" err="1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DigiSUS</a:t>
            </a:r>
            <a:r>
              <a:rPr lang="pt-BR" sz="36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 em 2018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1785938" y="866775"/>
            <a:ext cx="7319962" cy="1174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1480" rIns="99360" bIns="51480"/>
          <a:lstStyle/>
          <a:p>
            <a:pPr algn="ctr" fontAlgn="auto">
              <a:spcBef>
                <a:spcPts val="1763"/>
              </a:spcBef>
              <a:spcAft>
                <a:spcPts val="0"/>
              </a:spcAft>
              <a:defRPr/>
            </a:pPr>
            <a:r>
              <a:rPr lang="pt-BR" sz="3529" b="1" i="1" spc="-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Relatório Detalhado Quadrimestral- RDQ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450850" y="4670425"/>
            <a:ext cx="9256713" cy="87788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377825" y="2555875"/>
            <a:ext cx="9932988" cy="19288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1480" rIns="99360" bIns="51480"/>
          <a:lstStyle/>
          <a:p>
            <a:pPr algn="ctr" fontAlgn="auto">
              <a:spcBef>
                <a:spcPts val="2001"/>
              </a:spcBef>
              <a:spcAft>
                <a:spcPts val="0"/>
              </a:spcAft>
              <a:defRPr/>
            </a:pPr>
            <a:r>
              <a:rPr lang="pt-BR" sz="4000" b="1" i="1" spc="-1">
                <a:solidFill>
                  <a:srgbClr val="16165D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Montante e fonte de recursos aplicados no período - </a:t>
            </a:r>
            <a:r>
              <a:rPr lang="pt-BR" sz="4000" b="1" i="1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1º Quadrimestre de 2018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" name="Table 1"/>
          <p:cNvGraphicFramePr/>
          <p:nvPr>
            <p:extLst>
              <p:ext uri="{D42A27DB-BD31-4B8C-83A1-F6EECF244321}">
                <p14:modId xmlns:p14="http://schemas.microsoft.com/office/powerpoint/2010/main" xmlns="" val="2153577207"/>
              </p:ext>
            </p:extLst>
          </p:nvPr>
        </p:nvGraphicFramePr>
        <p:xfrm>
          <a:off x="407988" y="2160588"/>
          <a:ext cx="9992880" cy="3787341"/>
        </p:xfrm>
        <a:graphic>
          <a:graphicData uri="http://schemas.openxmlformats.org/drawingml/2006/table">
            <a:tbl>
              <a:tblPr/>
              <a:tblGrid>
                <a:gridCol w="57600"/>
                <a:gridCol w="5375880"/>
                <a:gridCol w="4559400"/>
              </a:tblGrid>
              <a:tr h="1641600">
                <a:tc gridSpan="3">
                  <a:txBody>
                    <a:bodyPr/>
                    <a:lstStyle/>
                    <a:p>
                      <a:pPr algn="ctr">
                        <a:lnSpc>
                          <a:spcPct val="66000"/>
                        </a:lnSpc>
                      </a:pP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 RECEITA PARA APURAÇÃO DA APLICAÇÃO EM AÇÕES E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 SERVIÇOS PÚBLICOS DE SAÚDE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 </a:t>
                      </a:r>
                      <a:r>
                        <a:rPr lang="pt-BR" sz="2400" b="1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(</a:t>
                      </a:r>
                      <a:r>
                        <a:rPr lang="pt-BR" sz="1800" b="1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Recursos Próprios</a:t>
                      </a:r>
                      <a:r>
                        <a:rPr lang="pt-BR" sz="2400" b="1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)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42876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10800" marR="108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10800" marR="108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10800" marR="108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144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PREVISÃO ATUALIZADA – ESTADO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(</a:t>
                      </a: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Ano</a:t>
                      </a:r>
                      <a:r>
                        <a:rPr lang="pt-BR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)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" marR="108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6000"/>
                        </a:lnSpc>
                      </a:pP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RECEITAS REALIZADAS - ESTADO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(</a:t>
                      </a: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1º Quadrimestre</a:t>
                      </a:r>
                      <a:r>
                        <a:rPr lang="pt-BR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)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" marR="108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81840">
                <a:tc gridSpan="2">
                  <a:txBody>
                    <a:bodyPr/>
                    <a:lstStyle/>
                    <a:p>
                      <a:pPr algn="ctr">
                        <a:lnSpc>
                          <a:spcPct val="66000"/>
                        </a:lnSpc>
                      </a:pPr>
                      <a:endParaRPr lang="pt-BR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2000" b="1" strike="noStrike" spc="-1" dirty="0" smtClean="0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19.999.968.593,00 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endParaRPr lang="pt-BR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" marR="108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6000"/>
                        </a:lnSpc>
                      </a:pPr>
                      <a:endParaRPr lang="pt-BR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</a:t>
                      </a:r>
                      <a:r>
                        <a:rPr lang="pt-BR" sz="2000" b="1" strike="noStrike" spc="-1" dirty="0" smtClean="0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6.508.176.210,42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endParaRPr lang="pt-BR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" marR="108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04" name="CustomShape 2"/>
          <p:cNvSpPr/>
          <p:nvPr/>
        </p:nvSpPr>
        <p:spPr>
          <a:xfrm>
            <a:off x="2065338" y="192088"/>
            <a:ext cx="7075487" cy="14795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MONTANTE DE RECURSOS APLICADOS 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u="sng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ATÉ O PERÍODO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220772" y="6429322"/>
            <a:ext cx="7027862" cy="568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yriad CnSemibold"/>
                <a:ea typeface="Microsoft YaHei"/>
              </a:rPr>
              <a:t>FONTE:  http://www.sef.sc.gov.br/arquivos_portal/relatorios/62/RREO___Site.pdf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534988" y="192088"/>
            <a:ext cx="8605837" cy="14795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07" name="Table 2"/>
          <p:cNvGraphicFramePr/>
          <p:nvPr>
            <p:extLst>
              <p:ext uri="{D42A27DB-BD31-4B8C-83A1-F6EECF244321}">
                <p14:modId xmlns:p14="http://schemas.microsoft.com/office/powerpoint/2010/main" xmlns="" val="3229647998"/>
              </p:ext>
            </p:extLst>
          </p:nvPr>
        </p:nvGraphicFramePr>
        <p:xfrm>
          <a:off x="415925" y="2351088"/>
          <a:ext cx="9994680" cy="3469200"/>
        </p:xfrm>
        <a:graphic>
          <a:graphicData uri="http://schemas.openxmlformats.org/drawingml/2006/table">
            <a:tbl>
              <a:tblPr/>
              <a:tblGrid>
                <a:gridCol w="9994680"/>
              </a:tblGrid>
              <a:tr h="12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 </a:t>
                      </a:r>
                      <a:r>
                        <a:rPr lang="pt-BR" sz="2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PERCENTUAL DE APLICAÇÃO EM AÇÕES E SERVIÇOS PÚBLICOS DE SAÚDE SOBRE A RECEITA DE IMPOSTOS LÍQUIDOS E TRANSFERÊNCIAS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</a:tr>
              <a:tr h="42732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2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strike="noStrike" spc="-1" dirty="0" smtClean="0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14,44%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 939.566.095,44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208" name="CustomShape 3"/>
          <p:cNvSpPr/>
          <p:nvPr/>
        </p:nvSpPr>
        <p:spPr>
          <a:xfrm>
            <a:off x="2065338" y="192088"/>
            <a:ext cx="7075487" cy="14795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MONTANTE DE RECURSOS APLICADOS 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u="sng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ATÉ O PERÍODO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9" name="CustomShape 4"/>
          <p:cNvSpPr/>
          <p:nvPr/>
        </p:nvSpPr>
        <p:spPr>
          <a:xfrm>
            <a:off x="3800475" y="4695825"/>
            <a:ext cx="3171825" cy="571500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5"/>
          <p:cNvSpPr/>
          <p:nvPr/>
        </p:nvSpPr>
        <p:spPr>
          <a:xfrm>
            <a:off x="211138" y="6715125"/>
            <a:ext cx="7027862" cy="568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yriad CnSemibold"/>
                <a:ea typeface="Microsoft YaHei"/>
              </a:rPr>
              <a:t>FONTE:  http://www.sef.sc.gov.br/arquivos_portal/relatorios/62/RREO___Site.pdf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" name="Table 1"/>
          <p:cNvGraphicFramePr/>
          <p:nvPr/>
        </p:nvGraphicFramePr>
        <p:xfrm>
          <a:off x="274638" y="2071688"/>
          <a:ext cx="9994680" cy="4092120"/>
        </p:xfrm>
        <a:graphic>
          <a:graphicData uri="http://schemas.openxmlformats.org/drawingml/2006/table">
            <a:tbl>
              <a:tblPr/>
              <a:tblGrid>
                <a:gridCol w="5283000"/>
                <a:gridCol w="4711680"/>
              </a:tblGrid>
              <a:tr h="1373760">
                <a:tc gridSpan="2">
                  <a:txBody>
                    <a:bodyPr/>
                    <a:lstStyle/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2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 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2200" b="1" strike="noStrike" spc="-1" dirty="0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RECEITAS ADICIONAIS </a:t>
                      </a:r>
                      <a:r>
                        <a:rPr lang="pt-BR" sz="2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PARA FINANCIAMENTO 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2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DA SAÚDE (</a:t>
                      </a: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223</a:t>
                      </a:r>
                      <a:r>
                        <a:rPr lang="pt-BR" sz="2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 e </a:t>
                      </a: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Outras Fontes</a:t>
                      </a:r>
                      <a:r>
                        <a:rPr lang="pt-BR" sz="2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)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" marR="9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4F0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725760">
                <a:tc gridSpan="2">
                  <a:txBody>
                    <a:bodyPr/>
                    <a:lstStyle/>
                    <a:p>
                      <a:endParaRPr lang="pt-BR"/>
                    </a:p>
                  </a:txBody>
                  <a:tcPr marL="9000" marR="9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837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               PREVISÃO ATUALIZADA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(Ano)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" marR="108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            RECEITAS REALIZADAS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(1º Quadrimestre)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" marR="108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1155600">
                <a:tc>
                  <a:txBody>
                    <a:bodyPr/>
                    <a:lstStyle/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 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endParaRPr lang="pt-BR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873.892.872,72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endParaRPr lang="pt-BR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" marR="10800" anchor="ctr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6000"/>
                        </a:lnSpc>
                      </a:pPr>
                      <a:endParaRPr lang="pt-BR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endParaRPr lang="pt-BR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r>
                        <a:rPr lang="pt-BR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DejaVu Sans"/>
                        </a:rPr>
                        <a:t>194.452.588,11</a:t>
                      </a:r>
                      <a:endParaRPr lang="pt-BR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66000"/>
                        </a:lnSpc>
                      </a:pPr>
                      <a:endParaRPr lang="pt-BR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" marR="10800" anchor="ctr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12" name="CustomShape 2"/>
          <p:cNvSpPr/>
          <p:nvPr/>
        </p:nvSpPr>
        <p:spPr>
          <a:xfrm>
            <a:off x="2065338" y="192088"/>
            <a:ext cx="7075487" cy="14795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MONTANTE DE RECURSOS APLICADOS 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u="sng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ATÉ O PERÍODO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274638" y="6727825"/>
            <a:ext cx="7027862" cy="568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yriad CnSemibold"/>
                <a:ea typeface="Microsoft YaHei"/>
              </a:rPr>
              <a:t>FONTE:  http://www.sef.sc.gov.br/arquivos_portal/relatorios/62/RREO___Site.pdf</a:t>
            </a: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3805</TotalTime>
  <Words>2796</Words>
  <Application>Microsoft Office PowerPoint</Application>
  <PresentationFormat>Personalizar</PresentationFormat>
  <Paragraphs>891</Paragraphs>
  <Slides>41</Slides>
  <Notes>19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6" baseType="lpstr">
      <vt:lpstr>Office Theme</vt:lpstr>
      <vt:lpstr>Office Theme</vt:lpstr>
      <vt:lpstr>Office Theme</vt:lpstr>
      <vt:lpstr>Office Theme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costasz</dc:creator>
  <cp:lastModifiedBy>glb8519</cp:lastModifiedBy>
  <cp:revision>525</cp:revision>
  <cp:lastPrinted>2018-06-11T20:18:21Z</cp:lastPrinted>
  <dcterms:created xsi:type="dcterms:W3CDTF">2017-06-22T20:01:02Z</dcterms:created>
  <dcterms:modified xsi:type="dcterms:W3CDTF">2018-06-12T12:10:23Z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19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40</vt:i4>
  </property>
</Properties>
</file>