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charts/chart24.xml" ContentType="application/vnd.openxmlformats-officedocument.drawingml.char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drawings/drawing3.xml" ContentType="application/vnd.openxmlformats-officedocument.drawingml.chartshape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443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charts/chart21.xml" ContentType="application/vnd.openxmlformats-officedocument.drawingml.chart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charts/style4.xml" ContentType="application/vnd.ms-office.chartstyle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drawings/drawing2.xml" ContentType="application/vnd.openxmlformats-officedocument.drawingml.chartshape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charts/chart28.xml" ContentType="application/vnd.openxmlformats-officedocument.drawingml.chart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charts/chart17.xml" ContentType="application/vnd.openxmlformats-officedocument.drawingml.chart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charts/chart20.xml" ContentType="application/vnd.openxmlformats-officedocument.drawingml.chart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drawings/drawing7.xml" ContentType="application/vnd.openxmlformats-officedocument.drawingml.chartshape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charts/chart25.xml" ContentType="application/vnd.openxmlformats-officedocument.drawingml.chart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drawings/drawing4.xml" ContentType="application/vnd.openxmlformats-officedocument.drawingml.chartshape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charts/chart19.xml" ContentType="application/vnd.openxmlformats-officedocument.drawingml.chart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charts/chart22.xml" ContentType="application/vnd.openxmlformats-officedocument.drawingml.chart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charts/style3.xml" ContentType="application/vnd.ms-office.chartstyle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charts/chart27.xml" ContentType="application/vnd.openxmlformats-officedocument.drawingml.chart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drawings/drawing6.xml" ContentType="application/vnd.openxmlformats-officedocument.drawingml.chartshape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charts/chart29.xml" ContentType="application/vnd.openxmlformats-officedocument.drawingml.chart+xml"/>
  <Override PartName="/ppt/tags/tag40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charts/chart8.xml" ContentType="application/vnd.openxmlformats-officedocument.drawingml.chart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charts/style2.xml" ContentType="application/vnd.ms-office.chart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charts/chart26.xml" ContentType="application/vnd.openxmlformats-officedocument.drawingml.char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charts/chart5.xml" ContentType="application/vnd.openxmlformats-officedocument.drawingml.char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drawings/drawing5.xml" ContentType="application/vnd.openxmlformats-officedocument.drawingml.chartshape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13" r:id="rId2"/>
    <p:sldId id="514" r:id="rId3"/>
    <p:sldId id="540" r:id="rId4"/>
    <p:sldId id="541" r:id="rId5"/>
    <p:sldId id="542" r:id="rId6"/>
    <p:sldId id="543" r:id="rId7"/>
    <p:sldId id="544" r:id="rId8"/>
    <p:sldId id="546" r:id="rId9"/>
    <p:sldId id="601" r:id="rId10"/>
    <p:sldId id="547" r:id="rId11"/>
    <p:sldId id="605" r:id="rId12"/>
    <p:sldId id="620" r:id="rId13"/>
    <p:sldId id="630" r:id="rId14"/>
    <p:sldId id="554" r:id="rId15"/>
    <p:sldId id="624" r:id="rId16"/>
    <p:sldId id="628" r:id="rId17"/>
    <p:sldId id="627" r:id="rId18"/>
    <p:sldId id="625" r:id="rId19"/>
    <p:sldId id="598" r:id="rId20"/>
    <p:sldId id="629" r:id="rId21"/>
    <p:sldId id="574" r:id="rId22"/>
    <p:sldId id="559" r:id="rId23"/>
    <p:sldId id="560" r:id="rId24"/>
    <p:sldId id="622" r:id="rId25"/>
    <p:sldId id="623" r:id="rId26"/>
    <p:sldId id="631" r:id="rId27"/>
    <p:sldId id="632" r:id="rId28"/>
    <p:sldId id="565" r:id="rId29"/>
    <p:sldId id="566" r:id="rId30"/>
    <p:sldId id="567" r:id="rId31"/>
    <p:sldId id="621" r:id="rId32"/>
    <p:sldId id="614" r:id="rId33"/>
    <p:sldId id="633" r:id="rId34"/>
    <p:sldId id="634" r:id="rId35"/>
    <p:sldId id="617" r:id="rId36"/>
    <p:sldId id="618" r:id="rId37"/>
    <p:sldId id="568" r:id="rId38"/>
  </p:sldIdLst>
  <p:sldSz cx="9144000" cy="6858000" type="screen4x3"/>
  <p:notesSz cx="6797675" cy="9926638"/>
  <p:custDataLst>
    <p:tags r:id="rId4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C79F"/>
    <a:srgbClr val="96BD9F"/>
    <a:srgbClr val="007A37"/>
    <a:srgbClr val="00B853"/>
    <a:srgbClr val="00FE73"/>
    <a:srgbClr val="03BCC1"/>
    <a:srgbClr val="FA0EC7"/>
    <a:srgbClr val="17375E"/>
    <a:srgbClr val="953735"/>
    <a:srgbClr val="A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75" autoAdjust="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Velocimetro%20receita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efsc-br\dfs\DCOG\GTIF\7%20-%20LRF\AUDI&#202;NCIA%20P&#218;BLICA%20-%20LRF\2017\3&#176;%20Quadrimestre\Despes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2&#176;%20Quadrimestre\FOPAG%20evolu&#231;&#227;o%20-%202018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fsc-br\dfs\DCOG\GTIF\7%20-%20LRF\AUDI&#202;NCIA%20P&#218;BLICA%20-%20LRF\2018\2&#176;%20Quadrimestre\Sa&#250;de%20e%20Educa&#231;&#227;o.xlsx" TargetMode="External"/><Relationship Id="rId4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Audi&#234;ncia%202018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\\sefsc-br\dfs\DCOG\GTIF\7%20-%20LRF\AUDI&#202;NCIA%20P&#218;BLICA%20-%20LRF\2018\2&#176;%20Quadrimestre\Sa&#250;de%20e%20Educa&#231;&#227;o.xlsx" TargetMode="External"/><Relationship Id="rId4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Audi&#234;ncia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efsc-br\dfs\DCOG\GTIF\7%20-%20LRF\AUDI&#202;NCIA%20P&#218;BLICA%20-%20LRF\2018\2&#176;%20Quadrimestre\Audi&#234;ncia%202&#176;-2018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2&#176;%20Quadrimestre\Audi&#234;ncia%202&#176;-2018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efsc-br\dfs\DCOG\GTIF\7%20-%20LRF\AUDI&#202;NCIA%20P&#218;BLICA%20-%20LRF\2018\Audi&#234;ncia%202018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efsc-br\dfs\DCOG\GTIF\7%20-%20LRF\AUDI&#202;NCIA%20P&#218;BLICA%20-%20LRF\2018\2&#176;%20Quadrimestre\Audi&#234;ncia%202&#176;-2018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2&#176;%20Quadrimestre\Audi&#234;ncia%202&#176;-2018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3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efsc-br\dfs\DCOG\GTIF\7%20-%20LRF\AUDI&#202;NCIA%20P&#218;BLICA%20-%20LRF\2018\2&#176;%20Quadrimestre\Despesa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GTIF\7%20-%20LRF\AUDI&#202;NCIA%20P&#218;BLICA%20-%20LRF\2018\Recei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fsc-br\dfs\DCOG\GTIF\7%20-%20LRF\AUDI&#202;NCIA%20P&#218;BLICA%20-%20LRF\2018\Velocimetro%20receita2018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fsc-br\dfs\DCOG\GTIF\7%20-%20LRF\AUDI&#202;NCIA%20P&#218;BLICA%20-%20LRF\2018\Velocimetro%20receita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44537875290443768"/>
          <c:y val="0.11479600125637722"/>
          <c:w val="0.45458140491058008"/>
          <c:h val="0.7688790515558297"/>
        </c:manualLayout>
      </c:layout>
      <c:doughnutChart>
        <c:varyColors val="1"/>
        <c:ser>
          <c:idx val="1"/>
          <c:order val="0"/>
          <c:tx>
            <c:strRef>
              <c:f>'[Velocimetro receita2018.xlsx]Receita'!$A$1</c:f>
              <c:strCache>
                <c:ptCount val="1"/>
                <c:pt idx="0">
                  <c:v>Mostrador</c:v>
                </c:pt>
              </c:strCache>
            </c:strRef>
          </c:tx>
          <c:dPt>
            <c:idx val="0"/>
            <c:spPr>
              <a:solidFill>
                <a:srgbClr val="17375E"/>
              </a:solidFill>
              <a:ln>
                <a:solidFill>
                  <a:srgbClr val="00206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C9-43BF-A01E-B19AA1FDCC51}"/>
              </c:ext>
            </c:extLst>
          </c:dPt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C9-43BF-A01E-B19AA1FDCC51}"/>
              </c:ext>
            </c:extLst>
          </c:dPt>
          <c:dPt>
            <c:idx val="2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C9-43BF-A01E-B19AA1FDCC51}"/>
              </c:ext>
            </c:extLst>
          </c:dPt>
          <c:cat>
            <c:strRef>
              <c:f>'[Velocimetro receita2018.xlsx]Receita'!$A$2:$A$4</c:f>
              <c:strCache>
                <c:ptCount val="2"/>
                <c:pt idx="0">
                  <c:v>Receita Prevista</c:v>
                </c:pt>
                <c:pt idx="1">
                  <c:v>Créditos Adicionais</c:v>
                </c:pt>
              </c:strCache>
            </c:strRef>
          </c:cat>
          <c:val>
            <c:numRef>
              <c:f>'[Velocimetro receita2018.xlsx]Receita'!$B$2:$B$4</c:f>
              <c:numCache>
                <c:formatCode>General</c:formatCode>
                <c:ptCount val="3"/>
                <c:pt idx="0" formatCode="_-* #,##0.00_-;\-* #,##0.00_-;_-* &quot;-&quot;??_-;_-@_-">
                  <c:v>36.309999999999995</c:v>
                </c:pt>
                <c:pt idx="2" formatCode="_-* #,##0.00_-;\-* #,##0.00_-;_-* &quot;-&quot;??_-;_-@_-">
                  <c:v>36.309999999999995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C9-43BF-A01E-B19AA1FDCC51}"/>
            </c:ext>
          </c:extLst>
        </c:ser>
        <c:dLbls/>
        <c:firstSliceAng val="270"/>
        <c:holeSize val="50"/>
      </c:doughnutChart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 b="1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20895522388059706"/>
          <c:y val="3.8433111603843335E-2"/>
          <c:w val="0.58255597014925342"/>
          <c:h val="0.92313377679231312"/>
        </c:manualLayout>
      </c:layout>
      <c:pieChart>
        <c:ser>
          <c:idx val="0"/>
          <c:order val="0"/>
          <c:dPt>
            <c:idx val="0"/>
            <c:spPr>
              <a:solidFill>
                <a:srgbClr val="0077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62-4561-AC70-382FD9C2C587}"/>
              </c:ext>
            </c:extLst>
          </c:dPt>
          <c:dPt>
            <c:idx val="1"/>
            <c:spPr>
              <a:solidFill>
                <a:srgbClr val="C41C1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62-4561-AC70-382FD9C2C587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62-4561-AC70-382FD9C2C587}"/>
              </c:ext>
            </c:extLst>
          </c:dPt>
          <c:dPt>
            <c:idx val="3"/>
            <c:spPr>
              <a:solidFill>
                <a:srgbClr val="17375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62-4561-AC70-382FD9C2C587}"/>
              </c:ext>
            </c:extLst>
          </c:dPt>
          <c:dLbls>
            <c:dLbl>
              <c:idx val="0"/>
              <c:layout>
                <c:manualLayout>
                  <c:x val="-0.22395287342813489"/>
                  <c:y val="-0.1696099468919920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D262-4561-AC70-382FD9C2C587}"/>
                </c:ext>
              </c:extLst>
            </c:dLbl>
            <c:dLbl>
              <c:idx val="2"/>
              <c:layout>
                <c:manualLayout>
                  <c:x val="0.22851510165706904"/>
                  <c:y val="0.14623208762844603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B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D262-4561-AC70-382FD9C2C58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63.730903466040701</c:v>
                </c:pt>
                <c:pt idx="1">
                  <c:v>6.5167200415936977</c:v>
                </c:pt>
                <c:pt idx="2">
                  <c:v>24.953624371581501</c:v>
                </c:pt>
                <c:pt idx="3">
                  <c:v>4.7987521207840924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62-4561-AC70-382FD9C2C587}"/>
            </c:ext>
          </c:extLst>
        </c:ser>
        <c:dLbls/>
        <c:firstSliceAng val="0"/>
      </c:pieChart>
    </c:plotArea>
    <c:dispBlanksAs val="zero"/>
    <c:showDLblsOverMax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27928008998875148"/>
          <c:y val="4.794007490636705E-2"/>
          <c:w val="0.72071995546011303"/>
          <c:h val="0.8474337786428382"/>
        </c:manualLayout>
      </c:layout>
      <c:barChart>
        <c:barDir val="bar"/>
        <c:grouping val="clustered"/>
        <c:ser>
          <c:idx val="0"/>
          <c:order val="0"/>
          <c:tx>
            <c:strRef>
              <c:f>'D Fix x Exec'!$B$32</c:f>
              <c:strCache>
                <c:ptCount val="1"/>
                <c:pt idx="0">
                  <c:v>2º Quad. 2018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 Fix x Exec'!$A$41:$A$44</c:f>
              <c:strCache>
                <c:ptCount val="4"/>
                <c:pt idx="0">
                  <c:v>Folha de Pagamento</c:v>
                </c:pt>
                <c:pt idx="1">
                  <c:v>Pagamento da Dívida</c:v>
                </c:pt>
                <c:pt idx="2">
                  <c:v>Manutenção dos Serviços Públicos</c:v>
                </c:pt>
                <c:pt idx="3">
                  <c:v>Investimentos</c:v>
                </c:pt>
              </c:strCache>
            </c:strRef>
          </c:cat>
          <c:val>
            <c:numRef>
              <c:f>'D Fix x Exec'!$B$41:$B$44</c:f>
              <c:numCache>
                <c:formatCode>_-* #,##0.00_-;\-* #,##0.00_-;_-* "-"??_-;_-@_-</c:formatCode>
                <c:ptCount val="4"/>
                <c:pt idx="0">
                  <c:v>10629553084.369999</c:v>
                </c:pt>
                <c:pt idx="1">
                  <c:v>1086911025.1199999</c:v>
                </c:pt>
                <c:pt idx="2">
                  <c:v>4161966337.8299994</c:v>
                </c:pt>
                <c:pt idx="3">
                  <c:v>800374506.44000006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0-4747-B2B1-8E52484D7972}"/>
            </c:ext>
          </c:extLst>
        </c:ser>
        <c:ser>
          <c:idx val="1"/>
          <c:order val="1"/>
          <c:tx>
            <c:strRef>
              <c:f>'D Fix x Exec'!$C$32</c:f>
              <c:strCache>
                <c:ptCount val="1"/>
                <c:pt idx="0">
                  <c:v>2º Quad. 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 Fix x Exec'!$A$41:$A$44</c:f>
              <c:strCache>
                <c:ptCount val="4"/>
                <c:pt idx="0">
                  <c:v>Folha de Pagamento</c:v>
                </c:pt>
                <c:pt idx="1">
                  <c:v>Pagamento da Dívida</c:v>
                </c:pt>
                <c:pt idx="2">
                  <c:v>Manutenção dos Serviços Públicos</c:v>
                </c:pt>
                <c:pt idx="3">
                  <c:v>Investimentos</c:v>
                </c:pt>
              </c:strCache>
            </c:strRef>
          </c:cat>
          <c:val>
            <c:numRef>
              <c:f>'D Fix x Exec'!$C$41:$C$44</c:f>
              <c:numCache>
                <c:formatCode>_-* #,##0.00_-;\-* #,##0.00_-;_-* "-"??_-;_-@_-</c:formatCode>
                <c:ptCount val="4"/>
                <c:pt idx="0">
                  <c:v>10125175609.01</c:v>
                </c:pt>
                <c:pt idx="1">
                  <c:v>796668110.63999999</c:v>
                </c:pt>
                <c:pt idx="2">
                  <c:v>3876935084.5099993</c:v>
                </c:pt>
                <c:pt idx="3">
                  <c:v>1024926322.6999998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D0-4747-B2B1-8E52484D7972}"/>
            </c:ext>
          </c:extLst>
        </c:ser>
        <c:dLbls>
          <c:showVal val="1"/>
        </c:dLbls>
        <c:gapWidth val="100"/>
        <c:axId val="64249856"/>
        <c:axId val="64251392"/>
      </c:barChart>
      <c:catAx>
        <c:axId val="64249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51392"/>
        <c:crosses val="autoZero"/>
        <c:auto val="1"/>
        <c:lblAlgn val="ctr"/>
        <c:lblOffset val="100"/>
      </c:catAx>
      <c:valAx>
        <c:axId val="64251392"/>
        <c:scaling>
          <c:orientation val="minMax"/>
        </c:scaling>
        <c:delete val="1"/>
        <c:axPos val="b"/>
        <c:numFmt formatCode="_-* #,##0.00_-;\-* #,##0.00_-;_-* &quot;-&quot;??_-;_-@_-" sourceLinked="1"/>
        <c:majorTickMark val="none"/>
        <c:tickLblPos val="nextTo"/>
        <c:crossAx val="64249856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9953952417498085E-2"/>
          <c:y val="2.7310924369747875E-2"/>
          <c:w val="0.96009209516500382"/>
          <c:h val="0.9453781512605046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3A8752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4863424693.0700006</c:v>
                </c:pt>
                <c:pt idx="1">
                  <c:v>5023173087.6700001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4-4330-990A-853687400BC9}"/>
            </c:ext>
          </c:extLst>
        </c:ser>
        <c:dLbls/>
        <c:gapWidth val="120"/>
        <c:overlap val="100"/>
        <c:axId val="94927104"/>
        <c:axId val="94928896"/>
      </c:barChart>
      <c:catAx>
        <c:axId val="949271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4928896"/>
        <c:crosses val="min"/>
        <c:lblAlgn val="ctr"/>
        <c:lblOffset val="100"/>
      </c:catAx>
      <c:valAx>
        <c:axId val="94928896"/>
        <c:scaling>
          <c:orientation val="minMax"/>
          <c:max val="5023173087.6700001"/>
          <c:min val="0"/>
        </c:scaling>
        <c:delete val="1"/>
        <c:axPos val="l"/>
        <c:numFmt formatCode="General" sourceLinked="1"/>
        <c:tickLblPos val="none"/>
        <c:crossAx val="94927104"/>
        <c:crosses val="min"/>
        <c:crossBetween val="between"/>
      </c:valAx>
    </c:plotArea>
    <c:dispBlanksAs val="gap"/>
    <c:showDLblsOverMax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9252128841169957E-2"/>
          <c:y val="2.7310924369747875E-2"/>
          <c:w val="0.96149574231766022"/>
          <c:h val="0.9453781512605046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C30C3E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3584375210.1699977</c:v>
                </c:pt>
                <c:pt idx="1">
                  <c:v>3786230988.2300005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1-477C-8FD1-23F3837D0172}"/>
            </c:ext>
          </c:extLst>
        </c:ser>
        <c:dLbls/>
        <c:gapWidth val="140"/>
        <c:overlap val="100"/>
        <c:axId val="95552256"/>
        <c:axId val="95553792"/>
      </c:barChart>
      <c:catAx>
        <c:axId val="9555225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5553792"/>
        <c:crosses val="min"/>
        <c:lblAlgn val="ctr"/>
        <c:lblOffset val="100"/>
      </c:catAx>
      <c:valAx>
        <c:axId val="95553792"/>
        <c:scaling>
          <c:orientation val="minMax"/>
          <c:max val="3786230988.2300005"/>
          <c:min val="0"/>
        </c:scaling>
        <c:delete val="1"/>
        <c:axPos val="l"/>
        <c:numFmt formatCode="General" sourceLinked="1"/>
        <c:tickLblPos val="none"/>
        <c:crossAx val="95552256"/>
        <c:crosses val="min"/>
        <c:crossBetween val="between"/>
      </c:valAx>
    </c:plotArea>
    <c:dispBlanksAs val="gap"/>
    <c:showDLblsOverMax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1783367323816003E-2"/>
          <c:y val="2.3985239852398522E-2"/>
          <c:w val="0.97643326535236796"/>
          <c:h val="0.9520295202952029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3A8752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1473609323.8599999</c:v>
                </c:pt>
                <c:pt idx="1">
                  <c:v>1602697049.71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4-41C9-9E98-9F27420F01CD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0">
                  <c:v>3983701519.8099999</c:v>
                </c:pt>
                <c:pt idx="1">
                  <c:v>4212395786.4200001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54-41C9-9E98-9F27420F01CD}"/>
            </c:ext>
          </c:extLst>
        </c:ser>
        <c:ser>
          <c:idx val="2"/>
          <c:order val="2"/>
          <c:spPr>
            <a:solidFill>
              <a:srgbClr val="F41004"/>
            </a:solidFill>
            <a:ln>
              <a:noFill/>
            </a:ln>
          </c:spPr>
          <c:val>
            <c:numRef>
              <c:f>Sheet1!$A$3:$B$3</c:f>
              <c:numCache>
                <c:formatCode>General</c:formatCode>
                <c:ptCount val="2"/>
                <c:pt idx="0">
                  <c:v>-2510092195.9499998</c:v>
                </c:pt>
                <c:pt idx="1">
                  <c:v>-2609698736.71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54-41C9-9E98-9F27420F01CD}"/>
            </c:ext>
          </c:extLst>
        </c:ser>
        <c:dLbls/>
        <c:gapWidth val="80"/>
        <c:axId val="95915008"/>
        <c:axId val="95924992"/>
      </c:barChart>
      <c:catAx>
        <c:axId val="9591500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5924992"/>
        <c:crossesAt val="0"/>
        <c:lblAlgn val="ctr"/>
        <c:lblOffset val="100"/>
      </c:catAx>
      <c:valAx>
        <c:axId val="95924992"/>
        <c:scaling>
          <c:orientation val="minMax"/>
          <c:max val="4212395786.4200001"/>
          <c:min val="-2609698736.71"/>
        </c:scaling>
        <c:delete val="1"/>
        <c:axPos val="l"/>
        <c:numFmt formatCode="General" sourceLinked="1"/>
        <c:tickLblPos val="nextTo"/>
        <c:crossAx val="95915008"/>
        <c:crosses val="min"/>
        <c:crossBetween val="between"/>
      </c:valAx>
    </c:plotArea>
    <c:dispBlanksAs val="gap"/>
    <c:showDLblsOverMax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8.4797239505900943E-2"/>
          <c:y val="0.19321526463892078"/>
          <c:w val="0.90276461265730823"/>
          <c:h val="0.62775010902602868"/>
        </c:manualLayout>
      </c:layout>
      <c:lineChart>
        <c:grouping val="standard"/>
        <c:ser>
          <c:idx val="0"/>
          <c:order val="0"/>
          <c:tx>
            <c:strRef>
              <c:f>'Evolução Fopag'!$A$3</c:f>
              <c:strCache>
                <c:ptCount val="1"/>
                <c:pt idx="0">
                  <c:v>Poder Executivo - % do gasto com pessoal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339933"/>
              </a:solidFill>
              <a:ln w="50800"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160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'Evolução Fopag'!$B$2:$L$2</c:f>
              <c:numCache>
                <c:formatCode>[$-416]mmm\-yy;@</c:formatCode>
                <c:ptCount val="11"/>
                <c:pt idx="0">
                  <c:v>42095</c:v>
                </c:pt>
                <c:pt idx="1">
                  <c:v>42217</c:v>
                </c:pt>
                <c:pt idx="2">
                  <c:v>42339</c:v>
                </c:pt>
                <c:pt idx="3">
                  <c:v>42461</c:v>
                </c:pt>
                <c:pt idx="4">
                  <c:v>42584</c:v>
                </c:pt>
                <c:pt idx="5">
                  <c:v>42707</c:v>
                </c:pt>
                <c:pt idx="6">
                  <c:v>42829</c:v>
                </c:pt>
                <c:pt idx="7">
                  <c:v>42952</c:v>
                </c:pt>
                <c:pt idx="8">
                  <c:v>43075</c:v>
                </c:pt>
                <c:pt idx="9">
                  <c:v>43191</c:v>
                </c:pt>
                <c:pt idx="10">
                  <c:v>43317</c:v>
                </c:pt>
              </c:numCache>
            </c:numRef>
          </c:cat>
          <c:val>
            <c:numRef>
              <c:f>'Evolução Fopag'!$B$3:$L$3</c:f>
              <c:numCache>
                <c:formatCode>0.00%</c:formatCode>
                <c:ptCount val="11"/>
                <c:pt idx="0">
                  <c:v>0.48980000000000012</c:v>
                </c:pt>
                <c:pt idx="1">
                  <c:v>0.48930000000000012</c:v>
                </c:pt>
                <c:pt idx="2">
                  <c:v>0.48350000000000015</c:v>
                </c:pt>
                <c:pt idx="3">
                  <c:v>0.4673000000000001</c:v>
                </c:pt>
                <c:pt idx="4">
                  <c:v>0.47740000000000016</c:v>
                </c:pt>
                <c:pt idx="5">
                  <c:v>0.47420000000000001</c:v>
                </c:pt>
                <c:pt idx="6">
                  <c:v>0.48990000000000011</c:v>
                </c:pt>
                <c:pt idx="7">
                  <c:v>0.48840000000000011</c:v>
                </c:pt>
                <c:pt idx="8">
                  <c:v>0.49730000000000013</c:v>
                </c:pt>
                <c:pt idx="9">
                  <c:v>0.48990000000000011</c:v>
                </c:pt>
                <c:pt idx="10">
                  <c:v>0.48870000000000002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F-4AF1-B618-E5BF4F9FCB02}"/>
            </c:ext>
          </c:extLst>
        </c:ser>
        <c:ser>
          <c:idx val="1"/>
          <c:order val="1"/>
          <c:tx>
            <c:strRef>
              <c:f>'Evolução Fopag'!$A$4</c:f>
              <c:strCache>
                <c:ptCount val="1"/>
                <c:pt idx="0">
                  <c:v>Limite Máximo Legal - 49,00%</c:v>
                </c:pt>
              </c:strCache>
            </c:strRef>
          </c:tx>
          <c:spPr>
            <a:ln w="44450">
              <a:solidFill>
                <a:srgbClr val="D90F04"/>
              </a:solidFill>
            </a:ln>
          </c:spPr>
          <c:marker>
            <c:symbol val="none"/>
          </c:marker>
          <c:cat>
            <c:numRef>
              <c:f>'Evolução Fopag'!$B$2:$L$2</c:f>
              <c:numCache>
                <c:formatCode>[$-416]mmm\-yy;@</c:formatCode>
                <c:ptCount val="11"/>
                <c:pt idx="0">
                  <c:v>42095</c:v>
                </c:pt>
                <c:pt idx="1">
                  <c:v>42217</c:v>
                </c:pt>
                <c:pt idx="2">
                  <c:v>42339</c:v>
                </c:pt>
                <c:pt idx="3">
                  <c:v>42461</c:v>
                </c:pt>
                <c:pt idx="4">
                  <c:v>42584</c:v>
                </c:pt>
                <c:pt idx="5">
                  <c:v>42707</c:v>
                </c:pt>
                <c:pt idx="6">
                  <c:v>42829</c:v>
                </c:pt>
                <c:pt idx="7">
                  <c:v>42952</c:v>
                </c:pt>
                <c:pt idx="8">
                  <c:v>43075</c:v>
                </c:pt>
                <c:pt idx="9">
                  <c:v>43191</c:v>
                </c:pt>
                <c:pt idx="10">
                  <c:v>43317</c:v>
                </c:pt>
              </c:numCache>
            </c:numRef>
          </c:cat>
          <c:val>
            <c:numRef>
              <c:f>'Evolução Fopag'!$B$4:$L$4</c:f>
              <c:numCache>
                <c:formatCode>0%</c:formatCode>
                <c:ptCount val="11"/>
                <c:pt idx="0">
                  <c:v>0.4900000000000001</c:v>
                </c:pt>
                <c:pt idx="1">
                  <c:v>0.4900000000000001</c:v>
                </c:pt>
                <c:pt idx="2">
                  <c:v>0.4900000000000001</c:v>
                </c:pt>
                <c:pt idx="3">
                  <c:v>0.4900000000000001</c:v>
                </c:pt>
                <c:pt idx="4">
                  <c:v>0.4900000000000001</c:v>
                </c:pt>
                <c:pt idx="5">
                  <c:v>0.4900000000000001</c:v>
                </c:pt>
                <c:pt idx="6">
                  <c:v>0.4900000000000001</c:v>
                </c:pt>
                <c:pt idx="7">
                  <c:v>0.4900000000000001</c:v>
                </c:pt>
                <c:pt idx="8">
                  <c:v>0.4900000000000001</c:v>
                </c:pt>
                <c:pt idx="9">
                  <c:v>0.4900000000000001</c:v>
                </c:pt>
                <c:pt idx="10">
                  <c:v>0.4900000000000001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F-4AF1-B618-E5BF4F9FCB02}"/>
            </c:ext>
          </c:extLst>
        </c:ser>
        <c:ser>
          <c:idx val="2"/>
          <c:order val="2"/>
          <c:tx>
            <c:strRef>
              <c:f>'Evolução Fopag'!$A$5</c:f>
              <c:strCache>
                <c:ptCount val="1"/>
                <c:pt idx="0">
                  <c:v>Limite Prudencial - 46,55%</c:v>
                </c:pt>
              </c:strCache>
            </c:strRef>
          </c:tx>
          <c:spPr>
            <a:ln>
              <a:solidFill>
                <a:srgbClr val="E97C1A"/>
              </a:solidFill>
            </a:ln>
          </c:spPr>
          <c:marker>
            <c:symbol val="none"/>
          </c:marker>
          <c:cat>
            <c:numRef>
              <c:f>'Evolução Fopag'!$B$2:$L$2</c:f>
              <c:numCache>
                <c:formatCode>[$-416]mmm\-yy;@</c:formatCode>
                <c:ptCount val="11"/>
                <c:pt idx="0">
                  <c:v>42095</c:v>
                </c:pt>
                <c:pt idx="1">
                  <c:v>42217</c:v>
                </c:pt>
                <c:pt idx="2">
                  <c:v>42339</c:v>
                </c:pt>
                <c:pt idx="3">
                  <c:v>42461</c:v>
                </c:pt>
                <c:pt idx="4">
                  <c:v>42584</c:v>
                </c:pt>
                <c:pt idx="5">
                  <c:v>42707</c:v>
                </c:pt>
                <c:pt idx="6">
                  <c:v>42829</c:v>
                </c:pt>
                <c:pt idx="7">
                  <c:v>42952</c:v>
                </c:pt>
                <c:pt idx="8">
                  <c:v>43075</c:v>
                </c:pt>
                <c:pt idx="9">
                  <c:v>43191</c:v>
                </c:pt>
                <c:pt idx="10">
                  <c:v>43317</c:v>
                </c:pt>
              </c:numCache>
            </c:numRef>
          </c:cat>
          <c:val>
            <c:numRef>
              <c:f>'Evolução Fopag'!$B$5:$L$5</c:f>
              <c:numCache>
                <c:formatCode>0%</c:formatCode>
                <c:ptCount val="11"/>
                <c:pt idx="0">
                  <c:v>0.46550000000000002</c:v>
                </c:pt>
                <c:pt idx="1">
                  <c:v>0.46550000000000002</c:v>
                </c:pt>
                <c:pt idx="2">
                  <c:v>0.46550000000000002</c:v>
                </c:pt>
                <c:pt idx="3">
                  <c:v>0.46550000000000002</c:v>
                </c:pt>
                <c:pt idx="4">
                  <c:v>0.46550000000000002</c:v>
                </c:pt>
                <c:pt idx="5">
                  <c:v>0.46550000000000002</c:v>
                </c:pt>
                <c:pt idx="6">
                  <c:v>0.46550000000000002</c:v>
                </c:pt>
                <c:pt idx="7">
                  <c:v>0.46550000000000002</c:v>
                </c:pt>
                <c:pt idx="8">
                  <c:v>0.46550000000000002</c:v>
                </c:pt>
                <c:pt idx="9">
                  <c:v>0.46550000000000002</c:v>
                </c:pt>
                <c:pt idx="10">
                  <c:v>0.46550000000000002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F-4AF1-B618-E5BF4F9FCB02}"/>
            </c:ext>
          </c:extLst>
        </c:ser>
        <c:ser>
          <c:idx val="3"/>
          <c:order val="3"/>
          <c:tx>
            <c:strRef>
              <c:f>'Evolução Fopag'!$A$6</c:f>
              <c:strCache>
                <c:ptCount val="1"/>
                <c:pt idx="0">
                  <c:v>Limite de Alerta - 44,10%</c:v>
                </c:pt>
              </c:strCache>
            </c:strRef>
          </c:tx>
          <c:spPr>
            <a:ln w="44450">
              <a:solidFill>
                <a:srgbClr val="FBF52D"/>
              </a:solidFill>
            </a:ln>
          </c:spPr>
          <c:marker>
            <c:symbol val="none"/>
          </c:marker>
          <c:cat>
            <c:numRef>
              <c:f>'Evolução Fopag'!$B$2:$L$2</c:f>
              <c:numCache>
                <c:formatCode>[$-416]mmm\-yy;@</c:formatCode>
                <c:ptCount val="11"/>
                <c:pt idx="0">
                  <c:v>42095</c:v>
                </c:pt>
                <c:pt idx="1">
                  <c:v>42217</c:v>
                </c:pt>
                <c:pt idx="2">
                  <c:v>42339</c:v>
                </c:pt>
                <c:pt idx="3">
                  <c:v>42461</c:v>
                </c:pt>
                <c:pt idx="4">
                  <c:v>42584</c:v>
                </c:pt>
                <c:pt idx="5">
                  <c:v>42707</c:v>
                </c:pt>
                <c:pt idx="6">
                  <c:v>42829</c:v>
                </c:pt>
                <c:pt idx="7">
                  <c:v>42952</c:v>
                </c:pt>
                <c:pt idx="8">
                  <c:v>43075</c:v>
                </c:pt>
                <c:pt idx="9">
                  <c:v>43191</c:v>
                </c:pt>
                <c:pt idx="10">
                  <c:v>43317</c:v>
                </c:pt>
              </c:numCache>
            </c:numRef>
          </c:cat>
          <c:val>
            <c:numRef>
              <c:f>'Evolução Fopag'!$B$6:$L$6</c:f>
              <c:numCache>
                <c:formatCode>0%</c:formatCode>
                <c:ptCount val="11"/>
                <c:pt idx="0">
                  <c:v>0.441</c:v>
                </c:pt>
                <c:pt idx="1">
                  <c:v>0.441</c:v>
                </c:pt>
                <c:pt idx="2">
                  <c:v>0.441</c:v>
                </c:pt>
                <c:pt idx="3">
                  <c:v>0.441</c:v>
                </c:pt>
                <c:pt idx="4">
                  <c:v>0.441</c:v>
                </c:pt>
                <c:pt idx="5">
                  <c:v>0.441</c:v>
                </c:pt>
                <c:pt idx="6">
                  <c:v>0.441</c:v>
                </c:pt>
                <c:pt idx="7">
                  <c:v>0.441</c:v>
                </c:pt>
                <c:pt idx="8">
                  <c:v>0.441</c:v>
                </c:pt>
                <c:pt idx="9">
                  <c:v>0.441</c:v>
                </c:pt>
                <c:pt idx="10">
                  <c:v>0.441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CF-4AF1-B618-E5BF4F9FCB02}"/>
            </c:ext>
          </c:extLst>
        </c:ser>
        <c:dLbls/>
        <c:marker val="1"/>
        <c:axId val="64305024"/>
        <c:axId val="64306560"/>
      </c:lineChart>
      <c:catAx>
        <c:axId val="64305024"/>
        <c:scaling>
          <c:orientation val="minMax"/>
          <c:min val="1"/>
        </c:scaling>
        <c:axPos val="b"/>
        <c:numFmt formatCode="[$-416]mmm\-yy;@" sourceLinked="1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64306560"/>
        <c:crosses val="autoZero"/>
        <c:lblAlgn val="ctr"/>
        <c:lblOffset val="100"/>
      </c:catAx>
      <c:valAx>
        <c:axId val="64306560"/>
        <c:scaling>
          <c:orientation val="minMax"/>
          <c:max val="0.55000000000000004"/>
          <c:min val="0.35000000000000031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tickLblPos val="nextTo"/>
        <c:crossAx val="64305024"/>
        <c:crosses val="autoZero"/>
        <c:crossBetween val="between"/>
        <c:majorUnit val="0.05"/>
      </c:valAx>
    </c:plotArea>
    <c:legend>
      <c:legendPos val="t"/>
      <c:layout>
        <c:manualLayout>
          <c:xMode val="edge"/>
          <c:yMode val="edge"/>
          <c:x val="8.1238342805613747E-2"/>
          <c:y val="1.6949194699759734E-2"/>
          <c:w val="0.89999998956392768"/>
          <c:h val="0.17778618019282266"/>
        </c:manualLayout>
      </c:layout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600" b="1"/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9426045863823561E-2"/>
          <c:y val="2.971388948857866E-2"/>
          <c:w val="0.96114790827235286"/>
          <c:h val="0.75547787357452589"/>
        </c:manualLayout>
      </c:layout>
      <c:barChart>
        <c:barDir val="col"/>
        <c:grouping val="stacked"/>
        <c:ser>
          <c:idx val="0"/>
          <c:order val="0"/>
          <c:tx>
            <c:strRef>
              <c:f>Educação!$A$5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Educação!$B$2:$C$2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Educação!$B$5:$C$5</c:f>
              <c:numCache>
                <c:formatCode>_-* #,##0_-;\-* #,##0_-;_-* "-"??_-;_-@_-</c:formatCode>
                <c:ptCount val="2"/>
                <c:pt idx="0">
                  <c:v>74.721514130000003</c:v>
                </c:pt>
                <c:pt idx="1">
                  <c:v>83.030494680000018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DF-4952-A744-C98AD6303E5B}"/>
            </c:ext>
          </c:extLst>
        </c:ser>
        <c:ser>
          <c:idx val="1"/>
          <c:order val="1"/>
          <c:tx>
            <c:strRef>
              <c:f>Educação!$A$4</c:f>
              <c:strCache>
                <c:ptCount val="1"/>
                <c:pt idx="0">
                  <c:v>Manutenção dos Serviços Públicos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Educação!$B$2:$C$2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Educação!$B$4:$C$4</c:f>
              <c:numCache>
                <c:formatCode>_-* #,##0_-;\-* #,##0_-;_-* "-"??_-;_-@_-</c:formatCode>
                <c:ptCount val="2"/>
                <c:pt idx="0">
                  <c:v>571.23733327000014</c:v>
                </c:pt>
                <c:pt idx="1">
                  <c:v>579.02018278999981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DF-4952-A744-C98AD6303E5B}"/>
            </c:ext>
          </c:extLst>
        </c:ser>
        <c:ser>
          <c:idx val="2"/>
          <c:order val="2"/>
          <c:tx>
            <c:strRef>
              <c:f>Educação!$A$3</c:f>
              <c:strCache>
                <c:ptCount val="1"/>
                <c:pt idx="0">
                  <c:v>Pessoal Ativo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Educação!$B$2:$C$2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Educação!$B$3:$C$3</c:f>
              <c:numCache>
                <c:formatCode>_-* #,##0_-;\-* #,##0_-;_-* "-"??_-;_-@_-</c:formatCode>
                <c:ptCount val="2"/>
                <c:pt idx="0">
                  <c:v>1514.2376124800003</c:v>
                </c:pt>
                <c:pt idx="1">
                  <c:v>1640.9257712900003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DF-4952-A744-C98AD6303E5B}"/>
            </c:ext>
          </c:extLst>
        </c:ser>
        <c:dLbls>
          <c:showVal val="1"/>
        </c:dLbls>
        <c:gapWidth val="75"/>
        <c:overlap val="100"/>
        <c:axId val="65496576"/>
        <c:axId val="65498112"/>
      </c:barChart>
      <c:catAx>
        <c:axId val="6549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498112"/>
        <c:crosses val="autoZero"/>
        <c:auto val="1"/>
        <c:lblAlgn val="ctr"/>
        <c:lblOffset val="100"/>
      </c:catAx>
      <c:valAx>
        <c:axId val="654981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extTo"/>
        <c:crossAx val="654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8.2984426080317322E-2"/>
          <c:y val="0.12315960619760198"/>
          <c:w val="0.91701556165975073"/>
          <c:h val="0.61130891502251383"/>
        </c:manualLayout>
      </c:layout>
      <c:lineChart>
        <c:grouping val="standard"/>
        <c:ser>
          <c:idx val="0"/>
          <c:order val="0"/>
          <c:tx>
            <c:strRef>
              <c:f>'%RLI Excel'!$A$4</c:f>
              <c:strCache>
                <c:ptCount val="1"/>
                <c:pt idx="0">
                  <c:v>% Aplicado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853"/>
                </a:solidFill>
              </a:ln>
            </c:spPr>
          </c:marker>
          <c:dLbls>
            <c:dLbl>
              <c:idx val="0"/>
              <c:layout>
                <c:manualLayout>
                  <c:x val="-1.1111111111111125E-2"/>
                  <c:y val="-5.55555555555554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A7-422D-A2B6-750150D3EC6E}"/>
                </c:ext>
              </c:extLst>
            </c:dLbl>
            <c:dLbl>
              <c:idx val="1"/>
              <c:layout>
                <c:manualLayout>
                  <c:x val="1.3888888888889256E-2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A7-422D-A2B6-750150D3EC6E}"/>
                </c:ext>
              </c:extLst>
            </c:dLbl>
            <c:dLbl>
              <c:idx val="2"/>
              <c:layout>
                <c:manualLayout>
                  <c:x val="8.3333333333333367E-3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A7-422D-A2B6-750150D3EC6E}"/>
                </c:ext>
              </c:extLst>
            </c:dLbl>
            <c:dLbl>
              <c:idx val="3"/>
              <c:layout>
                <c:manualLayout>
                  <c:x val="-9.8582871226123563E-3"/>
                  <c:y val="-3.2952155490367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A7-422D-A2B6-750150D3EC6E}"/>
                </c:ext>
              </c:extLst>
            </c:dLbl>
            <c:dLbl>
              <c:idx val="4"/>
              <c:layout>
                <c:manualLayout>
                  <c:x val="1.3280439289251414E-2"/>
                  <c:y val="1.31364080461647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A7-422D-A2B6-750150D3EC6E}"/>
                </c:ext>
              </c:extLst>
            </c:dLbl>
            <c:dLbl>
              <c:idx val="5"/>
              <c:layout>
                <c:manualLayout>
                  <c:x val="0"/>
                  <c:y val="-3.11239927589745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1A7-422D-A2B6-750150D3EC6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'%RLI Excel'!$B$2:$G$3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2° Q. 2018</c:v>
                </c:pt>
              </c:strCache>
            </c:strRef>
          </c:cat>
          <c:val>
            <c:numRef>
              <c:f>'%RLI Excel'!$B$4:$G$4</c:f>
              <c:numCache>
                <c:formatCode>0.00%</c:formatCode>
                <c:ptCount val="6"/>
                <c:pt idx="0">
                  <c:v>0.28300000000000003</c:v>
                </c:pt>
                <c:pt idx="1">
                  <c:v>0.2839000000000001</c:v>
                </c:pt>
                <c:pt idx="2">
                  <c:v>0.2757</c:v>
                </c:pt>
                <c:pt idx="3">
                  <c:v>0.26990000000000003</c:v>
                </c:pt>
                <c:pt idx="4">
                  <c:v>0.26940000000000003</c:v>
                </c:pt>
                <c:pt idx="5">
                  <c:v>0.2722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A7-422D-A2B6-750150D3EC6E}"/>
            </c:ext>
          </c:extLst>
        </c:ser>
        <c:ser>
          <c:idx val="1"/>
          <c:order val="1"/>
          <c:tx>
            <c:strRef>
              <c:f>'%RLI Excel'!$A$5</c:f>
              <c:strCache>
                <c:ptCount val="1"/>
                <c:pt idx="0">
                  <c:v>% Mínimo Legal 25%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cat>
            <c:strRef>
              <c:f>'%RLI Excel'!$B$2:$G$3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2° Q. 2018</c:v>
                </c:pt>
              </c:strCache>
            </c:strRef>
          </c:cat>
          <c:val>
            <c:numRef>
              <c:f>'%RLI Excel'!$B$5:$G$5</c:f>
              <c:numCache>
                <c:formatCode>0%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A7-422D-A2B6-750150D3EC6E}"/>
            </c:ext>
          </c:extLst>
        </c:ser>
        <c:dLbls/>
        <c:marker val="1"/>
        <c:axId val="65639936"/>
        <c:axId val="65641088"/>
      </c:lineChart>
      <c:catAx>
        <c:axId val="65639936"/>
        <c:scaling>
          <c:orientation val="minMax"/>
        </c:scaling>
        <c:axPos val="b"/>
        <c:numFmt formatCode="General" sourceLinked="0"/>
        <c:tickLblPos val="nextTo"/>
        <c:crossAx val="65641088"/>
        <c:crosses val="autoZero"/>
        <c:auto val="1"/>
        <c:lblAlgn val="ctr"/>
        <c:lblOffset val="100"/>
      </c:catAx>
      <c:valAx>
        <c:axId val="65641088"/>
        <c:scaling>
          <c:orientation val="minMax"/>
          <c:max val="0.35000000000000031"/>
          <c:min val="0.15000000000000024"/>
        </c:scaling>
        <c:axPos val="l"/>
        <c:majorGridlines>
          <c:spPr>
            <a:ln>
              <a:gradFill>
                <a:gsLst>
                  <a:gs pos="0">
                    <a:schemeClr val="bg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%" sourceLinked="0"/>
        <c:tickLblPos val="nextTo"/>
        <c:crossAx val="65639936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2213752581532398"/>
          <c:y val="0.87952664350425724"/>
          <c:w val="0.63980533483947055"/>
          <c:h val="0.1044397844683924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8413890479399113E-2"/>
          <c:y val="2.553673762235974E-2"/>
          <c:w val="0.96317221904120176"/>
          <c:h val="0.74574366379980095"/>
        </c:manualLayout>
      </c:layout>
      <c:barChart>
        <c:barDir val="col"/>
        <c:grouping val="stacked"/>
        <c:ser>
          <c:idx val="2"/>
          <c:order val="0"/>
          <c:tx>
            <c:strRef>
              <c:f>Saúde!$A$6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Saúde!$B$3:$C$3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Saúde!$B$6:$C$6</c:f>
              <c:numCache>
                <c:formatCode>_-* #,##0_-;\-* #,##0_-;_-* "-"??_-;_-@_-</c:formatCode>
                <c:ptCount val="2"/>
                <c:pt idx="0">
                  <c:v>86.445259260000029</c:v>
                </c:pt>
                <c:pt idx="1">
                  <c:v>74.509583480000018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7-4E54-B4F4-ACEBB3BD685D}"/>
            </c:ext>
          </c:extLst>
        </c:ser>
        <c:ser>
          <c:idx val="1"/>
          <c:order val="1"/>
          <c:tx>
            <c:strRef>
              <c:f>Saúde!$A$5</c:f>
              <c:strCache>
                <c:ptCount val="1"/>
                <c:pt idx="0">
                  <c:v>Manutenção dos Serviços Públicos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Saúde!$B$3:$C$3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Saúde!$B$5:$C$5</c:f>
              <c:numCache>
                <c:formatCode>_-* #,##0_-;\-* #,##0_-;_-* "-"??_-;_-@_-</c:formatCode>
                <c:ptCount val="2"/>
                <c:pt idx="0">
                  <c:v>744.92422447999979</c:v>
                </c:pt>
                <c:pt idx="1">
                  <c:v>1314.8634634999999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D7-4E54-B4F4-ACEBB3BD685D}"/>
            </c:ext>
          </c:extLst>
        </c:ser>
        <c:ser>
          <c:idx val="0"/>
          <c:order val="2"/>
          <c:tx>
            <c:strRef>
              <c:f>Saúde!$A$4</c:f>
              <c:strCache>
                <c:ptCount val="1"/>
                <c:pt idx="0">
                  <c:v>Pessoal Ativo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Saúde!$B$3:$C$3</c:f>
              <c:strCache>
                <c:ptCount val="2"/>
                <c:pt idx="0">
                  <c:v>2º quadrimestre de 2017</c:v>
                </c:pt>
                <c:pt idx="1">
                  <c:v>2º quadrimestre de 2018</c:v>
                </c:pt>
              </c:strCache>
            </c:strRef>
          </c:cat>
          <c:val>
            <c:numRef>
              <c:f>Saúde!$B$4:$C$4</c:f>
              <c:numCache>
                <c:formatCode>_-* #,##0_-;\-* #,##0_-;_-* "-"??_-;_-@_-</c:formatCode>
                <c:ptCount val="2"/>
                <c:pt idx="0">
                  <c:v>1115.1326020399997</c:v>
                </c:pt>
                <c:pt idx="1">
                  <c:v>763.37652904999982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D7-4E54-B4F4-ACEBB3BD685D}"/>
            </c:ext>
          </c:extLst>
        </c:ser>
        <c:dLbls>
          <c:showVal val="1"/>
        </c:dLbls>
        <c:gapWidth val="75"/>
        <c:overlap val="100"/>
        <c:axId val="65412096"/>
        <c:axId val="65438464"/>
      </c:barChart>
      <c:catAx>
        <c:axId val="65412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438464"/>
        <c:crosses val="autoZero"/>
        <c:auto val="1"/>
        <c:lblAlgn val="ctr"/>
        <c:lblOffset val="100"/>
      </c:catAx>
      <c:valAx>
        <c:axId val="6543846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extTo"/>
        <c:crossAx val="654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3528344607009482"/>
          <c:y val="4.9287093455600485E-2"/>
          <c:w val="0.75957332198131811"/>
          <c:h val="0.66523435261735531"/>
        </c:manualLayout>
      </c:layout>
      <c:lineChart>
        <c:grouping val="standard"/>
        <c:ser>
          <c:idx val="0"/>
          <c:order val="0"/>
          <c:tx>
            <c:strRef>
              <c:f>'%RLI Excel'!$A$29</c:f>
              <c:strCache>
                <c:ptCount val="1"/>
                <c:pt idx="0">
                  <c:v>% Aplicado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47625">
                <a:solidFill>
                  <a:srgbClr val="00B853"/>
                </a:solidFill>
              </a:ln>
            </c:spPr>
          </c:marker>
          <c:dLbls>
            <c:dLbl>
              <c:idx val="2"/>
              <c:layout>
                <c:manualLayout>
                  <c:x val="-5.1918777187150149E-2"/>
                  <c:y val="8.266803624907546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5C-4952-B1B2-6F0C53CD0688}"/>
                </c:ext>
              </c:extLst>
            </c:dLbl>
            <c:dLbl>
              <c:idx val="3"/>
              <c:layout>
                <c:manualLayout>
                  <c:x val="-6.20939286660456E-2"/>
                  <c:y val="8.266803624907546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5C-4952-B1B2-6F0C53CD0688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'%RLI Excel'!$B$27:$G$28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2° Q. 2018</c:v>
                </c:pt>
              </c:strCache>
            </c:strRef>
          </c:cat>
          <c:val>
            <c:numRef>
              <c:f>'%RLI Excel'!$B$29:$G$29</c:f>
              <c:numCache>
                <c:formatCode>0.00%</c:formatCode>
                <c:ptCount val="6"/>
                <c:pt idx="0">
                  <c:v>0.12020000000000003</c:v>
                </c:pt>
                <c:pt idx="1">
                  <c:v>0.12110000000000003</c:v>
                </c:pt>
                <c:pt idx="2">
                  <c:v>0.12859999999999999</c:v>
                </c:pt>
                <c:pt idx="3">
                  <c:v>0.12820000000000001</c:v>
                </c:pt>
                <c:pt idx="4">
                  <c:v>0.13239999999999999</c:v>
                </c:pt>
                <c:pt idx="5">
                  <c:v>0.13270000000000001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9B-4017-9AEC-10BC40C1CBF2}"/>
            </c:ext>
          </c:extLst>
        </c:ser>
        <c:ser>
          <c:idx val="1"/>
          <c:order val="1"/>
          <c:tx>
            <c:strRef>
              <c:f>'%RLI Excel'!$A$30</c:f>
              <c:strCache>
                <c:ptCount val="1"/>
                <c:pt idx="0">
                  <c:v>% Mínimo Legal 12%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'%RLI Excel'!$B$27:$G$28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2° Q. 2018</c:v>
                </c:pt>
              </c:strCache>
            </c:strRef>
          </c:cat>
          <c:val>
            <c:numRef>
              <c:f>'%RLI Excel'!$B$30:$G$30</c:f>
              <c:numCache>
                <c:formatCode>0%</c:formatCode>
                <c:ptCount val="6"/>
                <c:pt idx="0">
                  <c:v>0.12000000000000002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0.13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9B-4017-9AEC-10BC40C1CBF2}"/>
            </c:ext>
          </c:extLst>
        </c:ser>
        <c:dLbls/>
        <c:marker val="1"/>
        <c:axId val="65848832"/>
        <c:axId val="65850368"/>
      </c:lineChart>
      <c:catAx>
        <c:axId val="65848832"/>
        <c:scaling>
          <c:orientation val="minMax"/>
        </c:scaling>
        <c:axPos val="b"/>
        <c:numFmt formatCode="General" sourceLinked="0"/>
        <c:tickLblPos val="nextTo"/>
        <c:crossAx val="65850368"/>
        <c:crosses val="autoZero"/>
        <c:auto val="1"/>
        <c:lblAlgn val="ctr"/>
        <c:lblOffset val="100"/>
      </c:catAx>
      <c:valAx>
        <c:axId val="65850368"/>
        <c:scaling>
          <c:orientation val="minMax"/>
          <c:max val="0.2"/>
          <c:min val="0.05"/>
        </c:scaling>
        <c:axPos val="l"/>
        <c:majorGridlines>
          <c:spPr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%" sourceLinked="0"/>
        <c:tickLblPos val="nextTo"/>
        <c:crossAx val="65848832"/>
        <c:crosses val="autoZero"/>
        <c:crossBetween val="between"/>
        <c:majorUnit val="0.0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2251226057302764"/>
          <c:y val="0.85868296147313539"/>
          <c:w val="0.55497547885394483"/>
          <c:h val="0.12128847285077984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6965742251223499E-2"/>
          <c:y val="2.3370786516853939E-2"/>
          <c:w val="0.96606851549755302"/>
          <c:h val="0.9532584269662921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A37"/>
            </a:solidFill>
            <a:ln>
              <a:noFill/>
            </a:ln>
          </c:spPr>
          <c:val>
            <c:numRef>
              <c:f>Sheet1!$A$1</c:f>
              <c:numCache>
                <c:formatCode>General</c:formatCode>
                <c:ptCount val="1"/>
                <c:pt idx="0">
                  <c:v>16684272368.300005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F5-4F68-94AA-43AF9467863A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</c:f>
              <c:numCache>
                <c:formatCode>General</c:formatCode>
                <c:ptCount val="1"/>
                <c:pt idx="0">
                  <c:v>626248815.75999951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F5-4F68-94AA-43AF9467863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</c:f>
              <c:numCache>
                <c:formatCode>General</c:formatCode>
                <c:ptCount val="1"/>
                <c:pt idx="0">
                  <c:v>269838288.38999999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F5-4F68-94AA-43AF9467863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val>
            <c:numRef>
              <c:f>Sheet1!$A$4</c:f>
              <c:numCache>
                <c:formatCode>General</c:formatCode>
                <c:ptCount val="1"/>
                <c:pt idx="0">
                  <c:v>449038500.37000012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F5-4F68-94AA-43AF9467863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val>
            <c:numRef>
              <c:f>Sheet1!$A$5</c:f>
              <c:numCache>
                <c:formatCode>General</c:formatCode>
                <c:ptCount val="1"/>
                <c:pt idx="0">
                  <c:v>152717750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5-4F68-94AA-43AF9467863A}"/>
            </c:ext>
          </c:extLst>
        </c:ser>
        <c:ser>
          <c:idx val="5"/>
          <c:order val="5"/>
          <c:spPr>
            <a:solidFill>
              <a:srgbClr val="17375E"/>
            </a:solidFill>
            <a:ln>
              <a:noFill/>
            </a:ln>
          </c:spPr>
          <c:val>
            <c:numRef>
              <c:f>Sheet1!$A$6</c:f>
              <c:numCache>
                <c:formatCode>General</c:formatCode>
                <c:ptCount val="1"/>
                <c:pt idx="0">
                  <c:v>4827248626.5199986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F5-4F68-94AA-43AF9467863A}"/>
            </c:ext>
          </c:extLst>
        </c:ser>
        <c:dLbls/>
        <c:gapWidth val="80"/>
        <c:axId val="54706176"/>
        <c:axId val="54707712"/>
      </c:barChart>
      <c:catAx>
        <c:axId val="5470617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54707712"/>
        <c:crosses val="min"/>
        <c:lblAlgn val="ctr"/>
        <c:lblOffset val="100"/>
      </c:catAx>
      <c:valAx>
        <c:axId val="54707712"/>
        <c:scaling>
          <c:orientation val="minMax"/>
          <c:max val="16684272368.300005"/>
          <c:min val="0"/>
        </c:scaling>
        <c:delete val="1"/>
        <c:axPos val="l"/>
        <c:numFmt formatCode="General" sourceLinked="1"/>
        <c:tickLblPos val="none"/>
        <c:crossAx val="54706176"/>
        <c:crosses val="min"/>
        <c:crossBetween val="between"/>
      </c:valAx>
    </c:plotArea>
    <c:dispBlanksAs val="gap"/>
    <c:showDLblsOverMax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4781125639567952E-2"/>
          <c:y val="2.560315115706549E-2"/>
          <c:w val="0.97043774872086386"/>
          <c:h val="0.9487936976858695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17375E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29718381.09</c:v>
                </c:pt>
                <c:pt idx="1">
                  <c:v>28761197.350000005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2-491E-A877-AE8244AD85E3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0">
                  <c:v>409551147.34999996</c:v>
                </c:pt>
                <c:pt idx="1">
                  <c:v>427302512.62999976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2-491E-A877-AE8244AD85E3}"/>
            </c:ext>
          </c:extLst>
        </c:ser>
        <c:ser>
          <c:idx val="2"/>
          <c:order val="2"/>
          <c:spPr>
            <a:solidFill>
              <a:srgbClr val="007A37"/>
            </a:solidFill>
            <a:ln>
              <a:noFill/>
            </a:ln>
          </c:spPr>
          <c:val>
            <c:numRef>
              <c:f>Sheet1!$A$3:$B$3</c:f>
              <c:numCache>
                <c:formatCode>General</c:formatCode>
                <c:ptCount val="2"/>
                <c:pt idx="0">
                  <c:v>1290741514.9200001</c:v>
                </c:pt>
                <c:pt idx="1">
                  <c:v>1326999365.0999999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22-491E-A877-AE8244AD85E3}"/>
            </c:ext>
          </c:extLst>
        </c:ser>
        <c:dLbls/>
        <c:gapWidth val="80"/>
        <c:overlap val="100"/>
        <c:axId val="96987776"/>
        <c:axId val="96870784"/>
      </c:barChart>
      <c:catAx>
        <c:axId val="9698777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6870784"/>
        <c:crosses val="min"/>
        <c:lblAlgn val="ctr"/>
        <c:lblOffset val="100"/>
      </c:catAx>
      <c:valAx>
        <c:axId val="96870784"/>
        <c:scaling>
          <c:orientation val="minMax"/>
          <c:max val="1783063075.0799997"/>
          <c:min val="0"/>
        </c:scaling>
        <c:delete val="1"/>
        <c:axPos val="l"/>
        <c:numFmt formatCode="General" sourceLinked="1"/>
        <c:tickLblPos val="none"/>
        <c:crossAx val="96987776"/>
        <c:crosses val="min"/>
        <c:crossBetween val="between"/>
      </c:valAx>
    </c:plotArea>
    <c:dispBlanksAs val="gap"/>
    <c:showDLblsOverMax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4517029592406477E-2"/>
          <c:y val="2.4141132776230281E-2"/>
          <c:w val="0.97096594081518728"/>
          <c:h val="0.9517177344475396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17375E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45350819.389999993</c:v>
                </c:pt>
                <c:pt idx="1">
                  <c:v>25567372.550000004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3-40F3-A6D7-5D3007BC1448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0">
                  <c:v>174339158.68000004</c:v>
                </c:pt>
                <c:pt idx="1">
                  <c:v>224426205.78000006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53-40F3-A6D7-5D3007BC1448}"/>
            </c:ext>
          </c:extLst>
        </c:ser>
        <c:ser>
          <c:idx val="2"/>
          <c:order val="2"/>
          <c:spPr>
            <a:solidFill>
              <a:srgbClr val="007A37"/>
            </a:solidFill>
            <a:ln>
              <a:noFill/>
            </a:ln>
          </c:spPr>
          <c:val>
            <c:numRef>
              <c:f>Sheet1!$A$3:$B$3</c:f>
              <c:numCache>
                <c:formatCode>General</c:formatCode>
                <c:ptCount val="2"/>
                <c:pt idx="0">
                  <c:v>262833392.23999998</c:v>
                </c:pt>
                <c:pt idx="1">
                  <c:v>318077682.43999976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53-40F3-A6D7-5D3007BC1448}"/>
            </c:ext>
          </c:extLst>
        </c:ser>
        <c:dLbls/>
        <c:gapWidth val="80"/>
        <c:overlap val="100"/>
        <c:axId val="97507200"/>
        <c:axId val="97508736"/>
      </c:barChart>
      <c:catAx>
        <c:axId val="9750720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7508736"/>
        <c:crosses val="min"/>
        <c:lblAlgn val="ctr"/>
        <c:lblOffset val="100"/>
      </c:catAx>
      <c:valAx>
        <c:axId val="97508736"/>
        <c:scaling>
          <c:orientation val="minMax"/>
          <c:max val="568071260.76999998"/>
          <c:min val="0"/>
        </c:scaling>
        <c:delete val="1"/>
        <c:axPos val="l"/>
        <c:numFmt formatCode="General" sourceLinked="1"/>
        <c:tickLblPos val="none"/>
        <c:crossAx val="97507200"/>
        <c:crosses val="min"/>
        <c:crossBetween val="between"/>
      </c:valAx>
    </c:plotArea>
    <c:dispBlanksAs val="gap"/>
    <c:showDLblsOverMax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6450490351154697E-2"/>
          <c:y val="2.2797018851380992E-2"/>
          <c:w val="0.96709901929769104"/>
          <c:h val="0.9544059622972380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17375E"/>
            </a:solidFill>
            <a:ln>
              <a:noFill/>
            </a:ln>
          </c:spPr>
          <c:val>
            <c:numRef>
              <c:f>Sheet1!$A$1:$C$1</c:f>
              <c:numCache>
                <c:formatCode>General</c:formatCode>
                <c:ptCount val="3"/>
                <c:pt idx="0">
                  <c:v>193802520.86000001</c:v>
                </c:pt>
                <c:pt idx="1">
                  <c:v>17943013.759999998</c:v>
                </c:pt>
                <c:pt idx="2">
                  <c:v>202347856.49000001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2-4DC1-B460-575D8AABABC7}"/>
            </c:ext>
          </c:extLst>
        </c:ser>
        <c:ser>
          <c:idx val="1"/>
          <c:order val="1"/>
          <c:spPr>
            <a:solidFill>
              <a:srgbClr val="339933"/>
            </a:solidFill>
            <a:ln>
              <a:noFill/>
            </a:ln>
          </c:spPr>
          <c:val>
            <c:numRef>
              <c:f>Sheet1!$A$2:$C$2</c:f>
              <c:numCache>
                <c:formatCode>General</c:formatCode>
                <c:ptCount val="3"/>
                <c:pt idx="0">
                  <c:v>193717527.53</c:v>
                </c:pt>
                <c:pt idx="1">
                  <c:v>17887985.760000002</c:v>
                </c:pt>
                <c:pt idx="2">
                  <c:v>172743575.78000003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C2-4DC1-B460-575D8AABABC7}"/>
            </c:ext>
          </c:extLst>
        </c:ser>
        <c:dLbls/>
        <c:gapWidth val="80"/>
        <c:axId val="98088064"/>
        <c:axId val="98089600"/>
      </c:barChart>
      <c:catAx>
        <c:axId val="98088064"/>
        <c:scaling>
          <c:orientation val="maxMin"/>
        </c:scaling>
        <c:axPos val="l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8089600"/>
        <c:crosses val="min"/>
        <c:lblAlgn val="ctr"/>
        <c:lblOffset val="100"/>
      </c:catAx>
      <c:valAx>
        <c:axId val="98089600"/>
        <c:scaling>
          <c:orientation val="minMax"/>
          <c:max val="202347856.49000001"/>
          <c:min val="0"/>
        </c:scaling>
        <c:delete val="1"/>
        <c:axPos val="t"/>
        <c:numFmt formatCode="General" sourceLinked="1"/>
        <c:tickLblPos val="none"/>
        <c:crossAx val="98088064"/>
        <c:crosses val="min"/>
        <c:crossBetween val="between"/>
      </c:valAx>
    </c:plotArea>
    <c:dispBlanksAs val="gap"/>
    <c:showDLblsOverMax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6870106220081827E-2"/>
          <c:y val="3.3213815901310513E-2"/>
          <c:w val="0.96625978755983644"/>
          <c:h val="0.66735067631840683"/>
        </c:manualLayout>
      </c:layout>
      <c:barChart>
        <c:barDir val="col"/>
        <c:grouping val="clustered"/>
        <c:ser>
          <c:idx val="0"/>
          <c:order val="0"/>
          <c:tx>
            <c:strRef>
              <c:f>'6- Despesas '!$A$185</c:f>
              <c:strCache>
                <c:ptCount val="1"/>
                <c:pt idx="0">
                  <c:v>Meta para o Resultado Nominal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'!$B$183:$C$184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'!$B$185:$C$185</c:f>
              <c:numCache>
                <c:formatCode>_-* #,##0.00_-;\-* #,##0.00_-;_-* "-"??_-;_-@_-</c:formatCode>
                <c:ptCount val="2"/>
                <c:pt idx="0">
                  <c:v>-810.70299999999997</c:v>
                </c:pt>
                <c:pt idx="1">
                  <c:v>-1552.9870000000001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89B2-435C-89AD-5A383FED7601}"/>
            </c:ext>
          </c:extLst>
        </c:ser>
        <c:ser>
          <c:idx val="1"/>
          <c:order val="1"/>
          <c:tx>
            <c:strRef>
              <c:f>'6- Despesas '!$A$186</c:f>
              <c:strCache>
                <c:ptCount val="1"/>
                <c:pt idx="0">
                  <c:v>RN - Acima Da Linha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'!$B$183:$C$184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'!$B$186:$C$186</c:f>
              <c:numCache>
                <c:formatCode>_-* #,##0.00_-;\-* #,##0.00_-;_-* "-"??_-;_-@_-</c:formatCode>
                <c:ptCount val="2"/>
                <c:pt idx="0">
                  <c:v>-1290.7415149200001</c:v>
                </c:pt>
                <c:pt idx="1">
                  <c:v>-1322.4674629200001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B2-435C-89AD-5A383FED7601}"/>
            </c:ext>
          </c:extLst>
        </c:ser>
        <c:dLbls/>
        <c:gapWidth val="219"/>
        <c:overlap val="-27"/>
        <c:axId val="65788544"/>
        <c:axId val="72028544"/>
        <c:extLst xmlns:c16r2="http://schemas.microsoft.com/office/drawing/2015/06/chart"/>
      </c:barChart>
      <c:catAx>
        <c:axId val="6578854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2028544"/>
        <c:crosses val="autoZero"/>
        <c:auto val="1"/>
        <c:lblAlgn val="ctr"/>
        <c:lblOffset val="100"/>
      </c:catAx>
      <c:valAx>
        <c:axId val="720285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-;\-* #,##0.00_-;_-* &quot;-&quot;??_-;_-@_-" sourceLinked="1"/>
        <c:majorTickMark val="none"/>
        <c:tickLblPos val="nextTo"/>
        <c:crossAx val="65788544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layout>
        <c:manualLayout>
          <c:xMode val="edge"/>
          <c:yMode val="edge"/>
          <c:x val="0.12891979999303921"/>
          <c:y val="0.78711774690026159"/>
          <c:w val="0.75491070990334297"/>
          <c:h val="0.1192796810142268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4304233169384316E-2"/>
          <c:y val="0.16237172941983516"/>
          <c:w val="0.96226534351367732"/>
          <c:h val="0.63558943186206829"/>
        </c:manualLayout>
      </c:layout>
      <c:barChart>
        <c:barDir val="col"/>
        <c:grouping val="clustered"/>
        <c:ser>
          <c:idx val="0"/>
          <c:order val="0"/>
          <c:tx>
            <c:strRef>
              <c:f>'6- Despesas '!$A$193</c:f>
              <c:strCache>
                <c:ptCount val="1"/>
                <c:pt idx="0">
                  <c:v>Meta para o Resultado Primário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'!$B$191:$C$192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'!$B$193:$C$193</c:f>
              <c:numCache>
                <c:formatCode>_-* #,##0.00_-;\-* #,##0.00_-;_-* "-"??_-;_-@_-</c:formatCode>
                <c:ptCount val="2"/>
                <c:pt idx="0">
                  <c:v>390.36200000000002</c:v>
                </c:pt>
                <c:pt idx="1">
                  <c:v>477.86099999999999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3CC7-4E1E-A2E0-552731093EA6}"/>
            </c:ext>
          </c:extLst>
        </c:ser>
        <c:ser>
          <c:idx val="1"/>
          <c:order val="1"/>
          <c:tx>
            <c:strRef>
              <c:f>'6- Despesas '!$A$194</c:f>
              <c:strCache>
                <c:ptCount val="1"/>
                <c:pt idx="0">
                  <c:v>RP - Acima da Linha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'!$B$191:$C$192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'!$B$194:$C$194</c:f>
              <c:numCache>
                <c:formatCode>_-* #,##0.00_-;\-* #,##0.00_-;_-* "-"??_-;_-@_-</c:formatCode>
                <c:ptCount val="2"/>
                <c:pt idx="0">
                  <c:v>-308.72511470000097</c:v>
                </c:pt>
                <c:pt idx="1">
                  <c:v>592.25711928000089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C7-4E1E-A2E0-552731093EA6}"/>
            </c:ext>
          </c:extLst>
        </c:ser>
        <c:dLbls/>
        <c:gapWidth val="219"/>
        <c:overlap val="-27"/>
        <c:axId val="72083328"/>
        <c:axId val="72084864"/>
        <c:extLst xmlns:c16r2="http://schemas.microsoft.com/office/drawing/2015/06/chart"/>
      </c:barChart>
      <c:catAx>
        <c:axId val="72083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pt-BR"/>
          </a:p>
        </c:txPr>
        <c:crossAx val="72084864"/>
        <c:crosses val="autoZero"/>
        <c:auto val="1"/>
        <c:lblAlgn val="ctr"/>
        <c:lblOffset val="100"/>
      </c:catAx>
      <c:valAx>
        <c:axId val="720848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-;\-* #,##0.00_-;_-* &quot;-&quot;??_-;_-@_-" sourceLinked="1"/>
        <c:majorTickMark val="none"/>
        <c:tickLblPos val="nextTo"/>
        <c:crossAx val="7208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284695422977959E-2"/>
          <c:y val="0.81475823673912773"/>
          <c:w val="0.94629145578792107"/>
          <c:h val="0.11525394885577089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6.5988593859941727E-2"/>
          <c:y val="5.8870328510507365E-2"/>
          <c:w val="0.93401140614005862"/>
          <c:h val="0.62685529599275291"/>
        </c:manualLayout>
      </c:layout>
      <c:barChart>
        <c:barDir val="col"/>
        <c:grouping val="clustered"/>
        <c:ser>
          <c:idx val="1"/>
          <c:order val="0"/>
          <c:tx>
            <c:strRef>
              <c:f>'6- Despesas '!$A$233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'6- Despesas '!$B$231:$C$231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'!$B$233:$C$233</c:f>
              <c:numCache>
                <c:formatCode>_-* #,##0.00_-;\-* #,##0.00_-;_-* "-"??_-;_-@_-</c:formatCode>
                <c:ptCount val="2"/>
                <c:pt idx="0">
                  <c:v>21.150000000000006</c:v>
                </c:pt>
                <c:pt idx="1">
                  <c:v>21.919999999999995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B4-4A3A-AE54-D752C4A64F1F}"/>
            </c:ext>
          </c:extLst>
        </c:ser>
        <c:ser>
          <c:idx val="2"/>
          <c:order val="1"/>
          <c:tx>
            <c:strRef>
              <c:f>'6- Despesas '!$A$234</c:f>
              <c:strCache>
                <c:ptCount val="1"/>
                <c:pt idx="0">
                  <c:v>Dívida Consolidada Líquida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'6- Despesas '!$B$231:$C$231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'!$B$234:$C$234</c:f>
              <c:numCache>
                <c:formatCode>_-* #,##0.00_-;\-* #,##0.00_-;_-* "-"??_-;_-@_-</c:formatCode>
                <c:ptCount val="2"/>
                <c:pt idx="0">
                  <c:v>9.2100000000000009</c:v>
                </c:pt>
                <c:pt idx="1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B4-4A3A-AE54-D752C4A64F1F}"/>
            </c:ext>
          </c:extLst>
        </c:ser>
        <c:dLbls/>
        <c:gapWidth val="219"/>
        <c:overlap val="-27"/>
        <c:axId val="72150016"/>
        <c:axId val="721640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'6- Despesas '!$A$232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'6- Despesas '!$B$231:$C$231</c15:sqref>
                        </c15:formulaRef>
                      </c:ext>
                    </c:extLst>
                    <c:strCache>
                      <c:ptCount val="2"/>
                      <c:pt idx="0">
                        <c:v>2° Quad./2017</c:v>
                      </c:pt>
                      <c:pt idx="1">
                        <c:v>2° Quad./2018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'6- Despesas '!$B$232:$C$232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DB4-4A3A-AE54-D752C4A64F1F}"/>
                  </c:ext>
                </c:extLst>
              </c15:ser>
            </c15:filteredBarSeries>
          </c:ext>
        </c:extLst>
      </c:barChart>
      <c:catAx>
        <c:axId val="7215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rgbClr val="007A37"/>
            </a:solidFill>
            <a:round/>
          </a:ln>
          <a:effectLst/>
        </c:spPr>
        <c:txPr>
          <a:bodyPr rot="-60000000" vert="horz"/>
          <a:lstStyle/>
          <a:p>
            <a:pPr>
              <a:defRPr b="0"/>
            </a:pPr>
            <a:endParaRPr lang="pt-BR"/>
          </a:p>
        </c:txPr>
        <c:crossAx val="72164096"/>
        <c:crosses val="autoZero"/>
        <c:auto val="1"/>
        <c:lblAlgn val="ctr"/>
        <c:lblOffset val="100"/>
      </c:catAx>
      <c:valAx>
        <c:axId val="72164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tickLblPos val="none"/>
        <c:crossAx val="7215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2588740139984462"/>
          <c:w val="0.9"/>
          <c:h val="0.1537622956423651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txPr>
    <a:bodyPr/>
    <a:lstStyle/>
    <a:p>
      <a:pPr>
        <a:defRPr sz="1600" b="1"/>
      </a:pPr>
      <a:endParaRPr lang="pt-BR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9596590782364084E-2"/>
          <c:y val="3.6604947458668137E-2"/>
          <c:w val="0.96080681843527205"/>
          <c:h val="0.58562727831079564"/>
        </c:manualLayout>
      </c:layout>
      <c:barChart>
        <c:barDir val="col"/>
        <c:grouping val="clustered"/>
        <c:ser>
          <c:idx val="1"/>
          <c:order val="0"/>
          <c:tx>
            <c:strRef>
              <c:f>'6- Despesas '!$A$221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'!$B$219:$C$219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'!$B$221:$C$221</c:f>
              <c:numCache>
                <c:formatCode>_-* #,##0_-;\-* #,##0_-;_-* "-"??_-;_-@_-</c:formatCode>
                <c:ptCount val="2"/>
                <c:pt idx="0">
                  <c:v>21147.139155319994</c:v>
                </c:pt>
                <c:pt idx="1">
                  <c:v>21921.199488299997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1A-456C-8312-5935BB14FB93}"/>
            </c:ext>
          </c:extLst>
        </c:ser>
        <c:ser>
          <c:idx val="2"/>
          <c:order val="1"/>
          <c:tx>
            <c:strRef>
              <c:f>'6- Despesas '!$A$222</c:f>
              <c:strCache>
                <c:ptCount val="1"/>
                <c:pt idx="0">
                  <c:v>Garantias e Contragarantias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'!$B$219:$C$219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'!$B$222:$C$222</c:f>
              <c:numCache>
                <c:formatCode>_-* #,##0.00_-;\-* #,##0.00_-;_-* "-"??_-;_-@_-</c:formatCode>
                <c:ptCount val="2"/>
                <c:pt idx="0">
                  <c:v>654.82052684999985</c:v>
                </c:pt>
                <c:pt idx="1">
                  <c:v>728.18837071000053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1A-456C-8312-5935BB14FB93}"/>
            </c:ext>
          </c:extLst>
        </c:ser>
        <c:dLbls/>
        <c:gapWidth val="219"/>
        <c:overlap val="-27"/>
        <c:axId val="77927168"/>
        <c:axId val="779287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'6- Despesas '!$A$220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'6- Despesas '!$B$219:$C$219</c15:sqref>
                        </c15:formulaRef>
                      </c:ext>
                    </c:extLst>
                    <c:strCache>
                      <c:ptCount val="2"/>
                      <c:pt idx="0">
                        <c:v>2° Quad./2017</c:v>
                      </c:pt>
                      <c:pt idx="1">
                        <c:v>2° Quad./2018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'6- Despesas '!$B$220:$C$220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31A-456C-8312-5935BB14FB93}"/>
                  </c:ext>
                </c:extLst>
              </c15:ser>
            </c15:filteredBarSeries>
          </c:ext>
        </c:extLst>
      </c:barChart>
      <c:catAx>
        <c:axId val="7792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pt-BR"/>
          </a:p>
        </c:txPr>
        <c:crossAx val="77928704"/>
        <c:crosses val="autoZero"/>
        <c:auto val="1"/>
        <c:lblAlgn val="ctr"/>
        <c:lblOffset val="100"/>
      </c:catAx>
      <c:valAx>
        <c:axId val="779287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7792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0208981409473036E-2"/>
          <c:y val="3.780245686203889E-2"/>
          <c:w val="0.95958203718105373"/>
          <c:h val="0.59079395171514093"/>
        </c:manualLayout>
      </c:layout>
      <c:barChart>
        <c:barDir val="col"/>
        <c:grouping val="clustered"/>
        <c:ser>
          <c:idx val="1"/>
          <c:order val="0"/>
          <c:tx>
            <c:strRef>
              <c:f>'6- Despesas '!$A$228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'!$B$226:$C$226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'!$B$228:$C$228</c:f>
              <c:numCache>
                <c:formatCode>_-* #,##0_-;\-* #,##0_-;_-* "-"??_-;_-@_-</c:formatCode>
                <c:ptCount val="2"/>
                <c:pt idx="0">
                  <c:v>21147.139155319994</c:v>
                </c:pt>
                <c:pt idx="1">
                  <c:v>21921.199488299997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C-46A8-97D4-A55A5A1D3219}"/>
            </c:ext>
          </c:extLst>
        </c:ser>
        <c:ser>
          <c:idx val="2"/>
          <c:order val="1"/>
          <c:tx>
            <c:strRef>
              <c:f>'6- Despesas '!$A$229</c:f>
              <c:strCache>
                <c:ptCount val="1"/>
                <c:pt idx="0">
                  <c:v>Operações de Crédito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'6- Despesas '!$B$226:$C$226</c:f>
              <c:strCache>
                <c:ptCount val="2"/>
                <c:pt idx="0">
                  <c:v>2° Quad./2017</c:v>
                </c:pt>
                <c:pt idx="1">
                  <c:v>2° Quad./2018</c:v>
                </c:pt>
              </c:strCache>
            </c:strRef>
          </c:cat>
          <c:val>
            <c:numRef>
              <c:f>'6- Despesas '!$B$229:$C$229</c:f>
              <c:numCache>
                <c:formatCode>_-* #,##0.00_-;\-* #,##0.00_-;_-* "-"??_-;_-@_-</c:formatCode>
                <c:ptCount val="2"/>
                <c:pt idx="0">
                  <c:v>283.93031568259971</c:v>
                </c:pt>
                <c:pt idx="1">
                  <c:v>152.71774999999997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5C-46A8-97D4-A55A5A1D3219}"/>
            </c:ext>
          </c:extLst>
        </c:ser>
        <c:dLbls/>
        <c:axId val="77959936"/>
        <c:axId val="783728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'6- Despesas '!$A$227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'6- Despesas '!$B$226:$C$226</c15:sqref>
                        </c15:formulaRef>
                      </c:ext>
                    </c:extLst>
                    <c:strCache>
                      <c:ptCount val="2"/>
                      <c:pt idx="0">
                        <c:v>2° Quad./2017</c:v>
                      </c:pt>
                      <c:pt idx="1">
                        <c:v>2° Quad./2018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'6- Despesas '!$B$227:$C$227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15C-46A8-97D4-A55A5A1D3219}"/>
                  </c:ext>
                </c:extLst>
              </c15:ser>
            </c15:filteredBarSeries>
          </c:ext>
        </c:extLst>
      </c:barChart>
      <c:catAx>
        <c:axId val="7795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pt-BR"/>
          </a:p>
        </c:txPr>
        <c:crossAx val="78372864"/>
        <c:crosses val="autoZero"/>
        <c:auto val="1"/>
        <c:lblAlgn val="ctr"/>
        <c:lblOffset val="100"/>
      </c:catAx>
      <c:valAx>
        <c:axId val="783728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7795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36485297929869E-2"/>
          <c:y val="0.8251632311169691"/>
          <c:w val="0.90592176679443048"/>
          <c:h val="0.15421724695828229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9.1872791519434626E-3"/>
          <c:y val="2.9714285714285717E-2"/>
          <c:w val="0.9816254416961131"/>
          <c:h val="0.94057142857142861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val>
            <c:numRef>
              <c:f>Sheet1!$A$1:$Y$1</c:f>
              <c:numCache>
                <c:formatCode>General</c:formatCode>
                <c:ptCount val="25"/>
                <c:pt idx="0">
                  <c:v>37.78</c:v>
                </c:pt>
                <c:pt idx="1">
                  <c:v>41.190000000000005</c:v>
                </c:pt>
                <c:pt idx="2">
                  <c:v>42.32</c:v>
                </c:pt>
                <c:pt idx="3">
                  <c:v>42.63</c:v>
                </c:pt>
                <c:pt idx="4">
                  <c:v>42.690000000000005</c:v>
                </c:pt>
                <c:pt idx="5">
                  <c:v>42.730000000000004</c:v>
                </c:pt>
                <c:pt idx="6">
                  <c:v>42.760000000000005</c:v>
                </c:pt>
                <c:pt idx="7">
                  <c:v>44.87</c:v>
                </c:pt>
                <c:pt idx="8">
                  <c:v>45.01</c:v>
                </c:pt>
                <c:pt idx="9">
                  <c:v>46.160000000000004</c:v>
                </c:pt>
                <c:pt idx="10">
                  <c:v>46.690000000000005</c:v>
                </c:pt>
                <c:pt idx="11">
                  <c:v>46.78</c:v>
                </c:pt>
                <c:pt idx="12">
                  <c:v>47.02</c:v>
                </c:pt>
                <c:pt idx="13">
                  <c:v>47.09</c:v>
                </c:pt>
                <c:pt idx="14">
                  <c:v>47.13</c:v>
                </c:pt>
                <c:pt idx="15">
                  <c:v>47.21</c:v>
                </c:pt>
                <c:pt idx="16">
                  <c:v>47.260000000000005</c:v>
                </c:pt>
                <c:pt idx="17">
                  <c:v>47.379999999999995</c:v>
                </c:pt>
                <c:pt idx="18">
                  <c:v>47.46</c:v>
                </c:pt>
                <c:pt idx="19">
                  <c:v>48.4</c:v>
                </c:pt>
                <c:pt idx="20">
                  <c:v>48.7</c:v>
                </c:pt>
                <c:pt idx="21">
                  <c:v>48.87</c:v>
                </c:pt>
                <c:pt idx="22">
                  <c:v>48.949999999999996</c:v>
                </c:pt>
                <c:pt idx="23">
                  <c:v>50.43</c:v>
                </c:pt>
                <c:pt idx="24">
                  <c:v>55.339999999999996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5-4A7D-9E5A-8334D2473E1E}"/>
            </c:ext>
          </c:extLst>
        </c:ser>
        <c:dLbls/>
        <c:gapWidth val="80"/>
        <c:overlap val="100"/>
        <c:axId val="101915264"/>
        <c:axId val="101966208"/>
      </c:barChart>
      <c:catAx>
        <c:axId val="10191526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01966208"/>
        <c:crosses val="min"/>
        <c:lblAlgn val="ctr"/>
        <c:lblOffset val="100"/>
      </c:catAx>
      <c:valAx>
        <c:axId val="101966208"/>
        <c:scaling>
          <c:orientation val="minMax"/>
          <c:max val="55.339999999999996"/>
          <c:min val="0"/>
        </c:scaling>
        <c:delete val="1"/>
        <c:axPos val="l"/>
        <c:numFmt formatCode="General" sourceLinked="1"/>
        <c:tickLblPos val="nextTo"/>
        <c:crossAx val="101915264"/>
        <c:crosses val="min"/>
        <c:crossBetween val="between"/>
      </c:valAx>
    </c:plotArea>
    <c:dispBlanksAs val="gap"/>
    <c:showDLblsOverMax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7638949207663793E-2"/>
          <c:y val="5.969422200952032E-2"/>
          <c:w val="0.96472614153982894"/>
          <c:h val="0.9393662799693661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5"/>
              <c:layout>
                <c:manualLayout>
                  <c:x val="1.60335720273505E-3"/>
                  <c:y val="-6.783370223821286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31-4B3E-BC6C-411ECD42FC1D}"/>
                </c:ext>
              </c:extLst>
            </c:dLbl>
            <c:dLbl>
              <c:idx val="16"/>
              <c:layout>
                <c:manualLayout>
                  <c:x val="0"/>
                  <c:y val="-6.24069547828019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31-4B3E-BC6C-411ECD42FC1D}"/>
                </c:ext>
              </c:extLst>
            </c:dLbl>
            <c:dLbl>
              <c:idx val="17"/>
              <c:layout>
                <c:manualLayout>
                  <c:x val="-4.8100716082052674E-3"/>
                  <c:y val="-6.2407168434276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31-4B3E-BC6C-411ECD42FC1D}"/>
                </c:ext>
              </c:extLst>
            </c:dLbl>
            <c:dLbl>
              <c:idx val="18"/>
              <c:layout>
                <c:manualLayout>
                  <c:x val="3.2067144054700996E-3"/>
                  <c:y val="-6.240738208575115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31-4B3E-BC6C-411ECD42FC1D}"/>
                </c:ext>
              </c:extLst>
            </c:dLbl>
            <c:dLbl>
              <c:idx val="19"/>
              <c:layout>
                <c:manualLayout>
                  <c:x val="4.8100716082051494E-3"/>
                  <c:y val="-2.442036354934921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31-4B3E-BC6C-411ECD42FC1D}"/>
                </c:ext>
              </c:extLst>
            </c:dLbl>
            <c:dLbl>
              <c:idx val="20"/>
              <c:layout>
                <c:manualLayout>
                  <c:x val="1.60335720273505E-3"/>
                  <c:y val="-1.08532812593472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31-4B3E-BC6C-411ECD42FC1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Planilha1!$B$75:$Z$75</c:f>
              <c:strCache>
                <c:ptCount val="25"/>
                <c:pt idx="0">
                  <c:v>AM</c:v>
                </c:pt>
                <c:pt idx="1">
                  <c:v>RJ</c:v>
                </c:pt>
                <c:pt idx="2">
                  <c:v>RS</c:v>
                </c:pt>
                <c:pt idx="3">
                  <c:v>ES</c:v>
                </c:pt>
                <c:pt idx="4">
                  <c:v>PA</c:v>
                </c:pt>
                <c:pt idx="5">
                  <c:v>DF</c:v>
                </c:pt>
                <c:pt idx="6">
                  <c:v>AP</c:v>
                </c:pt>
                <c:pt idx="7">
                  <c:v>CE</c:v>
                </c:pt>
                <c:pt idx="8">
                  <c:v>RO</c:v>
                </c:pt>
                <c:pt idx="9">
                  <c:v>PI</c:v>
                </c:pt>
                <c:pt idx="10">
                  <c:v>PB</c:v>
                </c:pt>
                <c:pt idx="11">
                  <c:v>TO</c:v>
                </c:pt>
                <c:pt idx="12">
                  <c:v>AL</c:v>
                </c:pt>
                <c:pt idx="13">
                  <c:v>AC</c:v>
                </c:pt>
                <c:pt idx="14">
                  <c:v>BA</c:v>
                </c:pt>
                <c:pt idx="15">
                  <c:v>MA</c:v>
                </c:pt>
                <c:pt idx="16">
                  <c:v>MS</c:v>
                </c:pt>
                <c:pt idx="17">
                  <c:v>MT</c:v>
                </c:pt>
                <c:pt idx="18">
                  <c:v>SE</c:v>
                </c:pt>
                <c:pt idx="19">
                  <c:v>PE</c:v>
                </c:pt>
                <c:pt idx="20">
                  <c:v>GO</c:v>
                </c:pt>
                <c:pt idx="21">
                  <c:v>SC</c:v>
                </c:pt>
                <c:pt idx="22">
                  <c:v>PR</c:v>
                </c:pt>
                <c:pt idx="23">
                  <c:v>MG</c:v>
                </c:pt>
                <c:pt idx="24">
                  <c:v>SP</c:v>
                </c:pt>
              </c:strCache>
            </c:strRef>
          </c:cat>
          <c:val>
            <c:numRef>
              <c:f>Planilha1!$B$76:$Z$76</c:f>
              <c:numCache>
                <c:formatCode>_-* #,##0.00_-;\-* #,##0.00_-;_-* "-"??_-;_-@_-</c:formatCode>
                <c:ptCount val="25"/>
                <c:pt idx="0">
                  <c:v>0.41908470853000002</c:v>
                </c:pt>
                <c:pt idx="1">
                  <c:v>0.41027834000000002</c:v>
                </c:pt>
                <c:pt idx="2">
                  <c:v>0.30235811903000004</c:v>
                </c:pt>
                <c:pt idx="3">
                  <c:v>0.23033920993000001</c:v>
                </c:pt>
                <c:pt idx="4">
                  <c:v>0.18411991214000001</c:v>
                </c:pt>
                <c:pt idx="5">
                  <c:v>0.16950341483000003</c:v>
                </c:pt>
                <c:pt idx="6">
                  <c:v>0.11033515264</c:v>
                </c:pt>
                <c:pt idx="7">
                  <c:v>0.11008269780999999</c:v>
                </c:pt>
                <c:pt idx="8">
                  <c:v>6.8477083280000003E-2</c:v>
                </c:pt>
                <c:pt idx="9">
                  <c:v>6.1699823699999996E-2</c:v>
                </c:pt>
                <c:pt idx="10">
                  <c:v>5.1161298679999995E-2</c:v>
                </c:pt>
                <c:pt idx="11">
                  <c:v>4.7928921940000015E-2</c:v>
                </c:pt>
                <c:pt idx="12">
                  <c:v>4.0450267469999995E-2</c:v>
                </c:pt>
                <c:pt idx="13">
                  <c:v>6.7237936200000006E-3</c:v>
                </c:pt>
                <c:pt idx="14">
                  <c:v>5.839289100000001E-4</c:v>
                </c:pt>
                <c:pt idx="15">
                  <c:v>-0.38834104147000009</c:v>
                </c:pt>
                <c:pt idx="16">
                  <c:v>-0.46826942609</c:v>
                </c:pt>
                <c:pt idx="17">
                  <c:v>-0.48093910590000005</c:v>
                </c:pt>
                <c:pt idx="18">
                  <c:v>-0.53689323273000011</c:v>
                </c:pt>
                <c:pt idx="19">
                  <c:v>-1.6226316186199996</c:v>
                </c:pt>
                <c:pt idx="20">
                  <c:v>-1.7483648888999999</c:v>
                </c:pt>
                <c:pt idx="21">
                  <c:v>-2.6261707359800002</c:v>
                </c:pt>
                <c:pt idx="22">
                  <c:v>-3.4388846366799997</c:v>
                </c:pt>
                <c:pt idx="23">
                  <c:v>-10.718809005020001</c:v>
                </c:pt>
                <c:pt idx="24">
                  <c:v>-12.299126999290001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31-4B3E-BC6C-411ECD42FC1D}"/>
            </c:ext>
          </c:extLst>
        </c:ser>
        <c:dLbls/>
        <c:gapWidth val="219"/>
        <c:overlap val="-27"/>
        <c:axId val="78358784"/>
        <c:axId val="78393344"/>
      </c:barChart>
      <c:catAx>
        <c:axId val="78358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393344"/>
        <c:crosses val="autoZero"/>
        <c:auto val="1"/>
        <c:lblAlgn val="ctr"/>
        <c:lblOffset val="100"/>
      </c:catAx>
      <c:valAx>
        <c:axId val="78393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-;\-* #,##0.00_-;_-* &quot;-&quot;??_-;_-@_-" sourceLinked="1"/>
        <c:majorTickMark val="none"/>
        <c:tickLblPos val="nextTo"/>
        <c:crossAx val="783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'Receita  (2)'!$C$40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spPr>
              <a:solidFill>
                <a:srgbClr val="007A3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A5-4E02-A238-9BDEE2DEDA5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A5-4E02-A238-9BDEE2DEDA5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A5-4E02-A238-9BDEE2DEDA5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A5-4E02-A238-9BDEE2DEDA5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A5-4E02-A238-9BDEE2DEDA50}"/>
              </c:ext>
            </c:extLst>
          </c:dPt>
          <c:dPt>
            <c:idx val="5"/>
            <c:spPr>
              <a:solidFill>
                <a:srgbClr val="1737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A5-4E02-A238-9BDEE2DEDA50}"/>
              </c:ext>
            </c:extLst>
          </c:dPt>
          <c:dLbls>
            <c:dLbl>
              <c:idx val="0"/>
              <c:layout>
                <c:manualLayout>
                  <c:x val="-0.23043797979086339"/>
                  <c:y val="-0.149604476523767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A5-4E02-A238-9BDEE2DEDA50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'Receita  (2)'!$B$41:$B$46</c:f>
              <c:strCache>
                <c:ptCount val="6"/>
                <c:pt idx="0">
                  <c:v>Receitas Tributárias</c:v>
                </c:pt>
                <c:pt idx="1">
                  <c:v>Receitas de 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Operações de Crédito</c:v>
                </c:pt>
                <c:pt idx="5">
                  <c:v>Demais Receitas</c:v>
                </c:pt>
              </c:strCache>
            </c:strRef>
          </c:cat>
          <c:val>
            <c:numRef>
              <c:f>'Receita  (2)'!$C$41:$C$46</c:f>
              <c:numCache>
                <c:formatCode>0%</c:formatCode>
                <c:ptCount val="6"/>
                <c:pt idx="0">
                  <c:v>0.72522486879732706</c:v>
                </c:pt>
                <c:pt idx="1">
                  <c:v>2.7071276619081312E-2</c:v>
                </c:pt>
                <c:pt idx="2">
                  <c:v>1.1462460290807748E-2</c:v>
                </c:pt>
                <c:pt idx="3">
                  <c:v>1.5548961046708849E-2</c:v>
                </c:pt>
                <c:pt idx="4">
                  <c:v>7.3431289631921311E-3</c:v>
                </c:pt>
                <c:pt idx="5">
                  <c:v>0.21334930428288293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A5-4E02-A238-9BDEE2DEDA50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2.5108643167551906E-2"/>
          <c:y val="2.3798627002288322E-2"/>
          <c:w val="0.94978271366489664"/>
          <c:h val="0.9524027459954231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A37"/>
            </a:solidFill>
            <a:ln>
              <a:noFill/>
            </a:ln>
          </c:spPr>
          <c:val>
            <c:numRef>
              <c:f>Sheet1!$A$1</c:f>
              <c:numCache>
                <c:formatCode>General</c:formatCode>
                <c:ptCount val="1"/>
                <c:pt idx="0">
                  <c:v>13432914260.120003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D9-46E5-A367-454FB9D306A2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</c:f>
              <c:numCache>
                <c:formatCode>General</c:formatCode>
                <c:ptCount val="1"/>
                <c:pt idx="0">
                  <c:v>1253816433.2700002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D9-46E5-A367-454FB9D306A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</c:f>
              <c:numCache>
                <c:formatCode>General</c:formatCode>
                <c:ptCount val="1"/>
                <c:pt idx="0">
                  <c:v>183886590.36000001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D9-46E5-A367-454FB9D306A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val>
            <c:numRef>
              <c:f>Sheet1!$A$4</c:f>
              <c:numCache>
                <c:formatCode>General</c:formatCode>
                <c:ptCount val="1"/>
                <c:pt idx="0">
                  <c:v>945372472.83999968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D9-46E5-A367-454FB9D306A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val>
            <c:numRef>
              <c:f>Sheet1!$A$5</c:f>
              <c:numCache>
                <c:formatCode>General</c:formatCode>
                <c:ptCount val="1"/>
                <c:pt idx="0">
                  <c:v>615497341.21000004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D9-46E5-A367-454FB9D306A2}"/>
            </c:ext>
          </c:extLst>
        </c:ser>
        <c:dLbls/>
        <c:gapWidth val="80"/>
        <c:axId val="93229824"/>
        <c:axId val="93231360"/>
      </c:barChart>
      <c:catAx>
        <c:axId val="9322982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3231360"/>
        <c:crosses val="min"/>
        <c:lblAlgn val="ctr"/>
        <c:lblOffset val="100"/>
      </c:catAx>
      <c:valAx>
        <c:axId val="93231360"/>
        <c:scaling>
          <c:orientation val="minMax"/>
          <c:max val="13432914260.120003"/>
          <c:min val="0"/>
        </c:scaling>
        <c:delete val="1"/>
        <c:axPos val="l"/>
        <c:numFmt formatCode="General" sourceLinked="1"/>
        <c:tickLblPos val="none"/>
        <c:crossAx val="93229824"/>
        <c:crosses val="min"/>
        <c:crossBetween val="between"/>
      </c:valAx>
    </c:plotArea>
    <c:dispBlanksAs val="gap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2.3508137432188065E-2"/>
          <c:y val="2.3787740164684362E-2"/>
          <c:w val="0.95298372513562357"/>
          <c:h val="0.9524245196706313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A37"/>
            </a:solidFill>
            <a:ln>
              <a:noFill/>
            </a:ln>
          </c:spPr>
          <c:val>
            <c:numRef>
              <c:f>Sheet1!$A$1</c:f>
              <c:numCache>
                <c:formatCode>General</c:formatCode>
                <c:ptCount val="1"/>
                <c:pt idx="0">
                  <c:v>12753529235.780006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6-466D-B7E6-C3241B75B57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</c:f>
              <c:numCache>
                <c:formatCode>General</c:formatCode>
                <c:ptCount val="1"/>
                <c:pt idx="0">
                  <c:v>1119912712.6799996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6-466D-B7E6-C3241B75B57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</c:f>
              <c:numCache>
                <c:formatCode>General</c:formatCode>
                <c:ptCount val="1"/>
                <c:pt idx="0">
                  <c:v>175361768.34999999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F6-466D-B7E6-C3241B75B57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val>
            <c:numRef>
              <c:f>Sheet1!$A$4</c:f>
              <c:numCache>
                <c:formatCode>General</c:formatCode>
                <c:ptCount val="1"/>
                <c:pt idx="0">
                  <c:v>893937573.0999999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F6-466D-B7E6-C3241B75B57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val>
            <c:numRef>
              <c:f>Sheet1!$A$5</c:f>
              <c:numCache>
                <c:formatCode>General</c:formatCode>
                <c:ptCount val="1"/>
                <c:pt idx="0">
                  <c:v>463010414.20999986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F6-466D-B7E6-C3241B75B57F}"/>
            </c:ext>
          </c:extLst>
        </c:ser>
        <c:dLbls/>
        <c:gapWidth val="80"/>
        <c:axId val="93826048"/>
        <c:axId val="93721344"/>
      </c:barChart>
      <c:catAx>
        <c:axId val="93826048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3721344"/>
        <c:crosses val="min"/>
        <c:lblAlgn val="ctr"/>
        <c:lblOffset val="100"/>
      </c:catAx>
      <c:valAx>
        <c:axId val="93721344"/>
        <c:scaling>
          <c:orientation val="minMax"/>
          <c:max val="12753529235.780006"/>
          <c:min val="0"/>
        </c:scaling>
        <c:delete val="1"/>
        <c:axPos val="l"/>
        <c:numFmt formatCode="General" sourceLinked="1"/>
        <c:tickLblPos val="none"/>
        <c:crossAx val="93826048"/>
        <c:crosses val="min"/>
        <c:crossBetween val="between"/>
      </c:valAx>
    </c:plotArea>
    <c:dispBlanksAs val="gap"/>
    <c:showDLblsOverMax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271082864825227E-2"/>
          <c:y val="2.6262626262626262E-2"/>
          <c:w val="0.97457834270349564"/>
          <c:h val="0.947474747474747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A37"/>
            </a:solidFill>
            <a:ln>
              <a:noFill/>
            </a:ln>
          </c:spPr>
          <c:val>
            <c:numRef>
              <c:f>Sheet1!$A$1:$B$1</c:f>
              <c:numCache>
                <c:formatCode>General</c:formatCode>
                <c:ptCount val="2"/>
                <c:pt idx="0">
                  <c:v>728569782.96999967</c:v>
                </c:pt>
                <c:pt idx="1">
                  <c:v>790319818.19999993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6-414C-A431-9DDBFD12DA54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Sheet1!$A$2:$B$2</c:f>
              <c:numCache>
                <c:formatCode>General</c:formatCode>
                <c:ptCount val="2"/>
                <c:pt idx="0">
                  <c:v>176513638.03999999</c:v>
                </c:pt>
                <c:pt idx="1">
                  <c:v>219610717.63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D6-414C-A431-9DDBFD12DA5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Sheet1!$A$3:$B$3</c:f>
              <c:numCache>
                <c:formatCode>General</c:formatCode>
                <c:ptCount val="2"/>
                <c:pt idx="0">
                  <c:v>46227523.550000004</c:v>
                </c:pt>
                <c:pt idx="1">
                  <c:v>44003662.930000007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D6-414C-A431-9DDBFD12DA5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val>
            <c:numRef>
              <c:f>Sheet1!$A$4:$B$4</c:f>
              <c:numCache>
                <c:formatCode>General</c:formatCode>
                <c:ptCount val="2"/>
                <c:pt idx="0">
                  <c:v>35015272.480000004</c:v>
                </c:pt>
                <c:pt idx="1">
                  <c:v>34297010.560000002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D6-414C-A431-9DDBFD12DA54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val>
            <c:numRef>
              <c:f>Sheet1!$A$5:$B$5</c:f>
              <c:numCache>
                <c:formatCode>General</c:formatCode>
                <c:ptCount val="2"/>
                <c:pt idx="0">
                  <c:v>27346403.390000001</c:v>
                </c:pt>
                <c:pt idx="1">
                  <c:v>19366682.849999998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D6-414C-A431-9DDBFD12DA54}"/>
            </c:ext>
          </c:extLst>
        </c:ser>
        <c:dLbls/>
        <c:gapWidth val="105"/>
        <c:axId val="94014464"/>
        <c:axId val="94032640"/>
      </c:barChart>
      <c:catAx>
        <c:axId val="9401446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4032640"/>
        <c:crosses val="min"/>
        <c:lblAlgn val="ctr"/>
        <c:lblOffset val="100"/>
      </c:catAx>
      <c:valAx>
        <c:axId val="94032640"/>
        <c:scaling>
          <c:orientation val="minMax"/>
          <c:max val="790319818.19999993"/>
          <c:min val="0"/>
        </c:scaling>
        <c:delete val="1"/>
        <c:axPos val="l"/>
        <c:numFmt formatCode="General" sourceLinked="1"/>
        <c:tickLblPos val="none"/>
        <c:crossAx val="94014464"/>
        <c:crosses val="min"/>
        <c:crossBetween val="between"/>
      </c:valAx>
    </c:plotArea>
    <c:dispBlanksAs val="gap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8277680140597542E-2"/>
          <c:y val="2.7310924369747885E-2"/>
          <c:w val="0.96344463971880523"/>
          <c:h val="0.945378151260504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A37"/>
            </a:solidFill>
            <a:ln>
              <a:noFill/>
            </a:ln>
          </c:spPr>
          <c:val>
            <c:numRef>
              <c:f>Sheet1!$A$1</c:f>
              <c:numCache>
                <c:formatCode>General</c:formatCode>
                <c:ptCount val="1"/>
                <c:pt idx="0">
                  <c:v>4140729853.0099988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E-42E8-AD63-9CD16826CAAD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val>
            <c:numRef>
              <c:f>Sheet1!$A$2</c:f>
              <c:numCache>
                <c:formatCode>General</c:formatCode>
                <c:ptCount val="1"/>
                <c:pt idx="0">
                  <c:v>2399424523.4699988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E-42E8-AD63-9CD16826CAA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</c:f>
              <c:numCache>
                <c:formatCode>General</c:formatCode>
                <c:ptCount val="1"/>
                <c:pt idx="0">
                  <c:v>24478195.370000001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FE-42E8-AD63-9CD16826CAAD}"/>
            </c:ext>
          </c:extLst>
        </c:ser>
        <c:dLbls/>
        <c:gapWidth val="80"/>
        <c:axId val="94480640"/>
        <c:axId val="94494720"/>
      </c:barChart>
      <c:catAx>
        <c:axId val="944806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4494720"/>
        <c:crosses val="min"/>
        <c:lblAlgn val="ctr"/>
        <c:lblOffset val="100"/>
      </c:catAx>
      <c:valAx>
        <c:axId val="94494720"/>
        <c:scaling>
          <c:orientation val="minMax"/>
          <c:max val="4140729853.0099988"/>
          <c:min val="0"/>
        </c:scaling>
        <c:delete val="1"/>
        <c:axPos val="l"/>
        <c:numFmt formatCode="General" sourceLinked="1"/>
        <c:tickLblPos val="none"/>
        <c:crossAx val="94480640"/>
        <c:crosses val="min"/>
        <c:crossBetween val="between"/>
      </c:valAx>
    </c:plotArea>
    <c:dispBlanksAs val="gap"/>
    <c:showDLblsOverMax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44537875290443624"/>
          <c:y val="0.11479600125637671"/>
          <c:w val="0.45458140491058008"/>
          <c:h val="0.76887905155582492"/>
        </c:manualLayout>
      </c:layout>
      <c:doughnutChart>
        <c:varyColors val="1"/>
        <c:ser>
          <c:idx val="1"/>
          <c:order val="0"/>
          <c:tx>
            <c:strRef>
              <c:f>Despesa!$A$1</c:f>
              <c:strCache>
                <c:ptCount val="1"/>
                <c:pt idx="0">
                  <c:v>Mostrador</c:v>
                </c:pt>
              </c:strCache>
            </c:strRef>
          </c:tx>
          <c:dPt>
            <c:idx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0-43FE-82D0-D09642DC54FF}"/>
              </c:ext>
            </c:extLst>
          </c:dPt>
          <c:dPt>
            <c:idx val="1"/>
            <c:spPr>
              <a:solidFill>
                <a:srgbClr val="00B050"/>
              </a:solidFill>
              <a:ln>
                <a:solidFill>
                  <a:schemeClr val="accent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0-43FE-82D0-D09642DC54FF}"/>
              </c:ext>
            </c:extLst>
          </c:dPt>
          <c:dPt>
            <c:idx val="2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0-43FE-82D0-D09642DC54FF}"/>
              </c:ext>
            </c:extLst>
          </c:dPt>
          <c:dLbls>
            <c:dLbl>
              <c:idx val="0"/>
              <c:layout>
                <c:manualLayout>
                  <c:x val="-3.1904283799071786E-2"/>
                  <c:y val="2.6981455029846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9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50-43FE-82D0-D09642DC54FF}"/>
                </c:ext>
              </c:extLst>
            </c:dLbl>
            <c:dLbl>
              <c:idx val="1"/>
              <c:layout>
                <c:manualLayout>
                  <c:x val="0.10873430106638547"/>
                  <c:y val="-8.8651767731142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900"/>
                  </a:pPr>
                  <a:endParaRPr lang="pt-BR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50-43FE-82D0-D09642DC54FF}"/>
                </c:ext>
              </c:extLst>
            </c:dLbl>
            <c:dLbl>
              <c:idx val="2"/>
              <c:layout>
                <c:manualLayout>
                  <c:x val="4.8392226920838548E-2"/>
                  <c:y val="-0.11737734983952314"/>
                </c:manualLayout>
              </c:layout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0-43FE-82D0-D09642DC54FF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/>
                </a:pPr>
                <a:endParaRPr lang="pt-BR"/>
              </a:p>
            </c:txPr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Despesa!$A$2:$A$4</c:f>
              <c:strCache>
                <c:ptCount val="2"/>
                <c:pt idx="0">
                  <c:v>Dotação Inicial</c:v>
                </c:pt>
                <c:pt idx="1">
                  <c:v>Créditos Adicionais</c:v>
                </c:pt>
              </c:strCache>
            </c:strRef>
          </c:cat>
          <c:val>
            <c:numRef>
              <c:f>Despesa!$B$2:$B$4</c:f>
              <c:numCache>
                <c:formatCode>_-* #,##0.00_-;\-* #,##0.00_-;_-* "-"??_-;_-@_-</c:formatCode>
                <c:ptCount val="3"/>
                <c:pt idx="0">
                  <c:v>26.43</c:v>
                </c:pt>
                <c:pt idx="1">
                  <c:v>3.14</c:v>
                </c:pt>
                <c:pt idx="2">
                  <c:v>29.57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50-43FE-82D0-D09642DC54FF}"/>
            </c:ext>
          </c:extLst>
        </c:ser>
        <c:dLbls/>
        <c:firstSliceAng val="270"/>
        <c:holeSize val="50"/>
      </c:doughnutChart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44537875290443624"/>
          <c:y val="0.11479600125637671"/>
          <c:w val="0.45458140491058008"/>
          <c:h val="0.76887905155582492"/>
        </c:manualLayout>
      </c:layout>
      <c:doughnutChart>
        <c:varyColors val="1"/>
        <c:ser>
          <c:idx val="1"/>
          <c:order val="0"/>
          <c:tx>
            <c:strRef>
              <c:f>Despesa!$A$1</c:f>
              <c:strCache>
                <c:ptCount val="1"/>
                <c:pt idx="0">
                  <c:v>Mostrador</c:v>
                </c:pt>
              </c:strCache>
            </c:strRef>
          </c:tx>
          <c:dPt>
            <c:idx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0-43FE-82D0-D09642DC54FF}"/>
              </c:ext>
            </c:extLst>
          </c:dPt>
          <c:dPt>
            <c:idx val="1"/>
            <c:spPr>
              <a:solidFill>
                <a:srgbClr val="00B050"/>
              </a:solidFill>
              <a:ln>
                <a:solidFill>
                  <a:schemeClr val="accent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0-43FE-82D0-D09642DC54FF}"/>
              </c:ext>
            </c:extLst>
          </c:dPt>
          <c:dPt>
            <c:idx val="2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0-43FE-82D0-D09642DC54FF}"/>
              </c:ext>
            </c:extLst>
          </c:dPt>
          <c:dLbls>
            <c:dLbl>
              <c:idx val="0"/>
              <c:layout>
                <c:manualLayout>
                  <c:x val="-5.8403005240746819E-2"/>
                  <c:y val="5.3884609374466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9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50-43FE-82D0-D09642DC54FF}"/>
                </c:ext>
              </c:extLst>
            </c:dLbl>
            <c:dLbl>
              <c:idx val="1"/>
              <c:layout>
                <c:manualLayout>
                  <c:x val="9.8561046511627948E-2"/>
                  <c:y val="-0.10409220582802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900"/>
                  </a:pPr>
                  <a:endParaRPr lang="pt-BR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50-43FE-82D0-D09642DC54FF}"/>
                </c:ext>
              </c:extLst>
            </c:dLbl>
            <c:dLbl>
              <c:idx val="2"/>
              <c:layout>
                <c:manualLayout>
                  <c:x val="4.8392226920838548E-2"/>
                  <c:y val="-0.11737734983952314"/>
                </c:manualLayout>
              </c:layout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0-43FE-82D0-D09642DC54FF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/>
                </a:pPr>
                <a:endParaRPr lang="pt-BR"/>
              </a:p>
            </c:txPr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Despesa!$A$2:$A$4</c:f>
              <c:strCache>
                <c:ptCount val="2"/>
                <c:pt idx="0">
                  <c:v>Dotação Inicial</c:v>
                </c:pt>
                <c:pt idx="1">
                  <c:v>Créditos Adicionais</c:v>
                </c:pt>
              </c:strCache>
            </c:strRef>
          </c:cat>
          <c:val>
            <c:numRef>
              <c:f>Despesa!$B$2:$B$4</c:f>
              <c:numCache>
                <c:formatCode>_-* #,##0.00_-;\-* #,##0.00_-;_-* "-"??_-;_-@_-</c:formatCode>
                <c:ptCount val="3"/>
                <c:pt idx="0">
                  <c:v>26.43</c:v>
                </c:pt>
                <c:pt idx="1">
                  <c:v>3.14</c:v>
                </c:pt>
                <c:pt idx="2">
                  <c:v>29.57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50-43FE-82D0-D09642DC54FF}"/>
            </c:ext>
          </c:extLst>
        </c:ser>
        <c:dLbls/>
        <c:firstSliceAng val="270"/>
        <c:holeSize val="50"/>
      </c:doughnutChart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0.60052</cdr:x>
      <cdr:y>0.36088</cdr:y>
    </cdr:from>
    <cdr:to>
      <cdr:x>0.75127</cdr:x>
      <cdr:y>0.60573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5737153" y="2038349"/>
          <a:ext cx="1440160" cy="1383023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AB1923"/>
        </a:solidFill>
        <a:ln xmlns:a="http://schemas.openxmlformats.org/drawingml/2006/main">
          <a:solidFill>
            <a:srgbClr val="AB1923"/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62% </a:t>
          </a:r>
          <a:r>
            <a:rPr lang="en-US" sz="1500" b="1" dirty="0" err="1">
              <a:solidFill>
                <a:schemeClr val="bg1"/>
              </a:solidFill>
            </a:rPr>
            <a:t>Executado</a:t>
          </a:r>
          <a:endParaRPr lang="en-US" sz="15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0.60052</cdr:x>
      <cdr:y>0.36088</cdr:y>
    </cdr:from>
    <cdr:to>
      <cdr:x>0.75127</cdr:x>
      <cdr:y>0.60573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5737153" y="2038349"/>
          <a:ext cx="1440160" cy="1383023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AB1923"/>
        </a:solidFill>
        <a:ln xmlns:a="http://schemas.openxmlformats.org/drawingml/2006/main">
          <a:solidFill>
            <a:srgbClr val="AB1923"/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56% </a:t>
          </a:r>
          <a:r>
            <a:rPr lang="en-US" sz="1400" b="1" dirty="0" err="1">
              <a:solidFill>
                <a:schemeClr val="bg1"/>
              </a:solidFill>
            </a:rPr>
            <a:t>Executado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0.22965</cdr:x>
      <cdr:y>0.73251</cdr:y>
    </cdr:from>
    <cdr:to>
      <cdr:x>0.29058</cdr:x>
      <cdr:y>0.80456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651472" y="3549378"/>
          <a:ext cx="438170" cy="3491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600" b="1" dirty="0"/>
            <a:t>75</a:t>
          </a:r>
        </a:p>
      </cdr:txBody>
    </cdr:sp>
  </cdr:relSizeAnchor>
  <cdr:relSizeAnchor xmlns:cdr="http://schemas.openxmlformats.org/drawingml/2006/chartDrawing">
    <cdr:from>
      <cdr:x>0.29446</cdr:x>
      <cdr:y>0.05781</cdr:y>
    </cdr:from>
    <cdr:to>
      <cdr:x>0.7183</cdr:x>
      <cdr:y>0.09711</cdr:y>
    </cdr:to>
    <cdr:cxnSp macro="">
      <cdr:nvCxnSpPr>
        <cdr:cNvPr id="3" name="Conector de Seta Reta 2"/>
        <cdr:cNvCxnSpPr/>
      </cdr:nvCxnSpPr>
      <cdr:spPr>
        <a:xfrm xmlns:a="http://schemas.openxmlformats.org/drawingml/2006/main" flipV="1">
          <a:off x="2117591" y="280116"/>
          <a:ext cx="3048000" cy="19043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0.41234</cdr:x>
      <cdr:y>0.02724</cdr:y>
    </cdr:from>
    <cdr:to>
      <cdr:x>0.57791</cdr:x>
      <cdr:y>0.14515</cdr:y>
    </cdr:to>
    <cdr:sp macro="" textlink="">
      <cdr:nvSpPr>
        <cdr:cNvPr id="4" name="Elipse 3"/>
        <cdr:cNvSpPr/>
      </cdr:nvSpPr>
      <cdr:spPr>
        <a:xfrm xmlns:a="http://schemas.openxmlformats.org/drawingml/2006/main" rot="21370918">
          <a:off x="2965316" y="131999"/>
          <a:ext cx="1190625" cy="57130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ysClr val="windowText" lastClr="000000"/>
              </a:solidFill>
            </a:rPr>
            <a:t>8,33%</a:t>
          </a:r>
          <a:endParaRPr lang="pt-BR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0.15955</cdr:x>
      <cdr:y>0.06377</cdr:y>
    </cdr:from>
    <cdr:to>
      <cdr:x>0.31463</cdr:x>
      <cdr:y>0.11522</cdr:y>
    </cdr:to>
    <cdr:sp macro="" textlink="">
      <cdr:nvSpPr>
        <cdr:cNvPr id="5" name="CaixaDeTexto 6"/>
        <cdr:cNvSpPr txBox="1"/>
      </cdr:nvSpPr>
      <cdr:spPr>
        <a:xfrm xmlns:a="http://schemas.openxmlformats.org/drawingml/2006/main">
          <a:off x="1147416" y="309018"/>
          <a:ext cx="1115171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400"/>
            </a:spcBef>
            <a:buClr>
              <a:srgbClr val="000000"/>
            </a:buClr>
            <a:buSzPct val="100000"/>
            <a:defRPr/>
          </a:pPr>
          <a:r>
            <a:rPr lang="pt-BR" b="1" dirty="0" smtClean="0">
              <a:latin typeface="+mn-lt"/>
              <a:cs typeface="Arial Narrow" pitchFamily="34" charset="0"/>
            </a:rPr>
            <a:t>2.160</a:t>
          </a:r>
          <a:endParaRPr lang="pt-BR" b="1" dirty="0">
            <a:latin typeface="+mn-lt"/>
            <a:cs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0.71028</cdr:x>
      <cdr:y>0.01217</cdr:y>
    </cdr:from>
    <cdr:to>
      <cdr:x>0.86535</cdr:x>
      <cdr:y>0.06362</cdr:y>
    </cdr:to>
    <cdr:sp macro="" textlink="">
      <cdr:nvSpPr>
        <cdr:cNvPr id="6" name="CaixaDeTexto 6"/>
        <cdr:cNvSpPr txBox="1"/>
      </cdr:nvSpPr>
      <cdr:spPr>
        <a:xfrm xmlns:a="http://schemas.openxmlformats.org/drawingml/2006/main">
          <a:off x="5107856" y="58974"/>
          <a:ext cx="1115171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400"/>
            </a:spcBef>
            <a:buClr>
              <a:srgbClr val="000000"/>
            </a:buClr>
            <a:buSzPct val="100000"/>
            <a:defRPr/>
          </a:pPr>
          <a:r>
            <a:rPr lang="pt-BR" b="1" dirty="0" smtClean="0">
              <a:latin typeface="+mn-lt"/>
              <a:cs typeface="Arial Narrow" pitchFamily="34" charset="0"/>
            </a:rPr>
            <a:t>2.340</a:t>
          </a:r>
          <a:endParaRPr lang="pt-BR" b="1" dirty="0">
            <a:latin typeface="+mn-lt"/>
            <a:cs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0.72074</cdr:x>
      <cdr:y>0.07371</cdr:y>
    </cdr:from>
    <cdr:to>
      <cdr:x>0.86773</cdr:x>
      <cdr:y>0.11929</cdr:y>
    </cdr:to>
    <cdr:sp macro="" textlink="">
      <cdr:nvSpPr>
        <cdr:cNvPr id="2" name="CaixaDeTexto 9"/>
        <cdr:cNvSpPr txBox="1"/>
      </cdr:nvSpPr>
      <cdr:spPr>
        <a:xfrm xmlns:a="http://schemas.openxmlformats.org/drawingml/2006/main">
          <a:off x="5467994" y="403256"/>
          <a:ext cx="1115171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400"/>
            </a:spcBef>
            <a:buClr>
              <a:srgbClr val="000000"/>
            </a:buClr>
            <a:buSzPct val="100000"/>
            <a:defRPr/>
          </a:pPr>
          <a:r>
            <a:rPr lang="pt-BR" b="1" dirty="0" smtClean="0">
              <a:latin typeface="+mn-lt"/>
              <a:cs typeface="Arial Narrow" pitchFamily="34" charset="0"/>
            </a:rPr>
            <a:t>2.178</a:t>
          </a:r>
          <a:endParaRPr lang="pt-BR" b="1" dirty="0">
            <a:latin typeface="+mn-lt"/>
            <a:cs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0.16678</cdr:x>
      <cdr:y>0.14856</cdr:y>
    </cdr:from>
    <cdr:to>
      <cdr:x>0.31377</cdr:x>
      <cdr:y>0.19414</cdr:y>
    </cdr:to>
    <cdr:sp macro="" textlink="">
      <cdr:nvSpPr>
        <cdr:cNvPr id="3" name="CaixaDeTexto 9"/>
        <cdr:cNvSpPr txBox="1"/>
      </cdr:nvSpPr>
      <cdr:spPr>
        <a:xfrm xmlns:a="http://schemas.openxmlformats.org/drawingml/2006/main">
          <a:off x="1265268" y="812728"/>
          <a:ext cx="1115171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400"/>
            </a:spcBef>
            <a:buClr>
              <a:srgbClr val="000000"/>
            </a:buClr>
            <a:buSzPct val="100000"/>
            <a:defRPr/>
          </a:pPr>
          <a:r>
            <a:rPr lang="pt-BR" sz="1800" b="1" dirty="0" smtClean="0">
              <a:latin typeface="+mn-lt"/>
              <a:cs typeface="Arial Narrow" pitchFamily="34" charset="0"/>
            </a:rPr>
            <a:t>1.947</a:t>
          </a:r>
          <a:endParaRPr lang="pt-BR" sz="1800" b="1" dirty="0">
            <a:latin typeface="+mn-lt"/>
            <a:cs typeface="Arial Narrow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0.01881</cdr:x>
      <cdr:y>0.02555</cdr:y>
    </cdr:from>
    <cdr:to>
      <cdr:x>0.93452</cdr:x>
      <cdr:y>0.03646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168586" y="98273"/>
          <a:ext cx="8208912" cy="41948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B853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0.28395</cdr:x>
      <cdr:y>0.17308</cdr:y>
    </cdr:from>
    <cdr:to>
      <cdr:x>0.39506</cdr:x>
      <cdr:y>0.17308</cdr:y>
    </cdr:to>
    <cdr:sp macro="" textlink="">
      <cdr:nvSpPr>
        <cdr:cNvPr id="3" name="Conector reto 2"/>
        <cdr:cNvSpPr/>
      </cdr:nvSpPr>
      <cdr:spPr>
        <a:xfrm xmlns:a="http://schemas.openxmlformats.org/drawingml/2006/main">
          <a:off x="1656184" y="648072"/>
          <a:ext cx="64804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A37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1pPr>
          <a:lvl2pPr marL="4572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2pPr>
          <a:lvl3pPr marL="9144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3pPr>
          <a:lvl4pPr marL="13716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4pPr>
          <a:lvl5pPr marL="18288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5pPr>
          <a:lvl6pPr marL="22860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6pPr>
          <a:lvl7pPr marL="27432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7pPr>
          <a:lvl8pPr marL="32004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8pPr>
          <a:lvl9pPr marL="36576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0.39506</cdr:x>
      <cdr:y>0.17308</cdr:y>
    </cdr:from>
    <cdr:to>
      <cdr:x>0.39506</cdr:x>
      <cdr:y>0.38462</cdr:y>
    </cdr:to>
    <cdr:sp macro="" textlink="">
      <cdr:nvSpPr>
        <cdr:cNvPr id="5" name="Conector de seta reta 4"/>
        <cdr:cNvSpPr/>
      </cdr:nvSpPr>
      <cdr:spPr>
        <a:xfrm xmlns:a="http://schemas.openxmlformats.org/drawingml/2006/main">
          <a:off x="2304256" y="648072"/>
          <a:ext cx="0" cy="79208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" cap="flat">
          <a:solidFill>
            <a:srgbClr val="00B853"/>
          </a:solidFill>
          <a:prstDash val="solid"/>
          <a:round/>
          <a:tailEnd type="arrow"/>
        </a:ln>
        <a:effectLst xmlns:a="http://schemas.openxmlformats.org/drawingml/2006/main">
          <a:outerShdw blurRad="38100" dist="20000" dir="5400000" rotWithShape="0">
            <a:srgbClr val="000000">
              <a:alpha val="38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45719" tIns="45719" rIns="45719" bIns="45719" numCol="1" spcCol="38100" rtlCol="0" anchor="ctr">
          <a:spAutoFit/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0.28395</cdr:x>
      <cdr:y>0.17308</cdr:y>
    </cdr:from>
    <cdr:to>
      <cdr:x>0.39506</cdr:x>
      <cdr:y>0.17308</cdr:y>
    </cdr:to>
    <cdr:sp macro="" textlink="">
      <cdr:nvSpPr>
        <cdr:cNvPr id="6" name="Conector reto 5"/>
        <cdr:cNvSpPr/>
      </cdr:nvSpPr>
      <cdr:spPr>
        <a:xfrm xmlns:a="http://schemas.openxmlformats.org/drawingml/2006/main">
          <a:off x="1799311" y="648072"/>
          <a:ext cx="70405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A37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1pPr>
          <a:lvl2pPr marL="4572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2pPr>
          <a:lvl3pPr marL="9144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3pPr>
          <a:lvl4pPr marL="13716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4pPr>
          <a:lvl5pPr marL="18288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5pPr>
          <a:lvl6pPr marL="22860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6pPr>
          <a:lvl7pPr marL="27432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7pPr>
          <a:lvl8pPr marL="32004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8pPr>
          <a:lvl9pPr marL="3657600" indent="0">
            <a:defRPr sz="1100">
              <a:solidFill>
                <a:srgbClr val="000000"/>
              </a:solidFill>
              <a:latin typeface="Calibri"/>
              <a:ea typeface="Calibri"/>
              <a:cs typeface="Calibri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0.24242</cdr:x>
      <cdr:y>0.13208</cdr:y>
    </cdr:from>
    <cdr:to>
      <cdr:x>0.36364</cdr:x>
      <cdr:y>0.13208</cdr:y>
    </cdr:to>
    <cdr:sp macro="" textlink="">
      <cdr:nvSpPr>
        <cdr:cNvPr id="2" name="Conector reto 1"/>
        <cdr:cNvSpPr/>
      </cdr:nvSpPr>
      <cdr:spPr>
        <a:xfrm xmlns:a="http://schemas.openxmlformats.org/drawingml/2006/main">
          <a:off x="1728192" y="504056"/>
          <a:ext cx="86409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A37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0.37374</cdr:x>
      <cdr:y>0.13208</cdr:y>
    </cdr:from>
    <cdr:to>
      <cdr:x>0.37374</cdr:x>
      <cdr:y>0.50943</cdr:y>
    </cdr:to>
    <cdr:cxnSp macro="">
      <cdr:nvCxnSpPr>
        <cdr:cNvPr id="3" name="Conector de seta reta 21"/>
        <cdr:cNvCxnSpPr/>
      </cdr:nvCxnSpPr>
      <cdr:spPr>
        <a:xfrm xmlns:a="http://schemas.openxmlformats.org/drawingml/2006/main">
          <a:off x="2664296" y="504056"/>
          <a:ext cx="0" cy="14401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" cap="flat">
          <a:solidFill>
            <a:srgbClr val="00B853"/>
          </a:solidFill>
          <a:prstDash val="solid"/>
          <a:round/>
          <a:tailEnd type="arrow"/>
        </a:ln>
        <a:effectLst xmlns:a="http://schemas.openxmlformats.org/drawingml/2006/main">
          <a:outerShdw blurRad="38100" dist="20000" dir="5400000" rotWithShape="0">
            <a:srgbClr val="000000">
              <a:alpha val="38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0.72196</cdr:x>
      <cdr:y>0.11321</cdr:y>
    </cdr:from>
    <cdr:to>
      <cdr:x>0.84317</cdr:x>
      <cdr:y>0.11321</cdr:y>
    </cdr:to>
    <cdr:sp macro="" textlink="">
      <cdr:nvSpPr>
        <cdr:cNvPr id="5" name="Conector reto 4"/>
        <cdr:cNvSpPr/>
      </cdr:nvSpPr>
      <cdr:spPr>
        <a:xfrm xmlns:a="http://schemas.openxmlformats.org/drawingml/2006/main">
          <a:off x="5146667" y="432048"/>
          <a:ext cx="86409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A37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0.84848</cdr:x>
      <cdr:y>0.11321</cdr:y>
    </cdr:from>
    <cdr:to>
      <cdr:x>0.84848</cdr:x>
      <cdr:y>0.49057</cdr:y>
    </cdr:to>
    <cdr:cxnSp macro="">
      <cdr:nvCxnSpPr>
        <cdr:cNvPr id="6" name="Conector de seta reta 21"/>
        <cdr:cNvCxnSpPr/>
      </cdr:nvCxnSpPr>
      <cdr:spPr>
        <a:xfrm xmlns:a="http://schemas.openxmlformats.org/drawingml/2006/main">
          <a:off x="6048672" y="432048"/>
          <a:ext cx="0" cy="14401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" cap="flat">
          <a:solidFill>
            <a:srgbClr val="00B853"/>
          </a:solidFill>
          <a:prstDash val="solid"/>
          <a:round/>
          <a:tailEnd type="arrow"/>
        </a:ln>
        <a:effectLst xmlns:a="http://schemas.openxmlformats.org/drawingml/2006/main">
          <a:outerShdw blurRad="38100" dist="20000" dir="5400000" rotWithShape="0">
            <a:srgbClr val="000000">
              <a:alpha val="38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0.70707</cdr:x>
      <cdr:y>0.24528</cdr:y>
    </cdr:from>
    <cdr:to>
      <cdr:x>0.86869</cdr:x>
      <cdr:y>0.33962</cdr:y>
    </cdr:to>
    <cdr:sp macro="" textlink="">
      <cdr:nvSpPr>
        <cdr:cNvPr id="10" name="Caixa de Texto 15"/>
        <cdr:cNvSpPr txBox="1"/>
      </cdr:nvSpPr>
      <cdr:spPr>
        <a:xfrm xmlns:a="http://schemas.openxmlformats.org/drawingml/2006/main">
          <a:off x="5040560" y="936104"/>
          <a:ext cx="115212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>
            <a:spcBef>
              <a:spcPts val="450"/>
            </a:spcBef>
            <a:spcAft>
              <a:spcPts val="450"/>
            </a:spcAft>
          </a:pPr>
          <a:r>
            <a:rPr lang="pt-BR" sz="1800" b="1" i="1" u="sng" dirty="0" smtClean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3,32% RCL </a:t>
          </a:r>
          <a:endParaRPr lang="pt-BR" sz="1800" b="1" i="1" u="sng" dirty="0">
            <a:solidFill>
              <a:schemeClr val="tx1"/>
            </a:solidFill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4685-78D6-4FA4-AC82-CFB82B6ADA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8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endParaRPr/>
          </a:p>
          <a:p>
            <a:pPr>
              <a:defRPr sz="2800"/>
            </a:pPr>
            <a:r>
              <a:t>Reunião do GGG em 22/08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O objetivo desta reunião é nivelar os titulares dos órgãos sobre</a:t>
            </a:r>
          </a:p>
          <a:p>
            <a:pPr>
              <a:defRPr sz="2800"/>
            </a:pPr>
            <a:endParaRPr/>
          </a:p>
          <a:p>
            <a:pPr marL="514350" indent="-514350">
              <a:buSzPct val="100000"/>
              <a:buAutoNum type="alphaLcParenR"/>
              <a:defRPr sz="2800"/>
            </a:pPr>
            <a:r>
              <a:t>Situação real do caixa do Estado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t>Projeções para o fim de 2018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t>Status do Orçamento de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197232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Total de receitas;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dot</a:t>
            </a:r>
            <a:r>
              <a:rPr lang="pt-BR" baseline="0" dirty="0" smtClean="0"/>
              <a:t> inicial, créditos adicionais; </a:t>
            </a:r>
            <a:r>
              <a:rPr lang="pt-BR" baseline="0" dirty="0" err="1" smtClean="0"/>
              <a:t>dot</a:t>
            </a:r>
            <a:r>
              <a:rPr lang="pt-BR" baseline="0" dirty="0" smtClean="0"/>
              <a:t> atualizada; % executado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322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05799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3489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Valores – Anexo I – RGF – 1° Quadrimestre – Gasto com Pessoal – Executivo</a:t>
            </a:r>
          </a:p>
          <a:p>
            <a:r>
              <a:rPr lang="pt-BR" altLang="pt-BR" dirty="0" err="1" smtClean="0"/>
              <a:t>Fopag</a:t>
            </a:r>
            <a:r>
              <a:rPr lang="pt-BR" altLang="pt-BR" baseline="0" dirty="0" smtClean="0"/>
              <a:t> evolução gasto com pessoal</a:t>
            </a:r>
          </a:p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022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>
              <a:defRPr sz="1800"/>
            </a:pPr>
            <a:r>
              <a:t>As VINCULAÇÕES Constitucionais, 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APÓS a repartição com os MUNICÍPIOS;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ALÉM dos 25% da Educação;</a:t>
            </a:r>
          </a:p>
          <a:p>
            <a:pPr>
              <a:defRPr sz="1800"/>
            </a:pPr>
            <a:r>
              <a:t>ALÉM dos 14% da Saúde;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Ainda destinam 21,88% para OUTROS PODERES.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 parcela remanescente, APÓS FOLHA e REPASSES, </a:t>
            </a:r>
          </a:p>
          <a:p>
            <a:pPr>
              <a:defRPr sz="1800"/>
            </a:pPr>
            <a:endParaRPr/>
          </a:p>
          <a:p>
            <a:pPr>
              <a:defRPr sz="1800">
                <a:solidFill>
                  <a:srgbClr val="FF0000"/>
                </a:solidFill>
              </a:defRPr>
            </a:pPr>
            <a:r>
              <a:t>É DE _____% DA RECEITA CORRENTE LÍQUIDA!! </a:t>
            </a:r>
          </a:p>
          <a:p>
            <a:pPr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004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271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 err="1"/>
              <a:t>Reunião</a:t>
            </a:r>
            <a:r>
              <a:rPr dirty="0"/>
              <a:t> do GGG </a:t>
            </a:r>
            <a:r>
              <a:rPr dirty="0" err="1"/>
              <a:t>em</a:t>
            </a:r>
            <a:r>
              <a:rPr dirty="0"/>
              <a:t> 22/08</a:t>
            </a:r>
          </a:p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/>
              <a:t>O </a:t>
            </a:r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desta</a:t>
            </a:r>
            <a:r>
              <a:rPr dirty="0"/>
              <a:t> </a:t>
            </a:r>
            <a:r>
              <a:rPr dirty="0" err="1"/>
              <a:t>reunião</a:t>
            </a:r>
            <a:r>
              <a:rPr dirty="0"/>
              <a:t> é </a:t>
            </a:r>
            <a:r>
              <a:rPr dirty="0" err="1"/>
              <a:t>nivelar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titulares</a:t>
            </a:r>
            <a:r>
              <a:rPr dirty="0"/>
              <a:t> dos </a:t>
            </a:r>
            <a:r>
              <a:rPr dirty="0" err="1"/>
              <a:t>órgãos</a:t>
            </a:r>
            <a:r>
              <a:rPr dirty="0"/>
              <a:t> </a:t>
            </a:r>
            <a:r>
              <a:rPr dirty="0" err="1"/>
              <a:t>sobre</a:t>
            </a:r>
            <a:endParaRPr dirty="0"/>
          </a:p>
          <a:p>
            <a:pPr>
              <a:defRPr sz="2800"/>
            </a:pPr>
            <a:endParaRPr dirty="0"/>
          </a:p>
          <a:p>
            <a:pPr marL="514350" indent="-514350">
              <a:buSzPct val="100000"/>
              <a:buAutoNum type="alphaLcParenR"/>
              <a:defRPr sz="2800"/>
            </a:pPr>
            <a:r>
              <a:rPr dirty="0" err="1"/>
              <a:t>Situação</a:t>
            </a:r>
            <a:r>
              <a:rPr dirty="0"/>
              <a:t> real do </a:t>
            </a:r>
            <a:r>
              <a:rPr dirty="0" err="1"/>
              <a:t>caixa</a:t>
            </a:r>
            <a:r>
              <a:rPr dirty="0"/>
              <a:t> do Estado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rPr dirty="0" err="1"/>
              <a:t>Projeções</a:t>
            </a:r>
            <a:r>
              <a:rPr dirty="0"/>
              <a:t> para o </a:t>
            </a:r>
            <a:r>
              <a:rPr dirty="0" err="1"/>
              <a:t>fim</a:t>
            </a:r>
            <a:r>
              <a:rPr dirty="0"/>
              <a:t> de 2018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rPr dirty="0"/>
              <a:t>Status do </a:t>
            </a:r>
            <a:r>
              <a:rPr dirty="0" err="1"/>
              <a:t>Orçamento</a:t>
            </a:r>
            <a:r>
              <a:rPr dirty="0"/>
              <a:t> de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19723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320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5113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226174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106087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67392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>
              <a:defRPr sz="1800"/>
            </a:pPr>
            <a:r>
              <a:t>As VINCULAÇÕES Constitucionais, 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APÓS a repartição com os MUNICÍPIOS;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ALÉM dos 25% da Educação;</a:t>
            </a:r>
          </a:p>
          <a:p>
            <a:pPr>
              <a:defRPr sz="1800"/>
            </a:pPr>
            <a:r>
              <a:t>ALÉM dos 14% da Saúde;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Ainda destinam 21,88% para OUTROS PODERES.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 parcela remanescente, APÓS FOLHA e REPASSES, </a:t>
            </a:r>
          </a:p>
          <a:p>
            <a:pPr>
              <a:defRPr sz="1800"/>
            </a:pPr>
            <a:endParaRPr/>
          </a:p>
          <a:p>
            <a:pPr>
              <a:defRPr sz="1800">
                <a:solidFill>
                  <a:srgbClr val="FF0000"/>
                </a:solidFill>
              </a:defRPr>
            </a:pPr>
            <a:r>
              <a:t>É DE _____% DA RECEITA CORRENTE LÍQUIDA!! </a:t>
            </a:r>
          </a:p>
          <a:p>
            <a:pPr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951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Total de receitas;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dot</a:t>
            </a:r>
            <a:r>
              <a:rPr lang="pt-BR" baseline="0" dirty="0" smtClean="0"/>
              <a:t> inicial, créditos adicionais; </a:t>
            </a:r>
            <a:r>
              <a:rPr lang="pt-BR" baseline="0" dirty="0" err="1" smtClean="0"/>
              <a:t>dot</a:t>
            </a:r>
            <a:r>
              <a:rPr lang="pt-BR" baseline="0" dirty="0" smtClean="0"/>
              <a:t> atualizada; % executado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830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681230" y="1710000"/>
            <a:ext cx="7879376" cy="12924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81230" y="720001"/>
            <a:ext cx="7879376" cy="7478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0" name="image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80030" y="203200"/>
            <a:ext cx="1281110" cy="40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47168910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1245" name="Slide do think-cell" r:id="rId4" imgW="360" imgH="360" progId="">
              <p:embed/>
            </p:oleObj>
          </a:graphicData>
        </a:graphic>
      </p:graphicFrame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28538" y="48519"/>
            <a:ext cx="615462" cy="30777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ED984397-1916-4956-883B-54D2DE5DF8DA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9" name="Imagem 40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3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3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76595"/>
            <a:ext cx="9144000" cy="8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8162379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8999" name="Slide do think-cell" r:id="rId4" imgW="360" imgH="360" progId="">
              <p:embed/>
            </p:oleObj>
          </a:graphicData>
        </a:graphic>
      </p:graphicFrame>
      <p:pic>
        <p:nvPicPr>
          <p:cNvPr id="110" name="image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6200000">
            <a:off x="4368600" y="2080549"/>
            <a:ext cx="406801" cy="9148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428176" y="659171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112" name="image3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5400000">
            <a:off x="4165200" y="-4164206"/>
            <a:ext cx="813601" cy="914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1680" y="1484784"/>
            <a:ext cx="6020264" cy="43924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8526717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8895" name="Slide do think-cell" r:id="rId4" imgW="360" imgH="360" progId="">
              <p:embed/>
            </p:oleObj>
          </a:graphicData>
        </a:graphic>
      </p:graphicFrame>
      <p:pic>
        <p:nvPicPr>
          <p:cNvPr id="130" name="image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6200000">
            <a:off x="4368600" y="2080549"/>
            <a:ext cx="406801" cy="9148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8428176" y="659171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132" name="image3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5400000">
            <a:off x="4165200" y="-4164206"/>
            <a:ext cx="813601" cy="914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123317378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6866" name="Slide do think-cell" r:id="rId15" imgW="360" imgH="360" progId="">
              <p:embed/>
            </p:oleObj>
          </a:graphicData>
        </a:graphic>
      </p:graphicFrame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5" r:id="rId1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7.xml"/><Relationship Id="rId7" Type="http://schemas.openxmlformats.org/officeDocument/2006/relationships/chart" Target="../charts/chart9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chart" Target="../charts/chart11.xml"/><Relationship Id="rId3" Type="http://schemas.openxmlformats.org/officeDocument/2006/relationships/tags" Target="../tags/tag99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chart" Target="../charts/chart10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14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oleObject" Target="../embeddings/oleObject12.bin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Layout" Target="../slideLayouts/slideLayout9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chart" Target="../charts/chart1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oleObject" Target="../embeddings/oleObject13.bin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14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notesSlide" Target="../notesSlides/notesSlide12.xml"/><Relationship Id="rId30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oleObject" Target="../embeddings/oleObject14.bin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slideLayout" Target="../slideLayouts/slideLayout9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165.xml"/><Relationship Id="rId7" Type="http://schemas.openxmlformats.org/officeDocument/2006/relationships/image" Target="../media/image13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tags" Target="../tags/tag168.xml"/><Relationship Id="rId7" Type="http://schemas.openxmlformats.org/officeDocument/2006/relationships/image" Target="../media/image18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oleObject" Target="../embeddings/oleObject18.bin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slideLayout" Target="../slideLayouts/slideLayout8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chart" Target="../charts/chart20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oleObject" Target="../embeddings/oleObject19.bin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slideLayout" Target="../slideLayouts/slideLayout8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chart" Target="../charts/chart21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216.xml"/><Relationship Id="rId21" Type="http://schemas.openxmlformats.org/officeDocument/2006/relationships/image" Target="../media/image13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chart" Target="../charts/chart22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19" Type="http://schemas.openxmlformats.org/officeDocument/2006/relationships/oleObject" Target="../embeddings/oleObject20.bin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chart" Target="../charts/chart25.xml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23.vml"/><Relationship Id="rId6" Type="http://schemas.openxmlformats.org/officeDocument/2006/relationships/chart" Target="../charts/chart26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.png"/><Relationship Id="rId5" Type="http://schemas.openxmlformats.org/officeDocument/2006/relationships/chart" Target="../charts/chart27.xml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tags" Target="../tags/tag273.xml"/><Relationship Id="rId21" Type="http://schemas.openxmlformats.org/officeDocument/2006/relationships/tags" Target="../tags/tag255.xml"/><Relationship Id="rId34" Type="http://schemas.openxmlformats.org/officeDocument/2006/relationships/tags" Target="../tags/tag268.xml"/><Relationship Id="rId42" Type="http://schemas.openxmlformats.org/officeDocument/2006/relationships/tags" Target="../tags/tag276.xml"/><Relationship Id="rId47" Type="http://schemas.openxmlformats.org/officeDocument/2006/relationships/tags" Target="../tags/tag281.xml"/><Relationship Id="rId50" Type="http://schemas.openxmlformats.org/officeDocument/2006/relationships/tags" Target="../tags/tag284.xml"/><Relationship Id="rId55" Type="http://schemas.openxmlformats.org/officeDocument/2006/relationships/slideLayout" Target="../slideLayouts/slideLayout9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tags" Target="../tags/tag263.xml"/><Relationship Id="rId41" Type="http://schemas.openxmlformats.org/officeDocument/2006/relationships/tags" Target="../tags/tag275.xml"/><Relationship Id="rId54" Type="http://schemas.openxmlformats.org/officeDocument/2006/relationships/tags" Target="../tags/tag28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53" Type="http://schemas.openxmlformats.org/officeDocument/2006/relationships/tags" Target="../tags/tag287.xml"/><Relationship Id="rId58" Type="http://schemas.openxmlformats.org/officeDocument/2006/relationships/image" Target="../media/image14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tags" Target="../tags/tag283.xml"/><Relationship Id="rId57" Type="http://schemas.openxmlformats.org/officeDocument/2006/relationships/oleObject" Target="../embeddings/oleObject26.bin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tags" Target="../tags/tag286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tags" Target="../tags/tag282.xml"/><Relationship Id="rId56" Type="http://schemas.openxmlformats.org/officeDocument/2006/relationships/oleObject" Target="../embeddings/oleObject25.bin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3" Type="http://schemas.openxmlformats.org/officeDocument/2006/relationships/tags" Target="../tags/tag23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tags" Target="../tags/tag326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50" Type="http://schemas.openxmlformats.org/officeDocument/2006/relationships/tags" Target="../tags/tag337.xml"/><Relationship Id="rId55" Type="http://schemas.openxmlformats.org/officeDocument/2006/relationships/slideLayout" Target="../slideLayouts/slideLayout9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image" Target="../media/image14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chart" Target="../charts/chart28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oleObject" Target="../embeddings/oleObject27.bin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3" Type="http://schemas.openxmlformats.org/officeDocument/2006/relationships/tags" Target="../tags/tag2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14.png"/><Relationship Id="rId2" Type="http://schemas.openxmlformats.org/officeDocument/2006/relationships/tags" Target="../tags/tag342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29.xml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tags" Target="../tags/tag368.xml"/><Relationship Id="rId39" Type="http://schemas.openxmlformats.org/officeDocument/2006/relationships/tags" Target="../tags/tag381.xml"/><Relationship Id="rId21" Type="http://schemas.openxmlformats.org/officeDocument/2006/relationships/tags" Target="../tags/tag363.xml"/><Relationship Id="rId34" Type="http://schemas.openxmlformats.org/officeDocument/2006/relationships/tags" Target="../tags/tag376.xml"/><Relationship Id="rId42" Type="http://schemas.openxmlformats.org/officeDocument/2006/relationships/tags" Target="../tags/tag384.xml"/><Relationship Id="rId47" Type="http://schemas.openxmlformats.org/officeDocument/2006/relationships/tags" Target="../tags/tag389.xml"/><Relationship Id="rId50" Type="http://schemas.openxmlformats.org/officeDocument/2006/relationships/tags" Target="../tags/tag392.xml"/><Relationship Id="rId55" Type="http://schemas.openxmlformats.org/officeDocument/2006/relationships/slideLayout" Target="../slideLayouts/slideLayout9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46" Type="http://schemas.openxmlformats.org/officeDocument/2006/relationships/tags" Target="../tags/tag388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tags" Target="../tags/tag371.xml"/><Relationship Id="rId41" Type="http://schemas.openxmlformats.org/officeDocument/2006/relationships/tags" Target="../tags/tag383.xml"/><Relationship Id="rId54" Type="http://schemas.openxmlformats.org/officeDocument/2006/relationships/tags" Target="../tags/tag396.xml"/><Relationship Id="rId1" Type="http://schemas.openxmlformats.org/officeDocument/2006/relationships/vmlDrawing" Target="../drawings/vmlDrawing28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tags" Target="../tags/tag374.xml"/><Relationship Id="rId37" Type="http://schemas.openxmlformats.org/officeDocument/2006/relationships/tags" Target="../tags/tag379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53" Type="http://schemas.openxmlformats.org/officeDocument/2006/relationships/tags" Target="../tags/tag395.xml"/><Relationship Id="rId58" Type="http://schemas.openxmlformats.org/officeDocument/2006/relationships/image" Target="../media/image14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tags" Target="../tags/tag378.xml"/><Relationship Id="rId49" Type="http://schemas.openxmlformats.org/officeDocument/2006/relationships/tags" Target="../tags/tag391.xml"/><Relationship Id="rId57" Type="http://schemas.openxmlformats.org/officeDocument/2006/relationships/oleObject" Target="../embeddings/oleObject30.bin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tags" Target="../tags/tag373.xml"/><Relationship Id="rId44" Type="http://schemas.openxmlformats.org/officeDocument/2006/relationships/tags" Target="../tags/tag386.xml"/><Relationship Id="rId52" Type="http://schemas.openxmlformats.org/officeDocument/2006/relationships/tags" Target="../tags/tag394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43" Type="http://schemas.openxmlformats.org/officeDocument/2006/relationships/tags" Target="../tags/tag385.xml"/><Relationship Id="rId48" Type="http://schemas.openxmlformats.org/officeDocument/2006/relationships/tags" Target="../tags/tag390.xml"/><Relationship Id="rId56" Type="http://schemas.openxmlformats.org/officeDocument/2006/relationships/oleObject" Target="../embeddings/oleObject29.bin"/><Relationship Id="rId8" Type="http://schemas.openxmlformats.org/officeDocument/2006/relationships/tags" Target="../tags/tag350.xml"/><Relationship Id="rId51" Type="http://schemas.openxmlformats.org/officeDocument/2006/relationships/tags" Target="../tags/tag393.xml"/><Relationship Id="rId3" Type="http://schemas.openxmlformats.org/officeDocument/2006/relationships/tags" Target="../tags/tag34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tags" Target="../tags/tag434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42" Type="http://schemas.openxmlformats.org/officeDocument/2006/relationships/tags" Target="../tags/tag437.xml"/><Relationship Id="rId47" Type="http://schemas.openxmlformats.org/officeDocument/2006/relationships/tags" Target="../tags/tag442.xml"/><Relationship Id="rId50" Type="http://schemas.openxmlformats.org/officeDocument/2006/relationships/tags" Target="../tags/tag445.xml"/><Relationship Id="rId55" Type="http://schemas.openxmlformats.org/officeDocument/2006/relationships/slideLayout" Target="../slideLayouts/slideLayout9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46" Type="http://schemas.openxmlformats.org/officeDocument/2006/relationships/tags" Target="../tags/tag441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15.xml"/><Relationship Id="rId29" Type="http://schemas.openxmlformats.org/officeDocument/2006/relationships/tags" Target="../tags/tag424.xml"/><Relationship Id="rId41" Type="http://schemas.openxmlformats.org/officeDocument/2006/relationships/tags" Target="../tags/tag436.xml"/><Relationship Id="rId54" Type="http://schemas.openxmlformats.org/officeDocument/2006/relationships/tags" Target="../tags/tag449.xml"/><Relationship Id="rId1" Type="http://schemas.openxmlformats.org/officeDocument/2006/relationships/vmlDrawing" Target="../drawings/vmlDrawing29.v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40" Type="http://schemas.openxmlformats.org/officeDocument/2006/relationships/tags" Target="../tags/tag435.xml"/><Relationship Id="rId45" Type="http://schemas.openxmlformats.org/officeDocument/2006/relationships/tags" Target="../tags/tag440.xml"/><Relationship Id="rId53" Type="http://schemas.openxmlformats.org/officeDocument/2006/relationships/tags" Target="../tags/tag448.xml"/><Relationship Id="rId58" Type="http://schemas.openxmlformats.org/officeDocument/2006/relationships/image" Target="../media/image14.png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49" Type="http://schemas.openxmlformats.org/officeDocument/2006/relationships/tags" Target="../tags/tag444.xml"/><Relationship Id="rId57" Type="http://schemas.openxmlformats.org/officeDocument/2006/relationships/oleObject" Target="../embeddings/oleObject32.bin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tags" Target="../tags/tag426.xml"/><Relationship Id="rId44" Type="http://schemas.openxmlformats.org/officeDocument/2006/relationships/tags" Target="../tags/tag439.xml"/><Relationship Id="rId52" Type="http://schemas.openxmlformats.org/officeDocument/2006/relationships/tags" Target="../tags/tag447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Relationship Id="rId43" Type="http://schemas.openxmlformats.org/officeDocument/2006/relationships/tags" Target="../tags/tag438.xml"/><Relationship Id="rId48" Type="http://schemas.openxmlformats.org/officeDocument/2006/relationships/tags" Target="../tags/tag443.xml"/><Relationship Id="rId56" Type="http://schemas.openxmlformats.org/officeDocument/2006/relationships/oleObject" Target="../embeddings/oleObject31.bin"/><Relationship Id="rId8" Type="http://schemas.openxmlformats.org/officeDocument/2006/relationships/tags" Target="../tags/tag403.xml"/><Relationship Id="rId51" Type="http://schemas.openxmlformats.org/officeDocument/2006/relationships/tags" Target="../tags/tag446.xml"/><Relationship Id="rId3" Type="http://schemas.openxmlformats.org/officeDocument/2006/relationships/tags" Target="../tags/tag39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jpeg"/><Relationship Id="rId2" Type="http://schemas.openxmlformats.org/officeDocument/2006/relationships/tags" Target="../tags/tag45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oleObject" Target="../embeddings/oleObject6.bin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chart" Target="../charts/chart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slideLayout" Target="../slideLayouts/slideLayout9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image" Target="../media/image13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chart" Target="../charts/chart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notesSlide" Target="../notesSlides/notesSlide5.xml"/><Relationship Id="rId1" Type="http://schemas.openxmlformats.org/officeDocument/2006/relationships/vmlDrawing" Target="../drawings/vmlDrawing7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chart" Target="../charts/chart4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9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13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chart" Target="../charts/chart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slideLayout" Target="../slideLayouts/slideLayout9.xml"/><Relationship Id="rId30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13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81.xml"/><Relationship Id="rId16" Type="http://schemas.openxmlformats.org/officeDocument/2006/relationships/notesSlide" Target="../notesSlides/notesSlide7.xml"/><Relationship Id="rId1" Type="http://schemas.openxmlformats.org/officeDocument/2006/relationships/vmlDrawing" Target="../drawings/vmlDrawing9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89.xml"/><Relationship Id="rId19" Type="http://schemas.openxmlformats.org/officeDocument/2006/relationships/chart" Target="../charts/chart7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5.xml"/><Relationship Id="rId7" Type="http://schemas.openxmlformats.org/officeDocument/2006/relationships/chart" Target="../charts/chart8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36828" y="2060848"/>
            <a:ext cx="8136904" cy="260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dirty="0" smtClean="0">
                <a:solidFill>
                  <a:schemeClr val="tx1"/>
                </a:solidFill>
              </a:rPr>
              <a:t>Audiência Pública da Lei de Responsabilidade Fiscal – LRF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º Quadrimestre 2018</a:t>
            </a: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000" dirty="0" smtClean="0">
                <a:solidFill>
                  <a:schemeClr val="tx1"/>
                </a:solidFill>
              </a:rPr>
              <a:t>Art. 9º, § 4º, da Lei Complementar Federal nº 101/2000</a:t>
            </a: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4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39952" y="5279062"/>
            <a:ext cx="930656" cy="1097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1580395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56801" name="Slide do think-cell" r:id="rId6" imgW="360" imgH="360" progId="">
              <p:embed/>
            </p:oleObj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849503"/>
              </p:ext>
            </p:extLst>
          </p:nvPr>
        </p:nvGraphicFramePr>
        <p:xfrm>
          <a:off x="-733104" y="1556792"/>
          <a:ext cx="9769600" cy="571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5" name="Conector de seta reta 24"/>
          <p:cNvCxnSpPr/>
          <p:nvPr/>
        </p:nvCxnSpPr>
        <p:spPr>
          <a:xfrm flipV="1">
            <a:off x="6012160" y="2269705"/>
            <a:ext cx="576064" cy="1442731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EXECUÇÃO DE DESPESAS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3" name="CaixaDeTexto 1"/>
          <p:cNvSpPr txBox="1"/>
          <p:nvPr/>
        </p:nvSpPr>
        <p:spPr>
          <a:xfrm>
            <a:off x="395536" y="2413339"/>
            <a:ext cx="2030340" cy="1015661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Créditos Adicionais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3,14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4" name="CaixaDeTexto 1"/>
          <p:cNvSpPr txBox="1"/>
          <p:nvPr/>
        </p:nvSpPr>
        <p:spPr>
          <a:xfrm>
            <a:off x="395536" y="3781491"/>
            <a:ext cx="2030340" cy="1015661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Despesa Autorizada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29,57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15616" y="2008096"/>
            <a:ext cx="6480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15616" y="3337830"/>
            <a:ext cx="6480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=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395536" y="1340768"/>
            <a:ext cx="2030340" cy="707884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Dotação Inicial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26,43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4283968" y="5229200"/>
            <a:ext cx="2808312" cy="830995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Despesa Liquidada</a:t>
            </a:r>
          </a:p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16,68</a:t>
            </a:r>
            <a:endParaRPr lang="pt-BR" sz="2400" b="1" dirty="0">
              <a:solidFill>
                <a:srgbClr val="000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4337962" y="1710098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b="1" dirty="0">
                <a:solidFill>
                  <a:srgbClr val="007A37"/>
                </a:solidFill>
                <a:latin typeface="Calibri" panose="020F0502020204030204" pitchFamily="34" charset="0"/>
              </a:rPr>
              <a:t>2</a:t>
            </a:r>
            <a:r>
              <a:rPr lang="pt-BR" b="1" dirty="0" smtClean="0">
                <a:solidFill>
                  <a:srgbClr val="007A37"/>
                </a:solidFill>
                <a:latin typeface="Calibri" panose="020F0502020204030204" pitchFamily="34" charset="0"/>
              </a:rPr>
              <a:t>° Quadrimestre/2018</a:t>
            </a:r>
            <a:endParaRPr lang="pt-BR" b="1" dirty="0">
              <a:solidFill>
                <a:srgbClr val="007A37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2681659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85215378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993332" name="Slide do think-cell" r:id="rId23" imgW="360" imgH="360" progId="">
              <p:embed/>
            </p:oleObj>
          </a:graphicData>
        </a:graphic>
      </p:graphicFrame>
      <p:sp>
        <p:nvSpPr>
          <p:cNvPr id="44" name="Retângulo 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3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0" name="Caixa de Texto 15"/>
          <p:cNvSpPr txBox="1"/>
          <p:nvPr/>
        </p:nvSpPr>
        <p:spPr>
          <a:xfrm>
            <a:off x="2699792" y="1628800"/>
            <a:ext cx="1080120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- 21,91%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75846" y="6081714"/>
            <a:ext cx="3563815" cy="193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Fonte: Diretoria de Contabilidade Geral</a:t>
            </a:r>
          </a:p>
        </p:txBody>
      </p:sp>
      <p:sp>
        <p:nvSpPr>
          <p:cNvPr id="99" name="Text Placeholder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707065" y="1738312"/>
            <a:ext cx="27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fld id="{1134C3FC-BE9B-41DA-B86F-9192986F93C7}" type="datetime'''''''''''''''''3''''''9''''''''''''''''%'''''''''''''">
              <a:rPr lang="pt-BR" altLang="en-US" sz="120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buNone/>
              </a:pPr>
              <a:t>39%</a:t>
            </a:fld>
            <a:endParaRPr lang="pt-BR" altLang="pt-BR" sz="1200" dirty="0" smtClean="0">
              <a:solidFill>
                <a:schemeClr val="bg1"/>
              </a:solidFill>
            </a:endParaRPr>
          </a:p>
        </p:txBody>
      </p:sp>
      <p:sp>
        <p:nvSpPr>
          <p:cNvPr id="98" name="Text Placeholder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844204" y="2176462"/>
            <a:ext cx="27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fld id="{FF2A92ED-5E6C-4A08-A7BD-494FB6677887}" type="datetime'''''''''''''6''''''''1''''''''''''''''''''%'">
              <a:rPr lang="pt-BR" altLang="en-US" sz="120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buNone/>
              </a:pPr>
              <a:t>61%</a:t>
            </a:fld>
            <a:endParaRPr lang="pt-BR" altLang="pt-BR" sz="1200" dirty="0" smtClean="0">
              <a:solidFill>
                <a:schemeClr val="bg1"/>
              </a:solidFill>
            </a:endParaRPr>
          </a:p>
        </p:txBody>
      </p:sp>
      <p:sp>
        <p:nvSpPr>
          <p:cNvPr id="110" name="Text Placeholder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146681" y="3086100"/>
            <a:ext cx="852854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altLang="pt-BR" sz="1200" dirty="0" smtClean="0"/>
          </a:p>
        </p:txBody>
      </p:sp>
      <p:sp>
        <p:nvSpPr>
          <p:cNvPr id="111" name="Text Placeholder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146681" y="3319462"/>
            <a:ext cx="178337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altLang="pt-BR" sz="1200" dirty="0" smtClean="0"/>
          </a:p>
        </p:txBody>
      </p:sp>
      <p:sp>
        <p:nvSpPr>
          <p:cNvPr id="62" name="Text Placeholder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158038" y="1901825"/>
            <a:ext cx="3175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altLang="en-US" sz="1600" b="1" dirty="0" smtClean="0">
                <a:solidFill>
                  <a:schemeClr val="bg1"/>
                </a:solidFill>
              </a:rPr>
              <a:t>5,92</a:t>
            </a:r>
            <a:endParaRPr lang="pt-BR" alt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69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421563" y="3328987"/>
            <a:ext cx="396875" cy="182562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200" b="1" dirty="0">
              <a:sym typeface="+mn-lt"/>
            </a:endParaRPr>
          </a:p>
        </p:txBody>
      </p:sp>
      <p:sp>
        <p:nvSpPr>
          <p:cNvPr id="52" name="CaixaDeTexto 2"/>
          <p:cNvSpPr txBox="1">
            <a:spLocks noChangeArrowheads="1"/>
          </p:cNvSpPr>
          <p:nvPr/>
        </p:nvSpPr>
        <p:spPr bwMode="auto">
          <a:xfrm>
            <a:off x="696058" y="141372"/>
            <a:ext cx="775188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000" b="1" cap="all" dirty="0" smtClean="0">
                <a:solidFill>
                  <a:srgbClr val="FFFFFF"/>
                </a:solidFill>
                <a:sym typeface="+mn-lt"/>
              </a:rPr>
              <a:t>DESPESAS EXECUTADAS por grupo</a:t>
            </a:r>
            <a:endParaRPr lang="pt-BR" altLang="pt-BR" sz="30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  <p:sp>
        <p:nvSpPr>
          <p:cNvPr id="61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88424" y="6591718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5" name="CaixaDeTexto 111"/>
          <p:cNvSpPr txBox="1">
            <a:spLocks noChangeArrowheads="1"/>
          </p:cNvSpPr>
          <p:nvPr/>
        </p:nvSpPr>
        <p:spPr bwMode="auto">
          <a:xfrm>
            <a:off x="172915" y="6021288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 Investimentos incluem as Inversões Financeiras</a:t>
            </a:r>
          </a:p>
        </p:txBody>
      </p:sp>
      <p:sp>
        <p:nvSpPr>
          <p:cNvPr id="47" name="Caixa de Texto 15"/>
          <p:cNvSpPr txBox="1"/>
          <p:nvPr/>
        </p:nvSpPr>
        <p:spPr>
          <a:xfrm>
            <a:off x="3635896" y="2636912"/>
            <a:ext cx="127096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+ 7,35%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Caixa de Texto 15"/>
          <p:cNvSpPr txBox="1"/>
          <p:nvPr/>
        </p:nvSpPr>
        <p:spPr>
          <a:xfrm>
            <a:off x="2699792" y="3501008"/>
            <a:ext cx="1180295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+ 36,43%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ixa de Texto 15"/>
          <p:cNvSpPr txBox="1"/>
          <p:nvPr/>
        </p:nvSpPr>
        <p:spPr>
          <a:xfrm>
            <a:off x="5796136" y="4365104"/>
            <a:ext cx="1008112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+ 4,98%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"/>
          <p:cNvSpPr>
            <a:spLocks noGrp="1"/>
          </p:cNvSpPr>
          <p:nvPr/>
        </p:nvSpPr>
        <p:spPr bwMode="gray">
          <a:xfrm>
            <a:off x="8032402" y="2609304"/>
            <a:ext cx="41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fld id="{0A9C6ED5-59D3-4C15-AA2B-07BAC9C8ACC7}" type="datetime'''''''''''''''''''''6''2''''%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buNone/>
              </a:pPr>
              <a:t>62%</a:t>
            </a:fld>
            <a:endParaRPr lang="pt-BR" alt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34" name="Shape 3"/>
          <p:cNvSpPr>
            <a:spLocks noGrp="1"/>
          </p:cNvSpPr>
          <p:nvPr/>
        </p:nvSpPr>
        <p:spPr bwMode="auto">
          <a:xfrm>
            <a:off x="7110065" y="3769767"/>
            <a:ext cx="5302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/>
        </p:nvSpPr>
        <p:spPr bwMode="auto">
          <a:xfrm>
            <a:off x="7110065" y="4065042"/>
            <a:ext cx="19589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37" name="Text Placeholder"/>
          <p:cNvSpPr>
            <a:spLocks noGrp="1"/>
          </p:cNvSpPr>
          <p:nvPr/>
        </p:nvSpPr>
        <p:spPr bwMode="gray">
          <a:xfrm>
            <a:off x="6805488" y="2297162"/>
            <a:ext cx="41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fld id="{F0B32361-3296-4FF0-B119-02211AC28B61}" type="datetime'''''3''''''''''8''%'''''''''''''''''">
              <a:rPr lang="pt-BR" altLang="en-US" sz="1600" b="1" dirty="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buNone/>
              </a:pPr>
              <a:t>38%</a:t>
            </a:fld>
            <a:endParaRPr lang="pt-BR" alt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39" name="Text Placeholder"/>
          <p:cNvSpPr>
            <a:spLocks noGrp="1"/>
          </p:cNvSpPr>
          <p:nvPr/>
        </p:nvSpPr>
        <p:spPr bwMode="gray">
          <a:xfrm>
            <a:off x="7927850" y="2741662"/>
            <a:ext cx="41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fld id="{0A9C6ED5-59D3-4C15-AA2B-07BAC9C8ACC7}" type="datetime'''''''''''''''''''''6''2''''%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buNone/>
              </a:pPr>
              <a:t>62%</a:t>
            </a:fld>
            <a:endParaRPr lang="pt-BR" alt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42" name="Shape 3"/>
          <p:cNvSpPr>
            <a:spLocks noGrp="1"/>
          </p:cNvSpPr>
          <p:nvPr/>
        </p:nvSpPr>
        <p:spPr bwMode="auto">
          <a:xfrm>
            <a:off x="7005513" y="3897362"/>
            <a:ext cx="5302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43" name="Shape 3"/>
          <p:cNvSpPr>
            <a:spLocks noGrp="1"/>
          </p:cNvSpPr>
          <p:nvPr/>
        </p:nvSpPr>
        <p:spPr bwMode="auto">
          <a:xfrm>
            <a:off x="7005513" y="4192637"/>
            <a:ext cx="19589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graphicFrame>
        <p:nvGraphicFramePr>
          <p:cNvPr id="74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xmlns="" val="1565051458"/>
              </p:ext>
            </p:extLst>
          </p:nvPr>
        </p:nvGraphicFramePr>
        <p:xfrm>
          <a:off x="5929313" y="1436688"/>
          <a:ext cx="3403600" cy="21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41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273925" y="1589088"/>
            <a:ext cx="463550" cy="198438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3813" tIns="0" rIns="23813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AD7822-EB2C-4B0E-80ED-1E33ED92ABE0}" type="datetime'4'''',''''''''8''''''''0''''''''''''''%'''''">
              <a:rPr lang="pt-BR" altLang="en-US" sz="1600" b="1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4,80%</a:t>
            </a:fld>
            <a:endParaRPr lang="pt-BR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6" name="Shape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743700" y="2773363"/>
            <a:ext cx="463550" cy="198438"/>
          </a:xfrm>
          <a:prstGeom prst="rect">
            <a:avLst/>
          </a:prstGeom>
          <a:solidFill>
            <a:srgbClr val="C41C1C"/>
          </a:solidFill>
          <a:ln w="12700">
            <a:noFill/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3813" tIns="0" rIns="23813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EAE540-750B-4893-A991-64FB076CB247}" type="datetime'''''''''6'',''5''''''''''''''''''''''''''''''2%'''">
              <a:rPr lang="pt-BR" altLang="en-US" sz="1600" b="1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6,52%</a:t>
            </a:fld>
            <a:endParaRPr lang="pt-BR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6" name="Retângulo 45"/>
          <p:cNvSpPr/>
          <p:nvPr>
            <p:custDataLst>
              <p:tags r:id="rId13"/>
            </p:custDataLst>
          </p:nvPr>
        </p:nvSpPr>
        <p:spPr bwMode="auto">
          <a:xfrm>
            <a:off x="6843713" y="3789363"/>
            <a:ext cx="285750" cy="214313"/>
          </a:xfrm>
          <a:prstGeom prst="rect">
            <a:avLst/>
          </a:prstGeom>
          <a:solidFill>
            <a:srgbClr val="007770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Retângulo 53"/>
          <p:cNvSpPr/>
          <p:nvPr>
            <p:custDataLst>
              <p:tags r:id="rId14"/>
            </p:custDataLst>
          </p:nvPr>
        </p:nvSpPr>
        <p:spPr bwMode="auto">
          <a:xfrm>
            <a:off x="6843713" y="4379913"/>
            <a:ext cx="285750" cy="214313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Retângulo 44"/>
          <p:cNvSpPr/>
          <p:nvPr>
            <p:custDataLst>
              <p:tags r:id="rId15"/>
            </p:custDataLst>
          </p:nvPr>
        </p:nvSpPr>
        <p:spPr bwMode="auto">
          <a:xfrm>
            <a:off x="6843713" y="4084638"/>
            <a:ext cx="285750" cy="214313"/>
          </a:xfrm>
          <a:prstGeom prst="rect">
            <a:avLst/>
          </a:prstGeom>
          <a:solidFill>
            <a:srgbClr val="C41C1C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Retângulo 49"/>
          <p:cNvSpPr/>
          <p:nvPr>
            <p:custDataLst>
              <p:tags r:id="rId16"/>
            </p:custDataLst>
          </p:nvPr>
        </p:nvSpPr>
        <p:spPr bwMode="auto">
          <a:xfrm>
            <a:off x="6843713" y="4675188"/>
            <a:ext cx="285750" cy="214313"/>
          </a:xfrm>
          <a:prstGeom prst="rect">
            <a:avLst/>
          </a:prstGeom>
          <a:solidFill>
            <a:srgbClr val="17375E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7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180263" y="4373563"/>
            <a:ext cx="628650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7016F25-C13A-45B1-AD0B-F5EB7F1E92AB}" type="datetime'''''''''C''''u''''''''''s''''''t''e''''''''i''''''''''o'''">
              <a:rPr lang="pt-BR" altLang="en-US" sz="16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Custeio</a:t>
            </a:fld>
            <a:endParaRPr lang="pt-BR" sz="1600" b="1" dirty="0">
              <a:sym typeface="+mn-lt"/>
            </a:endParaRPr>
          </a:p>
        </p:txBody>
      </p:sp>
      <p:sp>
        <p:nvSpPr>
          <p:cNvPr id="55" name="Shape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180263" y="3783013"/>
            <a:ext cx="1725613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71549D-AEB1-48D0-8183-CFCA2EC8D39A}" type="datetime'Fo''lh''a d''''e P''''''''''''ag''''''''''''''''''a''m''ento'">
              <a:rPr lang="pt-BR" altLang="en-US" sz="16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Folha de Pagamento</a:t>
            </a:fld>
            <a:endParaRPr lang="pt-BR" sz="1600" b="1" dirty="0">
              <a:sym typeface="+mn-lt"/>
            </a:endParaRPr>
          </a:p>
        </p:txBody>
      </p:sp>
      <p:sp>
        <p:nvSpPr>
          <p:cNvPr id="56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180263" y="4078288"/>
            <a:ext cx="1795463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849FC5-B12C-41C6-97CF-FBAFE7C8DF34}" type="datetime'''P''''''a''''g''''amen''''t''''o'' da'''' Dí''''v''''i''da'''">
              <a:rPr lang="pt-BR" altLang="en-US" sz="16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Pagamento da Dívida</a:t>
            </a:fld>
            <a:endParaRPr lang="pt-BR" sz="1600" b="1" dirty="0">
              <a:sym typeface="+mn-lt"/>
            </a:endParaRPr>
          </a:p>
        </p:txBody>
      </p:sp>
      <p:sp>
        <p:nvSpPr>
          <p:cNvPr id="58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180263" y="4668838"/>
            <a:ext cx="1198563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32F2F15-1701-4F50-AAB3-6A9DCC5B6E6D}" type="datetime'I''nve''s''''''''''''''''''''''''t''im''''e''n''''''''to''s'''">
              <a:rPr lang="pt-BR" altLang="en-US" sz="16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Investimentos</a:t>
            </a:fld>
            <a:endParaRPr lang="pt-BR" sz="1600" b="1" dirty="0">
              <a:sym typeface="+mn-lt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5767590"/>
              </p:ext>
            </p:extLst>
          </p:nvPr>
        </p:nvGraphicFramePr>
        <p:xfrm>
          <a:off x="-176101" y="1244076"/>
          <a:ext cx="68675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</p:spTree>
    <p:extLst>
      <p:ext uri="{BB962C8B-B14F-4D97-AF65-F5344CB8AC3E}">
        <p14:creationId xmlns:p14="http://schemas.microsoft.com/office/powerpoint/2010/main" xmlns="" val="3627111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873627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7325" name="Slide do think-cell" r:id="rId28" imgW="360" imgH="360" progId="">
              <p:embed/>
            </p:oleObj>
          </a:graphicData>
        </a:graphic>
      </p:graphicFrame>
      <p:sp>
        <p:nvSpPr>
          <p:cNvPr id="7" name="Retângulo 6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88424" y="6591718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96058" y="141372"/>
            <a:ext cx="775188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000" b="1" cap="all" dirty="0" smtClean="0">
                <a:solidFill>
                  <a:srgbClr val="FFFFFF"/>
                </a:solidFill>
                <a:sym typeface="+mn-lt"/>
              </a:rPr>
              <a:t>FOLHA DE PAGAMENTO - EXECUTIVO</a:t>
            </a:r>
            <a:endParaRPr lang="pt-BR" altLang="pt-BR" sz="3000" b="1" cap="all" dirty="0">
              <a:solidFill>
                <a:srgbClr val="FFFFFF"/>
              </a:solidFill>
              <a:sym typeface="+mn-lt"/>
            </a:endParaRPr>
          </a:p>
        </p:txBody>
      </p:sp>
      <p:graphicFrame>
        <p:nvGraphicFramePr>
          <p:cNvPr id="31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868728772"/>
              </p:ext>
            </p:extLst>
          </p:nvPr>
        </p:nvGraphicFramePr>
        <p:xfrm>
          <a:off x="168275" y="2270125"/>
          <a:ext cx="413702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21" name="Conector reto 20"/>
          <p:cNvCxnSpPr/>
          <p:nvPr>
            <p:custDataLst>
              <p:tags r:id="rId5"/>
            </p:custDataLst>
          </p:nvPr>
        </p:nvCxnSpPr>
        <p:spPr bwMode="auto">
          <a:xfrm flipV="1">
            <a:off x="1243013" y="1924050"/>
            <a:ext cx="0" cy="2428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to 22"/>
          <p:cNvCxnSpPr/>
          <p:nvPr>
            <p:custDataLst>
              <p:tags r:id="rId6"/>
            </p:custDataLst>
          </p:nvPr>
        </p:nvCxnSpPr>
        <p:spPr bwMode="auto">
          <a:xfrm>
            <a:off x="3228975" y="1924050"/>
            <a:ext cx="0" cy="152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to 21"/>
          <p:cNvCxnSpPr/>
          <p:nvPr>
            <p:custDataLst>
              <p:tags r:id="rId7"/>
            </p:custDataLst>
          </p:nvPr>
        </p:nvCxnSpPr>
        <p:spPr bwMode="auto">
          <a:xfrm>
            <a:off x="1243013" y="1924050"/>
            <a:ext cx="198596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044825" y="2114550"/>
            <a:ext cx="3683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404D80-3C90-45EF-8372-E76891BEFDD1}" type="datetime'5'''''''''''''''''''''''''''''''''',0''''''''''''2'''''''''''">
              <a:rPr lang="pt-BR" altLang="en-US" sz="18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5,02</a:t>
            </a:fld>
            <a:endParaRPr lang="pt-BR" sz="1800" b="1" dirty="0">
              <a:sym typeface="+mn-lt"/>
            </a:endParaRPr>
          </a:p>
        </p:txBody>
      </p:sp>
      <p:sp>
        <p:nvSpPr>
          <p:cNvPr id="6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8025" y="5268913"/>
            <a:ext cx="10699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3542EB-B234-439D-9AF7-C510B3632401}" type="datetime'2''º'''''''' Qua''d''''''''''''''''''. ''2''''01''''''7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2º Quad. 2017</a:t>
            </a:fld>
            <a:endParaRPr lang="pt-BR" sz="1400" b="1" dirty="0">
              <a:sym typeface="+mn-lt"/>
            </a:endParaRPr>
          </a:p>
        </p:txBody>
      </p:sp>
      <p:sp>
        <p:nvSpPr>
          <p:cNvPr id="18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058863" y="2205038"/>
            <a:ext cx="3683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5970CC-0A6C-4DD5-B11D-5A5E5E4E7415}" type="datetime'''4'''',''''''''''''8''''''''''''''6'">
              <a:rPr lang="pt-BR" altLang="en-US" sz="18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4,86</a:t>
            </a:fld>
            <a:endParaRPr lang="pt-BR" sz="1800" b="1" dirty="0">
              <a:sym typeface="+mn-lt"/>
            </a:endParaRPr>
          </a:p>
        </p:txBody>
      </p:sp>
      <p:sp>
        <p:nvSpPr>
          <p:cNvPr id="8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693988" y="5268913"/>
            <a:ext cx="10699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7CF53C-1780-42EF-95C3-DE84EC460F15}" type="datetime'''''2''''º'' ''Q''u''''a''''''d''''.'''''' 2''''''''''''0''18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2º Quad. 2018</a:t>
            </a:fld>
            <a:endParaRPr lang="pt-BR" sz="1400" b="1" dirty="0">
              <a:sym typeface="+mn-lt"/>
            </a:endParaRPr>
          </a:p>
        </p:txBody>
      </p:sp>
      <p:sp>
        <p:nvSpPr>
          <p:cNvPr id="20" name="Shape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855788" y="1787525"/>
            <a:ext cx="760413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F15BF86E-CEBA-403A-BD0C-7FDFEC5C484B}" type="datetime'''+''''3'''''',''''2''''''''''''''''''''''''''''8''%'''''''">
              <a:rPr lang="pt-BR" altLang="en-US" sz="1600" b="1"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+3,28%</a:t>
            </a:fld>
            <a:endParaRPr lang="pt-BR" sz="1600" b="1" dirty="0">
              <a:sym typeface="+mn-lt"/>
            </a:endParaRPr>
          </a:p>
        </p:txBody>
      </p:sp>
      <p:sp>
        <p:nvSpPr>
          <p:cNvPr id="24" name="Retângulo 23"/>
          <p:cNvSpPr/>
          <p:nvPr>
            <p:custDataLst>
              <p:tags r:id="rId13"/>
            </p:custDataLst>
          </p:nvPr>
        </p:nvSpPr>
        <p:spPr bwMode="auto">
          <a:xfrm>
            <a:off x="1566863" y="1212850"/>
            <a:ext cx="285750" cy="214313"/>
          </a:xfrm>
          <a:prstGeom prst="rect">
            <a:avLst/>
          </a:prstGeom>
          <a:solidFill>
            <a:srgbClr val="3A8752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903413" y="1206500"/>
            <a:ext cx="1125538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37F7C0-93B5-4624-B134-7956AADE79B1}" type="datetime'P''''''''e''s''''s''o''''al'''''''''''' A''t''''''''iv''''o'">
              <a:rPr lang="pt-BR" altLang="en-US" sz="16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Pessoal Ativo</a:t>
            </a:fld>
            <a:endParaRPr lang="pt-BR" sz="1600" b="1" dirty="0">
              <a:sym typeface="+mn-lt"/>
            </a:endParaRPr>
          </a:p>
        </p:txBody>
      </p:sp>
      <p:graphicFrame>
        <p:nvGraphicFramePr>
          <p:cNvPr id="42" name="Chart 3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1433995602"/>
              </p:ext>
            </p:extLst>
          </p:nvPr>
        </p:nvGraphicFramePr>
        <p:xfrm>
          <a:off x="4830763" y="2270125"/>
          <a:ext cx="428783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39" name="Conector reto 38"/>
          <p:cNvCxnSpPr/>
          <p:nvPr>
            <p:custDataLst>
              <p:tags r:id="rId16"/>
            </p:custDataLst>
          </p:nvPr>
        </p:nvCxnSpPr>
        <p:spPr bwMode="auto">
          <a:xfrm>
            <a:off x="8004175" y="1924050"/>
            <a:ext cx="0" cy="152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to 37"/>
          <p:cNvCxnSpPr/>
          <p:nvPr>
            <p:custDataLst>
              <p:tags r:id="rId17"/>
            </p:custDataLst>
          </p:nvPr>
        </p:nvCxnSpPr>
        <p:spPr bwMode="auto">
          <a:xfrm>
            <a:off x="5943600" y="1924050"/>
            <a:ext cx="20605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/>
          <p:cNvCxnSpPr/>
          <p:nvPr>
            <p:custDataLst>
              <p:tags r:id="rId18"/>
            </p:custDataLst>
          </p:nvPr>
        </p:nvCxnSpPr>
        <p:spPr bwMode="auto">
          <a:xfrm flipV="1">
            <a:off x="5943600" y="1924050"/>
            <a:ext cx="0" cy="304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408613" y="5268913"/>
            <a:ext cx="10699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C1CCB9-DE00-4944-B846-D487E4BF9A49}" type="datetime'''2''º'''''' ''Q''ua''''''d''.'' ''''''20''1''''''''''''7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2º Quad. 2017</a:t>
            </a:fld>
            <a:endParaRPr lang="pt-BR" sz="1400" b="1" dirty="0">
              <a:sym typeface="+mn-lt"/>
            </a:endParaRPr>
          </a:p>
        </p:txBody>
      </p:sp>
      <p:sp>
        <p:nvSpPr>
          <p:cNvPr id="27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69188" y="5268913"/>
            <a:ext cx="10699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1B339F-90BC-422F-AD76-82C9709DACF7}" type="datetime'2''º ''''Q''''u''''''''''''ad''.'''' ''''2''''''''''''018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2º Quad. 2018</a:t>
            </a:fld>
            <a:endParaRPr lang="pt-BR" sz="1400" b="1" dirty="0">
              <a:sym typeface="+mn-lt"/>
            </a:endParaRPr>
          </a:p>
        </p:txBody>
      </p:sp>
      <p:sp>
        <p:nvSpPr>
          <p:cNvPr id="33" name="Shape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820025" y="2114550"/>
            <a:ext cx="3683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B77FB7-29D1-46E0-9569-ED73752882EB}" type="datetime'''''''''''3'''''''''''''''''''''''''''',''''7''9'''''''''''''">
              <a:rPr lang="pt-BR" altLang="en-US" sz="18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3,79</a:t>
            </a:fld>
            <a:endParaRPr lang="pt-BR" sz="1800" b="1" dirty="0">
              <a:sym typeface="+mn-lt"/>
            </a:endParaRPr>
          </a:p>
        </p:txBody>
      </p:sp>
      <p:sp>
        <p:nvSpPr>
          <p:cNvPr id="32" name="Shape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759450" y="2266950"/>
            <a:ext cx="3683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86F004-4F0D-4CF8-8FA1-768D80503A13}" type="datetime'''''''''3'''''',''''''''''''''''''''''''''5''8'''''''">
              <a:rPr lang="pt-BR" altLang="en-US" sz="18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3,58</a:t>
            </a:fld>
            <a:endParaRPr lang="pt-BR" sz="1800" b="1" dirty="0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594475" y="1787525"/>
            <a:ext cx="760413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36FC5522-EE83-496C-BF36-B37C60903819}" type="datetime'+''''''''''''5'''',63''''''''''''%'''">
              <a:rPr lang="pt-BR" altLang="en-US" sz="1600" b="1"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+5,63%</a:t>
            </a:fld>
            <a:endParaRPr lang="pt-BR" sz="1600" b="1" dirty="0">
              <a:sym typeface="+mn-lt"/>
            </a:endParaRPr>
          </a:p>
        </p:txBody>
      </p:sp>
      <p:sp>
        <p:nvSpPr>
          <p:cNvPr id="4" name="Retângulo 3"/>
          <p:cNvSpPr/>
          <p:nvPr>
            <p:custDataLst>
              <p:tags r:id="rId24"/>
            </p:custDataLst>
          </p:nvPr>
        </p:nvSpPr>
        <p:spPr bwMode="auto">
          <a:xfrm>
            <a:off x="6116638" y="1382713"/>
            <a:ext cx="285750" cy="214313"/>
          </a:xfrm>
          <a:prstGeom prst="rect">
            <a:avLst/>
          </a:prstGeom>
          <a:solidFill>
            <a:srgbClr val="C30C3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Shape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453188" y="1376363"/>
            <a:ext cx="1912938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9A6D60-9CD1-46A5-8DFD-3DE06AE9F1DD}" type="datetime'Ina''''tivos ''e'' ''''Pe''''''n''''si''''oni''''''st''''as'">
              <a:rPr lang="pt-BR" altLang="en-US" sz="16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Inativos e Pensionistas</a:t>
            </a:fld>
            <a:endParaRPr lang="pt-BR" sz="1600" b="1" dirty="0">
              <a:sym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95536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128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o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42438" name="Slide do think-cell" r:id="rId26" imgW="360" imgH="360" progId="">
              <p:embed/>
            </p:oleObj>
          </a:graphicData>
        </a:graphic>
      </p:graphicFrame>
      <p:sp>
        <p:nvSpPr>
          <p:cNvPr id="4" name="Retângulo 3" hidden="1"/>
          <p:cNvSpPr/>
          <p:nvPr>
            <p:custDataLst>
              <p:tags r:id="rId3"/>
            </p:custDataLst>
          </p:nvPr>
        </p:nvSpPr>
        <p:spPr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6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30" name="Chart 3"/>
          <p:cNvGraphicFramePr/>
          <p:nvPr>
            <p:custDataLst>
              <p:tags r:id="rId4"/>
            </p:custDataLst>
            <p:extLst/>
          </p:nvPr>
        </p:nvGraphicFramePr>
        <p:xfrm>
          <a:off x="889000" y="2101850"/>
          <a:ext cx="7005638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50" name="Conector reto 49"/>
          <p:cNvCxnSpPr/>
          <p:nvPr>
            <p:custDataLst>
              <p:tags r:id="rId5"/>
            </p:custDataLst>
          </p:nvPr>
        </p:nvCxnSpPr>
        <p:spPr bwMode="auto">
          <a:xfrm>
            <a:off x="6551613" y="5461000"/>
            <a:ext cx="900112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to 50"/>
          <p:cNvCxnSpPr/>
          <p:nvPr>
            <p:custDataLst>
              <p:tags r:id="rId6"/>
            </p:custDataLst>
          </p:nvPr>
        </p:nvCxnSpPr>
        <p:spPr bwMode="auto">
          <a:xfrm>
            <a:off x="6551613" y="4211638"/>
            <a:ext cx="0" cy="124936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onector reto 51"/>
          <p:cNvCxnSpPr/>
          <p:nvPr>
            <p:custDataLst>
              <p:tags r:id="rId7"/>
            </p:custDataLst>
          </p:nvPr>
        </p:nvCxnSpPr>
        <p:spPr bwMode="auto">
          <a:xfrm>
            <a:off x="7451725" y="4211638"/>
            <a:ext cx="0" cy="124936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ector reto 54"/>
          <p:cNvCxnSpPr/>
          <p:nvPr>
            <p:custDataLst>
              <p:tags r:id="rId8"/>
            </p:custDataLst>
          </p:nvPr>
        </p:nvCxnSpPr>
        <p:spPr bwMode="auto">
          <a:xfrm>
            <a:off x="3132138" y="4211638"/>
            <a:ext cx="0" cy="1201737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Conector reto 53"/>
          <p:cNvCxnSpPr/>
          <p:nvPr>
            <p:custDataLst>
              <p:tags r:id="rId9"/>
            </p:custDataLst>
          </p:nvPr>
        </p:nvCxnSpPr>
        <p:spPr bwMode="auto">
          <a:xfrm>
            <a:off x="3132138" y="5413375"/>
            <a:ext cx="900112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ector reto 55"/>
          <p:cNvCxnSpPr/>
          <p:nvPr>
            <p:custDataLst>
              <p:tags r:id="rId10"/>
            </p:custDataLst>
          </p:nvPr>
        </p:nvCxnSpPr>
        <p:spPr bwMode="auto">
          <a:xfrm>
            <a:off x="4032250" y="4211638"/>
            <a:ext cx="0" cy="1201737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089150" y="5799138"/>
            <a:ext cx="118586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262868-43ED-47E5-9A49-2F2362598356}" type="datetime'''''''2°'' ''''Q''''ua''d''.'''' ''20''''''''1''7''''''''''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2° Quad. 2017</a:t>
            </a:fld>
            <a:endParaRPr lang="pt-BR" sz="1600" dirty="0">
              <a:sym typeface="+mn-lt"/>
            </a:endParaRPr>
          </a:p>
        </p:txBody>
      </p:sp>
      <p:sp>
        <p:nvSpPr>
          <p:cNvPr id="8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508625" y="5799138"/>
            <a:ext cx="118586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52E06E-AF86-40FD-B420-E585D65C6EB9}" type="datetime'2''° ''''''Q''''''''''''''uad.'''' ''''20''''''''1''8''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2° Quad. 2018</a:t>
            </a:fld>
            <a:endParaRPr lang="pt-BR" sz="1600" dirty="0">
              <a:sym typeface="+mn-lt"/>
            </a:endParaRPr>
          </a:p>
        </p:txBody>
      </p:sp>
      <p:sp>
        <p:nvSpPr>
          <p:cNvPr id="32" name="Shape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571625" y="3230563"/>
            <a:ext cx="4175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614CB1-AD9C-4D18-8248-63B14FA8CC6E}" type="datetime'1'''''',''''''''''''''''4''''''''''''''''7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1,47</a:t>
            </a:fld>
            <a:endParaRPr lang="pt-BR" sz="1600" dirty="0">
              <a:sym typeface="+mn-lt"/>
            </a:endParaRPr>
          </a:p>
        </p:txBody>
      </p:sp>
      <p:sp>
        <p:nvSpPr>
          <p:cNvPr id="34" name="Shape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473325" y="2024063"/>
            <a:ext cx="4175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6B58B6-691E-496C-8D5D-EB9172353940}" type="datetime'''''''''''''''''''''''''3'''''''''''',''''''''''''''''''''98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3,98</a:t>
            </a:fld>
            <a:endParaRPr lang="pt-BR" sz="1600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341688" y="5438775"/>
            <a:ext cx="479425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21FED2-8460-47AF-AEA5-1BF8DB24ABDF}" type="datetime'-2'''''''',''''''''''5''''''''''''''''''''1''''''''''''''''''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-2,51</a:t>
            </a:fld>
            <a:endParaRPr lang="pt-BR" sz="1600" dirty="0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992688" y="3168650"/>
            <a:ext cx="4175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D821BE-E134-4086-AD40-BE5AD9843469}" type="datetime'''1'''''''''''''''''''''''''''''''''',''''''''''''''6''''0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1,60</a:t>
            </a:fld>
            <a:endParaRPr lang="pt-BR" sz="1600" dirty="0">
              <a:sym typeface="+mn-lt"/>
            </a:endParaRPr>
          </a:p>
        </p:txBody>
      </p:sp>
      <p:sp>
        <p:nvSpPr>
          <p:cNvPr id="37" name="Shape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892800" y="1914525"/>
            <a:ext cx="4175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BB7584-52DD-4EC6-8FA1-A8243192B0F1}" type="datetime'''''''''''''''''4'''''',''''''''''2''''1''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4,21</a:t>
            </a:fld>
            <a:endParaRPr lang="pt-BR" sz="1600" dirty="0">
              <a:sym typeface="+mn-lt"/>
            </a:endParaRPr>
          </a:p>
        </p:txBody>
      </p:sp>
      <p:sp>
        <p:nvSpPr>
          <p:cNvPr id="38" name="Shape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761163" y="5486400"/>
            <a:ext cx="479425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6E80EB-7BBE-42A7-9A4A-C0A0AA5B5A70}" type="datetime'-''''''''''2'''''''''''''''''''''',''''6''''''''''1'''''''''">
              <a:rPr lang="pt-BR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-2,61</a:t>
            </a:fld>
            <a:endParaRPr lang="pt-BR" sz="1600" dirty="0"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19"/>
            </p:custDataLst>
          </p:nvPr>
        </p:nvSpPr>
        <p:spPr bwMode="auto">
          <a:xfrm>
            <a:off x="3263900" y="1165225"/>
            <a:ext cx="285750" cy="214313"/>
          </a:xfrm>
          <a:prstGeom prst="rect">
            <a:avLst/>
          </a:prstGeom>
          <a:solidFill>
            <a:srgbClr val="C30C3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Retângulo 10"/>
          <p:cNvSpPr/>
          <p:nvPr>
            <p:custDataLst>
              <p:tags r:id="rId20"/>
            </p:custDataLst>
          </p:nvPr>
        </p:nvSpPr>
        <p:spPr bwMode="auto">
          <a:xfrm>
            <a:off x="836613" y="1165225"/>
            <a:ext cx="285750" cy="214313"/>
          </a:xfrm>
          <a:prstGeom prst="rect">
            <a:avLst/>
          </a:prstGeom>
          <a:solidFill>
            <a:srgbClr val="3A875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tângulo 12"/>
          <p:cNvSpPr/>
          <p:nvPr>
            <p:custDataLst>
              <p:tags r:id="rId21"/>
            </p:custDataLst>
          </p:nvPr>
        </p:nvSpPr>
        <p:spPr bwMode="auto">
          <a:xfrm>
            <a:off x="5770563" y="1165225"/>
            <a:ext cx="285750" cy="214313"/>
          </a:xfrm>
          <a:prstGeom prst="rect">
            <a:avLst/>
          </a:prstGeom>
          <a:solidFill>
            <a:srgbClr val="F41004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173163" y="1158875"/>
            <a:ext cx="1989138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A548E4-D76E-4E9F-82AE-A4D27D60E86F}" type="datetime'Re''''c''''eit''a''s'' P''''re''v''id''''enciár''i''a''s'''''">
              <a:rPr lang="pt-BR" altLang="en-US" sz="16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Receitas Previdenciárias</a:t>
            </a:fld>
            <a:endParaRPr lang="pt-BR" sz="1600" dirty="0">
              <a:sym typeface="+mn-lt"/>
            </a:endParaRPr>
          </a:p>
        </p:txBody>
      </p:sp>
      <p:sp>
        <p:nvSpPr>
          <p:cNvPr id="5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600450" y="1158875"/>
            <a:ext cx="20685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7F08D1A-0F4D-404F-AE2E-B3B3EB0AA45F}" type="datetime'Des''p''esa''s Pr''''''''''evi''de''''nc''i''ár''ia''''s'">
              <a:rPr lang="pt-BR" altLang="en-US" sz="16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Despesas Previdenciárias</a:t>
            </a:fld>
            <a:endParaRPr lang="pt-BR" sz="1600" dirty="0">
              <a:sym typeface="+mn-lt"/>
            </a:endParaRPr>
          </a:p>
        </p:txBody>
      </p:sp>
      <p:sp>
        <p:nvSpPr>
          <p:cNvPr id="6" name="Shape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107113" y="1158875"/>
            <a:ext cx="2054225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5F7A6C-E5C5-4E71-A65E-DB11AF3F1F46}" type="datetime'Re''s''''u''''''''lt''ad''o'' Prev''i''''''de''''nc''i''ário'">
              <a:rPr lang="pt-BR" altLang="en-US" sz="16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Resultado Previdenciário</a:t>
            </a:fld>
            <a:endParaRPr lang="pt-BR" sz="1600" dirty="0">
              <a:sym typeface="+mn-lt"/>
            </a:endParaRPr>
          </a:p>
        </p:txBody>
      </p:sp>
      <p:sp>
        <p:nvSpPr>
          <p:cNvPr id="29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PREVIDÊNCIA ESTADUAL</a:t>
            </a:r>
            <a:endParaRPr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668344" y="1700808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22148392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p:oleObj spid="_x0000_s763968" name="Slide do think-cell" r:id="rId6" imgW="360" imgH="360" progId="">
              <p:embed/>
            </p:oleObj>
          </a:graphicData>
        </a:graphic>
      </p:graphicFrame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/>
          <a:lstStyle/>
          <a:p>
            <a:pPr>
              <a:defRPr/>
            </a:pPr>
            <a:endParaRPr lang="pt-BR" sz="1400" dirty="0">
              <a:sym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5846" y="6081713"/>
            <a:ext cx="3563815" cy="2079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5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Fonte: </a:t>
            </a:r>
            <a:r>
              <a:rPr lang="pt-BR" sz="14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Diretoria</a:t>
            </a:r>
            <a:r>
              <a:rPr lang="pt-BR" sz="15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 de Contabilidade Geral</a:t>
            </a:r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GASTO COM PESSOAL </a:t>
            </a:r>
            <a:r>
              <a:rPr lang="pt-BR" altLang="pt-BR" sz="3200" b="1" cap="all" dirty="0" err="1" smtClean="0">
                <a:solidFill>
                  <a:srgbClr val="FFFFFF"/>
                </a:solidFill>
                <a:sym typeface="+mn-lt"/>
              </a:rPr>
              <a:t>lrf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19664"/>
            <a:ext cx="288032" cy="22036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7644255"/>
              </p:ext>
            </p:extLst>
          </p:nvPr>
        </p:nvGraphicFramePr>
        <p:xfrm>
          <a:off x="251520" y="980728"/>
          <a:ext cx="871296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243177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411292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1421" name="Slide do think-cell" r:id="rId4" imgW="360" imgH="360" progId="">
              <p:embed/>
            </p:oleObj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2623" y="980728"/>
            <a:ext cx="8136904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indent="457200" algn="ctr"/>
            <a:r>
              <a:rPr lang="pt-BR" sz="2000" b="1" i="1" u="sng" dirty="0" smtClean="0"/>
              <a:t>Não foram consideradas nas despesas com pessoal:</a:t>
            </a:r>
          </a:p>
          <a:p>
            <a:pPr indent="457200" algn="ctr"/>
            <a:endParaRPr lang="pt-BR" sz="2000" b="1" i="1" u="sng" dirty="0" smtClean="0"/>
          </a:p>
          <a:p>
            <a:pPr indent="457200">
              <a:buFont typeface="Arial" pitchFamily="34" charset="0"/>
              <a:buChar char="•"/>
            </a:pPr>
            <a:endParaRPr lang="pt-BR" sz="1100" i="1" dirty="0" smtClean="0"/>
          </a:p>
          <a:p>
            <a:pPr indent="457200" algn="just">
              <a:buFont typeface="Arial" pitchFamily="34" charset="0"/>
              <a:buChar char="•"/>
            </a:pPr>
            <a:endParaRPr lang="pt-BR" sz="1600" i="1" dirty="0" smtClean="0"/>
          </a:p>
          <a:p>
            <a:pPr indent="457200" algn="just">
              <a:buFont typeface="Arial" pitchFamily="34" charset="0"/>
              <a:buChar char="•"/>
            </a:pPr>
            <a:endParaRPr lang="pt-BR" sz="1600" i="1" dirty="0" smtClean="0"/>
          </a:p>
          <a:p>
            <a:pPr indent="457200" algn="just">
              <a:buFont typeface="Arial" pitchFamily="34" charset="0"/>
              <a:buChar char="•"/>
            </a:pPr>
            <a:endParaRPr lang="pt-BR" sz="1600" i="1" dirty="0" smtClean="0"/>
          </a:p>
          <a:p>
            <a:pPr indent="457200" algn="just">
              <a:buFont typeface="Arial" pitchFamily="34" charset="0"/>
              <a:buChar char="•"/>
            </a:pPr>
            <a:endParaRPr lang="pt-BR" sz="1600" i="1" dirty="0" smtClean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GASTO COM PESSOAL - </a:t>
            </a:r>
            <a:r>
              <a:rPr lang="pt-BR" altLang="pt-BR" sz="3200" b="1" cap="all" dirty="0" err="1" smtClean="0">
                <a:solidFill>
                  <a:srgbClr val="FFFFFF"/>
                </a:solidFill>
                <a:sym typeface="+mn-lt"/>
              </a:rPr>
              <a:t>lrf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55576" y="1484784"/>
          <a:ext cx="7560839" cy="4836310"/>
        </p:xfrm>
        <a:graphic>
          <a:graphicData uri="http://schemas.openxmlformats.org/drawingml/2006/table">
            <a:tbl>
              <a:tblPr/>
              <a:tblGrid>
                <a:gridCol w="5051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DESPESAS COM PESSOAL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Times New Roman"/>
                          <a:cs typeface="Times New Roman"/>
                        </a:rPr>
                        <a:t>Período de Setembro/2017 a Agosto/2018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% da DESPESA TOTAL COM PESSOAL sobre a RCL Ajustada - PODER EXECUTIVO – COM EXCLUSÕES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48,87%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Defensoria Pública do Estado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41.542.445,13 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0,19%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Ministério Público de Contas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 17.521.617,65 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0,08%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Abono de Permanência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 62.004.147,51 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0,28%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Jetons a Conselheiros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  1.344.926,86 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0,01%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Rubricas verbas indenizatórias (Extração de dados DIAG)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9.735.804,97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0,04%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Terço constitucional de férias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131.005.112,44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0,60%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Contratos com 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235.024.950,31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1,07%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6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% da DESPESA TOTAL COM PESSOAL sobre a RCL - PODER EXECUTIVO – SEM EXCLUSÕES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51,14%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2760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MÍNIMOS</a:t>
            </a:r>
            <a:r>
              <a:rPr b="1" dirty="0" smtClean="0"/>
              <a:t> CONSTITUCIONAIS</a:t>
            </a:r>
            <a:endParaRPr b="1" dirty="0"/>
          </a:p>
        </p:txBody>
      </p:sp>
      <p:sp>
        <p:nvSpPr>
          <p:cNvPr id="304" name="Shape 304"/>
          <p:cNvSpPr/>
          <p:nvPr/>
        </p:nvSpPr>
        <p:spPr>
          <a:xfrm>
            <a:off x="755576" y="2276872"/>
            <a:ext cx="806489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r>
              <a:rPr sz="2200" dirty="0" err="1"/>
              <a:t>Da</a:t>
            </a:r>
            <a:r>
              <a:rPr sz="2200" dirty="0"/>
              <a:t> </a:t>
            </a:r>
            <a:r>
              <a:rPr sz="2200" dirty="0" err="1"/>
              <a:t>Receita</a:t>
            </a:r>
            <a:r>
              <a:rPr sz="2200" dirty="0"/>
              <a:t> </a:t>
            </a:r>
            <a:r>
              <a:rPr sz="2200" dirty="0" err="1"/>
              <a:t>Líquida</a:t>
            </a:r>
            <a:r>
              <a:rPr sz="2200" dirty="0"/>
              <a:t> </a:t>
            </a:r>
            <a:r>
              <a:rPr lang="pt-BR" sz="2200" dirty="0" smtClean="0"/>
              <a:t>de Impostos (RLI)</a:t>
            </a:r>
            <a:r>
              <a:rPr sz="2200" dirty="0" smtClean="0"/>
              <a:t> </a:t>
            </a:r>
            <a:r>
              <a:rPr sz="2200" dirty="0"/>
              <a:t>o Estado </a:t>
            </a:r>
            <a:r>
              <a:rPr lang="pt-BR" sz="2200" dirty="0" smtClean="0"/>
              <a:t>deve </a:t>
            </a:r>
            <a:r>
              <a:rPr sz="2200" dirty="0" err="1" smtClean="0"/>
              <a:t>repassa</a:t>
            </a:r>
            <a:r>
              <a:rPr lang="pt-BR" sz="2200" dirty="0" smtClean="0"/>
              <a:t>r </a:t>
            </a:r>
          </a:p>
          <a:p>
            <a:r>
              <a:rPr lang="pt-BR" sz="2200" b="1" dirty="0" smtClean="0"/>
              <a:t>até o final do exercício</a:t>
            </a:r>
            <a:r>
              <a:rPr sz="2200" dirty="0" smtClean="0"/>
              <a:t>:</a:t>
            </a:r>
            <a:endParaRPr sz="2200" dirty="0"/>
          </a:p>
        </p:txBody>
      </p:sp>
      <p:sp>
        <p:nvSpPr>
          <p:cNvPr id="305" name="Shape 305"/>
          <p:cNvSpPr/>
          <p:nvPr/>
        </p:nvSpPr>
        <p:spPr>
          <a:xfrm>
            <a:off x="1115616" y="3284984"/>
            <a:ext cx="338437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algn="ctr"/>
            <a:r>
              <a:rPr sz="2200" dirty="0"/>
              <a:t>25% </a:t>
            </a:r>
            <a:r>
              <a:rPr sz="2200" dirty="0" err="1"/>
              <a:t>para</a:t>
            </a:r>
            <a:r>
              <a:rPr sz="2200" dirty="0"/>
              <a:t> a </a:t>
            </a:r>
            <a:r>
              <a:rPr sz="2200" dirty="0" err="1" smtClean="0"/>
              <a:t>Educação</a:t>
            </a:r>
            <a:endParaRPr sz="2200" dirty="0"/>
          </a:p>
        </p:txBody>
      </p:sp>
      <p:sp>
        <p:nvSpPr>
          <p:cNvPr id="306" name="Shape 306"/>
          <p:cNvSpPr/>
          <p:nvPr/>
        </p:nvSpPr>
        <p:spPr>
          <a:xfrm>
            <a:off x="5580112" y="3140968"/>
            <a:ext cx="259228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algn="ctr"/>
            <a:r>
              <a:rPr dirty="0" smtClean="0"/>
              <a:t>1</a:t>
            </a:r>
            <a:r>
              <a:rPr lang="pt-BR" dirty="0" smtClean="0"/>
              <a:t>4</a:t>
            </a:r>
            <a:r>
              <a:rPr dirty="0" smtClean="0"/>
              <a:t>% </a:t>
            </a:r>
            <a:r>
              <a:rPr dirty="0" err="1"/>
              <a:t>para</a:t>
            </a:r>
            <a:r>
              <a:rPr dirty="0"/>
              <a:t> a </a:t>
            </a:r>
            <a:r>
              <a:rPr dirty="0" err="1" smtClean="0"/>
              <a:t>Saúde</a:t>
            </a:r>
            <a:r>
              <a:rPr lang="pt-BR" dirty="0" smtClean="0"/>
              <a:t>*</a:t>
            </a:r>
            <a:endParaRPr dirty="0"/>
          </a:p>
        </p:txBody>
      </p:sp>
      <p:sp>
        <p:nvSpPr>
          <p:cNvPr id="307" name="Shape 307"/>
          <p:cNvSpPr/>
          <p:nvPr/>
        </p:nvSpPr>
        <p:spPr>
          <a:xfrm>
            <a:off x="5652120" y="3455952"/>
            <a:ext cx="230318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chegará</a:t>
            </a:r>
            <a:r>
              <a:rPr dirty="0"/>
              <a:t> a 15% </a:t>
            </a:r>
            <a:r>
              <a:rPr dirty="0" err="1"/>
              <a:t>em</a:t>
            </a:r>
            <a:r>
              <a:rPr dirty="0"/>
              <a:t> 2019</a:t>
            </a:r>
          </a:p>
        </p:txBody>
      </p:sp>
      <p:pic>
        <p:nvPicPr>
          <p:cNvPr id="308" name="blackboard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19672" y="3429000"/>
            <a:ext cx="2357504" cy="2357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doctor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40152" y="3789040"/>
            <a:ext cx="1678938" cy="16789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07"/>
          <p:cNvSpPr/>
          <p:nvPr/>
        </p:nvSpPr>
        <p:spPr>
          <a:xfrm>
            <a:off x="2083978" y="4222829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27424"/>
            <a:ext cx="288031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2" name="Shape 307"/>
          <p:cNvSpPr/>
          <p:nvPr/>
        </p:nvSpPr>
        <p:spPr>
          <a:xfrm>
            <a:off x="179512" y="5877272"/>
            <a:ext cx="198547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pt-BR" sz="1600" dirty="0" smtClean="0"/>
              <a:t>*Constituição Estadual</a:t>
            </a:r>
            <a:endParaRPr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72344" y="1268760"/>
            <a:ext cx="5392216" cy="492440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sz="2600" dirty="0">
                <a:solidFill>
                  <a:srgbClr val="000000"/>
                </a:solidFill>
              </a:rPr>
              <a:t>RECEITA LÍQUIDA DE </a:t>
            </a:r>
            <a:r>
              <a:rPr lang="pt-BR" sz="2600" dirty="0" smtClean="0">
                <a:solidFill>
                  <a:srgbClr val="000000"/>
                </a:solidFill>
              </a:rPr>
              <a:t>IMPOSTOS - RLI</a:t>
            </a:r>
            <a:endParaRPr lang="pt-BR" sz="2600" dirty="0">
              <a:solidFill>
                <a:srgbClr val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80584" y="1280376"/>
            <a:ext cx="1863824" cy="492440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sz="2600" dirty="0">
                <a:solidFill>
                  <a:srgbClr val="000000"/>
                </a:solidFill>
                <a:latin typeface="Arial"/>
                <a:cs typeface="Arial"/>
              </a:rPr>
              <a:t>Ʃ </a:t>
            </a:r>
            <a:r>
              <a:rPr lang="pt-BR" sz="2600" dirty="0">
                <a:solidFill>
                  <a:srgbClr val="000000"/>
                </a:solidFill>
              </a:rPr>
              <a:t>12,89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668344" y="908720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4259335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17</a:t>
            </a:fld>
            <a:endParaRPr lang="pt-BR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7676713"/>
              </p:ext>
            </p:extLst>
          </p:nvPr>
        </p:nvGraphicFramePr>
        <p:xfrm>
          <a:off x="976312" y="1247774"/>
          <a:ext cx="7191376" cy="484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084168" y="4797152"/>
            <a:ext cx="576064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119</a:t>
            </a:r>
            <a:endParaRPr lang="pt-BR" sz="1600" b="1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31582" y="0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APLICAÇÃO EM EDUCAÇÃO</a:t>
            </a:r>
            <a:endParaRPr lang="pt-BR" altLang="pt-BR" sz="3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8" name="CaixaDeTexto 111"/>
          <p:cNvSpPr txBox="1">
            <a:spLocks noChangeArrowheads="1"/>
          </p:cNvSpPr>
          <p:nvPr/>
        </p:nvSpPr>
        <p:spPr bwMode="auto">
          <a:xfrm>
            <a:off x="152102" y="6093296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 Investimentos incluem apropriação do serviço da dívida</a:t>
            </a:r>
          </a:p>
        </p:txBody>
      </p:sp>
    </p:spTree>
    <p:extLst>
      <p:ext uri="{BB962C8B-B14F-4D97-AF65-F5344CB8AC3E}">
        <p14:creationId xmlns:p14="http://schemas.microsoft.com/office/powerpoint/2010/main" xmlns="" val="11177574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sp>
        <p:nvSpPr>
          <p:cNvPr id="314" name="Shape 314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9144001" cy="7477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sz="3200" b="1" dirty="0"/>
              <a:t>APLICAÇÃO EM </a:t>
            </a:r>
            <a:r>
              <a:rPr sz="3200" b="1" dirty="0" smtClean="0"/>
              <a:t>EDUCAÇÃO</a:t>
            </a:r>
            <a:endParaRPr sz="3200" b="1" dirty="0"/>
          </a:p>
        </p:txBody>
      </p:sp>
      <p:pic>
        <p:nvPicPr>
          <p:cNvPr id="371" name="blackboard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3697" y="776478"/>
            <a:ext cx="813601" cy="81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19664"/>
            <a:ext cx="288032" cy="22036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2787004"/>
              </p:ext>
            </p:extLst>
          </p:nvPr>
        </p:nvGraphicFramePr>
        <p:xfrm>
          <a:off x="1187624" y="1340768"/>
          <a:ext cx="69127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452320" y="1916832"/>
            <a:ext cx="16916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Despesas Empenhadas 27,74%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897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71"/>
            <a:ext cx="9144000" cy="684522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3" name="Shape 314"/>
          <p:cNvSpPr txBox="1">
            <a:spLocks/>
          </p:cNvSpPr>
          <p:nvPr/>
        </p:nvSpPr>
        <p:spPr>
          <a:xfrm>
            <a:off x="-1" y="-1"/>
            <a:ext cx="9144001" cy="74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t>APLICAÇÃO EM EDUCAÇÃO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5496481"/>
              </p:ext>
            </p:extLst>
          </p:nvPr>
        </p:nvGraphicFramePr>
        <p:xfrm>
          <a:off x="225486" y="1340768"/>
          <a:ext cx="8306954" cy="46085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0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5776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2° Q./2018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35" marR="91435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Receita Líquida de Impostos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12.891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Valor mínimo a aplicar em Educação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3.223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Total das despesas consideradas no mínimo constitucional (com inativos)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3.509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Gastos com inativos considerado no mínimo constitucional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% Mínimo constitucional aplicado (com inativos)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27,22%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% Mínimo constitucional (sem inativos)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23,39%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Valores a aplicar para cumprir o Mínimo Constitucional (sem inativos)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65104"/>
            <a:ext cx="3528392" cy="1241103"/>
          </a:xfrm>
          <a:prstGeom prst="rect">
            <a:avLst/>
          </a:prstGeom>
        </p:spPr>
      </p:pic>
      <p:sp>
        <p:nvSpPr>
          <p:cNvPr id="7" name="Shape 163"/>
          <p:cNvSpPr/>
          <p:nvPr/>
        </p:nvSpPr>
        <p:spPr>
          <a:xfrm>
            <a:off x="395536" y="1268760"/>
            <a:ext cx="8460940" cy="539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b="1" dirty="0" smtClean="0">
                <a:solidFill>
                  <a:schemeClr val="tx1"/>
                </a:solidFill>
              </a:rPr>
              <a:t>Relatório Resumido da Execução Orçamentária – 4º Bimestre de 2018</a:t>
            </a:r>
          </a:p>
          <a:p>
            <a:pPr marL="114300" lvl="2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	         - Portaria nº 296/GABS/SEF/SC, de 20/09/2018</a:t>
            </a:r>
          </a:p>
          <a:p>
            <a:pPr marL="114300" lvl="2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           - Publicação DOE nº 20.860, de 21/09/2018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b="1" dirty="0" smtClean="0">
                <a:solidFill>
                  <a:schemeClr val="tx1"/>
                </a:solidFill>
              </a:rPr>
              <a:t>Relatório de Gestão Fiscal – Poder Executivo – 2º Quadrimestre de 2018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          - Ato nº 2.169, de 20/09/2018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	        - Publicação </a:t>
            </a:r>
            <a:r>
              <a:rPr lang="pt-BR" sz="2200" dirty="0">
                <a:solidFill>
                  <a:schemeClr val="tx1"/>
                </a:solidFill>
              </a:rPr>
              <a:t>DOE </a:t>
            </a:r>
            <a:r>
              <a:rPr lang="pt-BR" sz="2200" dirty="0" smtClean="0">
                <a:solidFill>
                  <a:schemeClr val="tx1"/>
                </a:solidFill>
              </a:rPr>
              <a:t>nº 20.860, </a:t>
            </a:r>
            <a:r>
              <a:rPr lang="pt-BR" sz="2200" dirty="0">
                <a:solidFill>
                  <a:schemeClr val="tx1"/>
                </a:solidFill>
              </a:rPr>
              <a:t>de </a:t>
            </a:r>
            <a:r>
              <a:rPr lang="pt-BR" sz="2200" dirty="0" smtClean="0">
                <a:solidFill>
                  <a:schemeClr val="tx1"/>
                </a:solidFill>
              </a:rPr>
              <a:t>21/09/2018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	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200" dirty="0" smtClean="0">
                <a:solidFill>
                  <a:schemeClr val="tx1"/>
                </a:solidFill>
              </a:rPr>
              <a:t>	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600" b="1" dirty="0" smtClean="0">
                <a:solidFill>
                  <a:schemeClr val="tx1"/>
                </a:solidFill>
              </a:rPr>
              <a:t>www.transparencia.sc.gov.br</a:t>
            </a: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-200025" algn="just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PUBLICAÇÕES LEGAIS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6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27424"/>
            <a:ext cx="216024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631582" y="0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APLICAÇÃO EM SAÚDE</a:t>
            </a:r>
            <a:endParaRPr lang="pt-BR" altLang="pt-BR" sz="3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9342766"/>
              </p:ext>
            </p:extLst>
          </p:nvPr>
        </p:nvGraphicFramePr>
        <p:xfrm>
          <a:off x="778668" y="766762"/>
          <a:ext cx="7586664" cy="54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156176" y="4790786"/>
            <a:ext cx="648072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100</a:t>
            </a:r>
            <a:endParaRPr lang="pt-BR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2519772" y="4829175"/>
            <a:ext cx="438150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/>
              <a:t>86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912107" y="1285041"/>
            <a:ext cx="3419475" cy="400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 rot="21188556">
            <a:off x="3878368" y="1227891"/>
            <a:ext cx="1190625" cy="5143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</a:rPr>
              <a:t>11,86%</a:t>
            </a:r>
            <a:endParaRPr lang="pt-B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13" name="CaixaDeTexto 111"/>
          <p:cNvSpPr txBox="1">
            <a:spLocks noChangeArrowheads="1"/>
          </p:cNvSpPr>
          <p:nvPr/>
        </p:nvSpPr>
        <p:spPr bwMode="auto">
          <a:xfrm>
            <a:off x="152102" y="6093296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 Investimentos incluem apropriação do serviço da dívida</a:t>
            </a:r>
          </a:p>
        </p:txBody>
      </p:sp>
    </p:spTree>
    <p:extLst>
      <p:ext uri="{BB962C8B-B14F-4D97-AF65-F5344CB8AC3E}">
        <p14:creationId xmlns:p14="http://schemas.microsoft.com/office/powerpoint/2010/main" xmlns="" val="10041850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900163" name="Slide do think-cell" r:id="rId5" imgW="360" imgH="360" progId="">
              <p:embed/>
            </p:oleObj>
          </a:graphicData>
        </a:graphic>
      </p:graphicFrame>
      <p:sp>
        <p:nvSpPr>
          <p:cNvPr id="23" name="Retângulo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eaLnBrk="1" hangingPunct="1">
              <a:defRPr/>
            </a:pPr>
            <a:endParaRPr lang="pt-BR" sz="1400" dirty="0">
              <a:latin typeface="Calibri"/>
              <a:sym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631582" y="0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200" b="1" dirty="0" smtClean="0">
                <a:solidFill>
                  <a:schemeClr val="bg1"/>
                </a:solidFill>
                <a:ea typeface="+mj-ea"/>
                <a:cs typeface="+mj-cs"/>
              </a:rPr>
              <a:t>APLICAÇÃO EM SAÚDE</a:t>
            </a:r>
            <a:endParaRPr lang="pt-BR" altLang="pt-BR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7" name="doctor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9512" y="836712"/>
            <a:ext cx="803945" cy="80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ixaDeTexto 69"/>
          <p:cNvSpPr txBox="1">
            <a:spLocks noChangeArrowheads="1"/>
          </p:cNvSpPr>
          <p:nvPr/>
        </p:nvSpPr>
        <p:spPr bwMode="auto">
          <a:xfrm>
            <a:off x="323528" y="5805264"/>
            <a:ext cx="897108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t-BR" sz="1200" dirty="0" smtClean="0">
                <a:latin typeface="+mn-lt"/>
              </a:rPr>
              <a:t>Constituição Federal 12%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t-BR" sz="1200" b="1" dirty="0" smtClean="0">
                <a:solidFill>
                  <a:srgbClr val="FF0000"/>
                </a:solidFill>
              </a:rPr>
              <a:t>Constituição Estadual 14% (2018)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pt-BR" sz="12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pt-BR" sz="1200" dirty="0">
              <a:latin typeface="+mn-lt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2805526"/>
              </p:ext>
            </p:extLst>
          </p:nvPr>
        </p:nvGraphicFramePr>
        <p:xfrm>
          <a:off x="755577" y="1640658"/>
          <a:ext cx="7488832" cy="380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452320" y="2276872"/>
            <a:ext cx="16916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Despesas Empenhadas 14,69%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  <p:sp>
        <p:nvSpPr>
          <p:cNvPr id="17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65256610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68098" name="Slide do think-cell" r:id="rId26" imgW="360" imgH="360" progId="">
              <p:embed/>
            </p:oleObj>
          </a:graphicData>
        </a:graphic>
      </p:graphicFrame>
      <p:sp>
        <p:nvSpPr>
          <p:cNvPr id="23" name="Retângulo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631582" y="0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SEGURANÇA PÚBLICA</a:t>
            </a:r>
            <a:endParaRPr lang="pt-BR" altLang="pt-BR" sz="3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404664"/>
          </a:xfrm>
          <a:prstGeom prst="rect">
            <a:avLst/>
          </a:prstGeom>
        </p:spPr>
      </p:pic>
      <p:graphicFrame>
        <p:nvGraphicFramePr>
          <p:cNvPr id="29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765453089"/>
              </p:ext>
            </p:extLst>
          </p:nvPr>
        </p:nvGraphicFramePr>
        <p:xfrm>
          <a:off x="1779588" y="1563688"/>
          <a:ext cx="5584825" cy="32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68" name="Conector reto 67"/>
          <p:cNvCxnSpPr/>
          <p:nvPr>
            <p:custDataLst>
              <p:tags r:id="rId5"/>
            </p:custDataLst>
          </p:nvPr>
        </p:nvCxnSpPr>
        <p:spPr bwMode="auto">
          <a:xfrm>
            <a:off x="3216275" y="1185863"/>
            <a:ext cx="270986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ector reto 66"/>
          <p:cNvCxnSpPr/>
          <p:nvPr>
            <p:custDataLst>
              <p:tags r:id="rId6"/>
            </p:custDataLst>
          </p:nvPr>
        </p:nvCxnSpPr>
        <p:spPr bwMode="auto">
          <a:xfrm flipV="1">
            <a:off x="3216275" y="1185862"/>
            <a:ext cx="0" cy="2428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ector reto 68"/>
          <p:cNvCxnSpPr/>
          <p:nvPr>
            <p:custDataLst>
              <p:tags r:id="rId7"/>
            </p:custDataLst>
          </p:nvPr>
        </p:nvCxnSpPr>
        <p:spPr bwMode="auto">
          <a:xfrm>
            <a:off x="5926138" y="1185863"/>
            <a:ext cx="0" cy="152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hape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303837" y="4870450"/>
            <a:ext cx="12446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</a:t>
            </a:r>
            <a:r>
              <a:rPr lang="pt-BR" altLang="en-US" sz="1600" b="1" dirty="0" err="1" smtClean="0"/>
              <a:t>Quad</a:t>
            </a:r>
            <a:r>
              <a:rPr lang="pt-BR" altLang="en-US" sz="1600" b="1" dirty="0" smtClean="0"/>
              <a:t>./2018</a:t>
            </a:r>
            <a:endParaRPr lang="pt-BR" sz="1600" b="1" dirty="0">
              <a:sym typeface="+mn-lt"/>
            </a:endParaRPr>
          </a:p>
        </p:txBody>
      </p:sp>
      <p:sp>
        <p:nvSpPr>
          <p:cNvPr id="46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084514" y="4557713"/>
            <a:ext cx="263525" cy="244475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C131C0-35C2-4783-8328-2926772E475E}" type="datetime'''''''''''''''''''''''3''''''''''''''''''''''''''0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63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954339" y="2720975"/>
            <a:ext cx="5238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8AAD29-EE29-4BC1-B41A-8A614293C623}" type="datetime'''''1''''.''''''2''''''9''''''''''''''''1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1.291</a:t>
            </a:fld>
            <a:endParaRPr lang="pt-BR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2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033713" y="4179888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56AE45-F5FC-4A94-AEF8-9701118599EB}" type="datetime'''''''''''4''''''''1''''''''''0''''''''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410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9" name="Shape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794376" y="4557713"/>
            <a:ext cx="263525" cy="244475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E5DE57-438E-4215-A4BC-4B7BB6836E12}" type="datetime'''''''''''''''''''''''''''2''''''''''''9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65" name="Shape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664201" y="2662238"/>
            <a:ext cx="5238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B2044A-8811-40E9-AF1B-944BECFDA69D}" type="datetime'1''''''''''''''''''''.''''''''''32''''''''''''7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1.327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64" name="Shape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743575" y="4167188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F6A64-95B7-470A-88DF-7B4BF9C069A5}" type="datetime'''''''4''''''2''''''''''''''''''''''7''''''''''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427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1" name="Shape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593974" y="4870451"/>
            <a:ext cx="12446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/>
              <a:t>2</a:t>
            </a:r>
            <a:r>
              <a:rPr lang="pt-BR" altLang="en-US" sz="1600" b="1" dirty="0" smtClean="0"/>
              <a:t>° </a:t>
            </a:r>
            <a:r>
              <a:rPr lang="pt-BR" altLang="en-US" sz="1600" b="1" dirty="0" err="1" smtClean="0"/>
              <a:t>Quad</a:t>
            </a:r>
            <a:r>
              <a:rPr lang="pt-BR" altLang="en-US" sz="1600" b="1" dirty="0" smtClean="0"/>
              <a:t>./2017</a:t>
            </a:r>
            <a:endParaRPr lang="pt-BR" sz="1600" b="1" dirty="0">
              <a:sym typeface="+mn-lt"/>
            </a:endParaRPr>
          </a:p>
        </p:txBody>
      </p:sp>
      <p:sp>
        <p:nvSpPr>
          <p:cNvPr id="44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954339" y="1466850"/>
            <a:ext cx="5238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1C1E24-0186-48B4-8504-09C0E48A7CE7}" type="datetime'''''''1''''.''''''''''''''7''''3''''0''''''''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1.730</a:t>
            </a:fld>
            <a:endParaRPr lang="pt-BR" sz="1800" b="1" dirty="0">
              <a:sym typeface="+mn-lt"/>
            </a:endParaRPr>
          </a:p>
        </p:txBody>
      </p:sp>
      <p:sp>
        <p:nvSpPr>
          <p:cNvPr id="45" name="Shape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664201" y="1376363"/>
            <a:ext cx="5238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F5E5E5-D829-471B-9E62-3A10A8CF611C}" type="datetime'''''''''1.''''''''''7''''''''8''''''''''''''''''''''''''3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1.783</a:t>
            </a:fld>
            <a:endParaRPr lang="pt-BR" sz="1800" b="1" dirty="0">
              <a:sym typeface="+mn-lt"/>
            </a:endParaRPr>
          </a:p>
        </p:txBody>
      </p:sp>
      <p:sp>
        <p:nvSpPr>
          <p:cNvPr id="66" name="Shape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138612" y="1030288"/>
            <a:ext cx="865188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FAFEC7CA-2366-4B6A-8AFE-0EEDBE0311B6}" type="datetime'''+''''''''''''3'''''',''''''''''0''''''''7''%'''''''''''">
              <a:rPr lang="pt-BR" altLang="en-US" sz="18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+3,07%</a:t>
            </a:fld>
            <a:endParaRPr lang="pt-BR" sz="1800" b="1" dirty="0">
              <a:sym typeface="+mn-lt"/>
            </a:endParaRPr>
          </a:p>
        </p:txBody>
      </p:sp>
      <p:sp>
        <p:nvSpPr>
          <p:cNvPr id="59" name="Retângulo 58"/>
          <p:cNvSpPr/>
          <p:nvPr>
            <p:custDataLst>
              <p:tags r:id="rId19"/>
            </p:custDataLst>
          </p:nvPr>
        </p:nvSpPr>
        <p:spPr bwMode="auto">
          <a:xfrm>
            <a:off x="1350962" y="5630862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Retângulo 59"/>
          <p:cNvSpPr/>
          <p:nvPr>
            <p:custDataLst>
              <p:tags r:id="rId20"/>
            </p:custDataLst>
          </p:nvPr>
        </p:nvSpPr>
        <p:spPr bwMode="auto">
          <a:xfrm>
            <a:off x="2914650" y="5630862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Retângulo 60"/>
          <p:cNvSpPr/>
          <p:nvPr>
            <p:custDataLst>
              <p:tags r:id="rId21"/>
            </p:custDataLst>
          </p:nvPr>
        </p:nvSpPr>
        <p:spPr bwMode="auto">
          <a:xfrm>
            <a:off x="6259512" y="5630862"/>
            <a:ext cx="285750" cy="214312"/>
          </a:xfrm>
          <a:prstGeom prst="rect">
            <a:avLst/>
          </a:prstGeom>
          <a:solidFill>
            <a:srgbClr val="17375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87512" y="5624512"/>
            <a:ext cx="11255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645F79-019D-4580-8B31-94CB8F6A1708}" type="datetime'''''''P''''''e''ss''''oa''l'''' ''Ati''v''''o''''''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Pessoal Ativo</a:t>
            </a:fld>
            <a:endParaRPr lang="pt-BR" sz="1600" b="1">
              <a:sym typeface="+mn-lt"/>
            </a:endParaRPr>
          </a:p>
        </p:txBody>
      </p:sp>
      <p:sp>
        <p:nvSpPr>
          <p:cNvPr id="42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251200" y="5624512"/>
            <a:ext cx="290671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DD58CE-C124-48CA-9812-D9E4481E67AE}" type="datetime'''M''a''nut''en''ção do''s'' ''Serv''iços'' ''Públ''ico''s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Manutenção dos Serviços Públicos</a:t>
            </a:fld>
            <a:endParaRPr lang="pt-BR" sz="1600" b="1">
              <a:sym typeface="+mn-lt"/>
            </a:endParaRPr>
          </a:p>
        </p:txBody>
      </p:sp>
      <p:sp>
        <p:nvSpPr>
          <p:cNvPr id="43" name="Shape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96062" y="5624512"/>
            <a:ext cx="119856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D92B8B-2DB7-4DE3-A1C2-071748624903}" type="datetime'''''In''''v''''''e''''''''st''i''''''me''''''''nt''''o''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Investimentos</a:t>
            </a:fld>
            <a:endParaRPr lang="pt-BR" sz="1600" b="1">
              <a:sym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Milhões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30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908329485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69122" name="Slide do think-cell" r:id="rId26" imgW="360" imgH="360" progId="">
              <p:embed/>
            </p:oleObj>
          </a:graphicData>
        </a:graphic>
      </p:graphicFrame>
      <p:sp>
        <p:nvSpPr>
          <p:cNvPr id="23" name="Retângulo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631582" y="0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JUSTIÇA E CIDADANIA</a:t>
            </a:r>
            <a:endParaRPr lang="pt-BR" altLang="pt-BR" sz="3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404664"/>
          </a:xfrm>
          <a:prstGeom prst="rect">
            <a:avLst/>
          </a:prstGeom>
        </p:spPr>
      </p:pic>
      <p:graphicFrame>
        <p:nvGraphicFramePr>
          <p:cNvPr id="31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1197600426"/>
              </p:ext>
            </p:extLst>
          </p:nvPr>
        </p:nvGraphicFramePr>
        <p:xfrm>
          <a:off x="1728788" y="1560513"/>
          <a:ext cx="56864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81" name="Conector reto 80"/>
          <p:cNvCxnSpPr/>
          <p:nvPr>
            <p:custDataLst>
              <p:tags r:id="rId5"/>
            </p:custDataLst>
          </p:nvPr>
        </p:nvCxnSpPr>
        <p:spPr bwMode="auto">
          <a:xfrm>
            <a:off x="3190875" y="1182688"/>
            <a:ext cx="276066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Conector reto 79"/>
          <p:cNvCxnSpPr/>
          <p:nvPr>
            <p:custDataLst>
              <p:tags r:id="rId6"/>
            </p:custDataLst>
          </p:nvPr>
        </p:nvCxnSpPr>
        <p:spPr bwMode="auto">
          <a:xfrm flipV="1">
            <a:off x="3190875" y="1182688"/>
            <a:ext cx="0" cy="6429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Conector reto 81"/>
          <p:cNvCxnSpPr/>
          <p:nvPr>
            <p:custDataLst>
              <p:tags r:id="rId7"/>
            </p:custDataLst>
          </p:nvPr>
        </p:nvCxnSpPr>
        <p:spPr bwMode="auto">
          <a:xfrm>
            <a:off x="5951538" y="1182688"/>
            <a:ext cx="0" cy="152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768975" y="2432050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2C1D96-477A-4587-9954-2A9E743F4C63}" type="datetime'''''''''''''''''3''18''''''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318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72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008313" y="2763838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350154-9FE7-4ADB-A7EA-37C27876B172}" type="datetime'''''''''''''''263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263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71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008313" y="4014788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5323A5-C79A-46F8-8722-0490B9801ED7}" type="datetime'''''''''''1''''''''7''''''''''''''''''4''''''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174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70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059113" y="4645025"/>
            <a:ext cx="2635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86863B-5CE5-4D54-8016-425E6A02A653}" type="datetime'''''''''''''45''''''''''''''''''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3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329237" y="5014913"/>
            <a:ext cx="12446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</a:t>
            </a:r>
            <a:r>
              <a:rPr lang="pt-BR" altLang="en-US" sz="1600" b="1" dirty="0" err="1" smtClean="0"/>
              <a:t>Quad</a:t>
            </a:r>
            <a:r>
              <a:rPr lang="pt-BR" altLang="en-US" sz="1600" b="1" dirty="0" smtClean="0"/>
              <a:t>./2018</a:t>
            </a:r>
            <a:endParaRPr lang="pt-BR" sz="1600" b="1" dirty="0">
              <a:sym typeface="+mn-lt"/>
            </a:endParaRPr>
          </a:p>
        </p:txBody>
      </p:sp>
      <p:sp>
        <p:nvSpPr>
          <p:cNvPr id="29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568574" y="5014913"/>
            <a:ext cx="1244600" cy="488950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/>
              <a:t>2</a:t>
            </a:r>
            <a:r>
              <a:rPr lang="pt-BR" altLang="en-US" sz="1600" b="1" dirty="0" smtClean="0"/>
              <a:t>° </a:t>
            </a:r>
            <a:r>
              <a:rPr lang="pt-BR" altLang="en-US" sz="1600" b="1" dirty="0" err="1" smtClean="0"/>
              <a:t>Quad</a:t>
            </a:r>
            <a:r>
              <a:rPr lang="pt-BR" altLang="en-US" sz="1600" b="1" dirty="0" smtClean="0"/>
              <a:t>./</a:t>
            </a:r>
            <a:fld id="{00E7FCCD-B5F0-46A3-A180-EAC8EC1FF934}" type="datetime'''''''''2''''''''''''''''''''''''''''''''0''''''''''''''''17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pt-BR" sz="1600" b="1" dirty="0" smtClean="0">
              <a:sym typeface="+mn-lt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74" name="Shape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768975" y="3986213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D8950A-30BD-46E5-93CA-0E62D4B39843}" type="datetime'''''''''''''''2''''''''''''''''24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224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73" name="Shape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819776" y="4702175"/>
            <a:ext cx="263525" cy="244475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7ECFB9-10F8-48D7-9A65-2100AFE478A7}" type="datetime'''''''''''''''''''''''''''2''''''''''''6'''''''''''''">
              <a:rPr lang="pt-BR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pt-BR" sz="160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7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008313" y="1863725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06973D-78F7-40DC-9D80-53000DB9D361}" type="datetime'''4''''''''83''''''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483</a:t>
            </a:fld>
            <a:endParaRPr lang="pt-BR" sz="1800" b="1" dirty="0">
              <a:sym typeface="+mn-lt"/>
            </a:endParaRPr>
          </a:p>
        </p:txBody>
      </p:sp>
      <p:sp>
        <p:nvSpPr>
          <p:cNvPr id="38" name="Shape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68975" y="1373188"/>
            <a:ext cx="3667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18768B-E1FD-4153-9D7E-15BEA4864CAB}" type="datetime'5''''''''''''6''''''8''''''''''''''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568</a:t>
            </a:fld>
            <a:endParaRPr lang="pt-BR" sz="1800" b="1">
              <a:sym typeface="+mn-lt"/>
            </a:endParaRPr>
          </a:p>
        </p:txBody>
      </p:sp>
      <p:sp>
        <p:nvSpPr>
          <p:cNvPr id="79" name="Shape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065587" y="1027113"/>
            <a:ext cx="1011238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99DA2304-A0D4-44E0-879D-F41293467BDE}" type="datetime'''+1''''''''''''''''7,''''73''''''%'''''">
              <a:rPr lang="pt-BR" altLang="en-US" sz="18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+17,73%</a:t>
            </a:fld>
            <a:endParaRPr lang="pt-BR" sz="1800" b="1">
              <a:sym typeface="+mn-lt"/>
            </a:endParaRPr>
          </a:p>
        </p:txBody>
      </p:sp>
      <p:sp>
        <p:nvSpPr>
          <p:cNvPr id="76" name="Retângulo 75"/>
          <p:cNvSpPr/>
          <p:nvPr>
            <p:custDataLst>
              <p:tags r:id="rId19"/>
            </p:custDataLst>
          </p:nvPr>
        </p:nvSpPr>
        <p:spPr bwMode="auto">
          <a:xfrm>
            <a:off x="1360487" y="5676900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8" name="Retângulo 77"/>
          <p:cNvSpPr/>
          <p:nvPr>
            <p:custDataLst>
              <p:tags r:id="rId20"/>
            </p:custDataLst>
          </p:nvPr>
        </p:nvSpPr>
        <p:spPr bwMode="auto">
          <a:xfrm>
            <a:off x="6269037" y="5676900"/>
            <a:ext cx="285750" cy="214312"/>
          </a:xfrm>
          <a:prstGeom prst="rect">
            <a:avLst/>
          </a:prstGeom>
          <a:solidFill>
            <a:srgbClr val="17375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7" name="Retângulo 76"/>
          <p:cNvSpPr/>
          <p:nvPr>
            <p:custDataLst>
              <p:tags r:id="rId21"/>
            </p:custDataLst>
          </p:nvPr>
        </p:nvSpPr>
        <p:spPr bwMode="auto">
          <a:xfrm>
            <a:off x="2924175" y="5676900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97037" y="5670550"/>
            <a:ext cx="11255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45C82A-78E3-44CE-B699-7AC907E4FF3A}" type="datetime'P''''e''''s''''s''''oal'''''''''''''''' ''''A''t''i''''v''''o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Pessoal Ativo</a:t>
            </a:fld>
            <a:endParaRPr lang="pt-BR" sz="1600" b="1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260725" y="5670550"/>
            <a:ext cx="290671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E9F38C-8D03-4FAD-BB51-E33D0F510E88}" type="datetime'Manutenç''ã''o d''os Ser''viços'' ''P''''ú''blic''''''o''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Manutenção dos Serviços Públicos</a:t>
            </a:fld>
            <a:endParaRPr lang="pt-BR" sz="1600" b="1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605587" y="5670550"/>
            <a:ext cx="119856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46CBC6-41D9-4E4A-B9D5-5990C3274C5A}" type="datetime'''I''nve''st''''i''''m''e''''''''n''''t''os''''''''''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Investimentos</a:t>
            </a:fld>
            <a:endParaRPr lang="pt-BR" sz="1600" b="1">
              <a:sym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30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6234153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39373" name="Slide do think-cell" r:id="rId19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6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09694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3752" y="127522"/>
            <a:ext cx="90364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Despesas de exercícios anteriores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graphicFrame>
        <p:nvGraphicFramePr>
          <p:cNvPr id="3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740791746"/>
              </p:ext>
            </p:extLst>
          </p:nvPr>
        </p:nvGraphicFramePr>
        <p:xfrm>
          <a:off x="1724025" y="1862138"/>
          <a:ext cx="5018088" cy="362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4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39775" y="3549650"/>
            <a:ext cx="93027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52E0278-7FFC-4655-A8E6-27165196E691}" type="datetime'F''''''''un''''''''d''''os'' S''''''''''''''''''''JC'">
              <a:rPr lang="pt-BR" altLang="en-US" sz="16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Fundos SJC</a:t>
            </a:fld>
            <a:endParaRPr lang="pt-BR" sz="1600" b="1" dirty="0">
              <a:sym typeface="+mn-lt"/>
            </a:endParaRPr>
          </a:p>
        </p:txBody>
      </p:sp>
      <p:sp>
        <p:nvSpPr>
          <p:cNvPr id="25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52525" y="2397125"/>
            <a:ext cx="51752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>
                <a:sym typeface="+mn-lt"/>
              </a:rPr>
              <a:t>Saúde</a:t>
            </a:r>
            <a:endParaRPr lang="pt-BR" sz="1600" b="1" dirty="0">
              <a:sym typeface="+mn-lt"/>
            </a:endParaRPr>
          </a:p>
        </p:txBody>
      </p:sp>
      <p:sp>
        <p:nvSpPr>
          <p:cNvPr id="43" name="Shape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975350" y="4906963"/>
            <a:ext cx="62547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0897FE-2021-4883-9AFF-FF558FA39592}" type="datetime'''''''''''''''''''''1''72,''''74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172,74</a:t>
            </a:fld>
            <a:endParaRPr lang="pt-BR" sz="1800" b="1" dirty="0">
              <a:sym typeface="+mn-lt"/>
            </a:endParaRPr>
          </a:p>
        </p:txBody>
      </p:sp>
      <p:sp>
        <p:nvSpPr>
          <p:cNvPr id="40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262188" y="3343275"/>
            <a:ext cx="522288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726B19-18A7-4151-A8DB-24987FEBB3FE}" type="datetime'''''17'''''',''94''''''''''''''''''''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17,94</a:t>
            </a:fld>
            <a:endParaRPr lang="pt-BR" sz="1800" b="1" dirty="0">
              <a:sym typeface="+mn-lt"/>
            </a:endParaRPr>
          </a:p>
        </p:txBody>
      </p:sp>
      <p:sp>
        <p:nvSpPr>
          <p:cNvPr id="39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478588" y="2603500"/>
            <a:ext cx="62547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F73C01-6E0A-4FE9-863D-856E4CB62709}" type="datetime'''''''''''''''''''''''''1''9''3,''''''''''7''''''2''''''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193,72</a:t>
            </a:fld>
            <a:endParaRPr lang="pt-BR" sz="1800" b="1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00050" y="4700588"/>
            <a:ext cx="1270000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B560C4-D228-4CCD-9562-25E7CE803BE0}" type="datetime'De''''''''''''''''''m''''ai''''''s ''''O''rgão''''s'''">
              <a:rPr lang="pt-BR" altLang="en-US" sz="16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Demais Orgãos</a:t>
            </a:fld>
            <a:endParaRPr lang="pt-BR" sz="1600" b="1" dirty="0">
              <a:sym typeface="+mn-lt"/>
            </a:endParaRPr>
          </a:p>
        </p:txBody>
      </p:sp>
      <p:sp>
        <p:nvSpPr>
          <p:cNvPr id="38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80175" y="2192338"/>
            <a:ext cx="62547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D1BAEDE-9BDB-420F-9B9C-7A2B1C461B69}" type="datetime'''''''''''''''''1''''''''9''''3,''80''''''''''''''''''''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193,80</a:t>
            </a:fld>
            <a:endParaRPr lang="pt-BR" sz="1800" b="1" dirty="0">
              <a:sym typeface="+mn-lt"/>
            </a:endParaRPr>
          </a:p>
        </p:txBody>
      </p:sp>
      <p:sp>
        <p:nvSpPr>
          <p:cNvPr id="41" name="Shape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260600" y="3754438"/>
            <a:ext cx="522288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3CBD0C-8DBD-4C32-9C06-68102A98869A}" type="datetime'''''''''''''1''''7'''',''''8''''''''''''9''''''''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17,89</a:t>
            </a:fld>
            <a:endParaRPr lang="pt-BR" sz="1800" b="1" dirty="0">
              <a:sym typeface="+mn-lt"/>
            </a:endParaRPr>
          </a:p>
        </p:txBody>
      </p:sp>
      <p:sp>
        <p:nvSpPr>
          <p:cNvPr id="42" name="Shape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684963" y="4495800"/>
            <a:ext cx="625475" cy="244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E1F0B2-47B1-4A81-B051-5EBB124AC84A}" type="datetime'''2''''''0''''''''2'''''''''''''''''''',''''''3''''5'''''''">
              <a:rPr lang="pt-BR" altLang="en-US" sz="1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202,35</a:t>
            </a:fld>
            <a:endParaRPr lang="pt-BR" sz="1800" b="1" dirty="0">
              <a:sym typeface="+mn-lt"/>
            </a:endParaRPr>
          </a:p>
        </p:txBody>
      </p:sp>
      <p:sp>
        <p:nvSpPr>
          <p:cNvPr id="14" name="Retângulo 13"/>
          <p:cNvSpPr/>
          <p:nvPr>
            <p:custDataLst>
              <p:tags r:id="rId14"/>
            </p:custDataLst>
          </p:nvPr>
        </p:nvSpPr>
        <p:spPr bwMode="auto">
          <a:xfrm>
            <a:off x="7451725" y="2020888"/>
            <a:ext cx="250825" cy="187325"/>
          </a:xfrm>
          <a:prstGeom prst="rect">
            <a:avLst/>
          </a:prstGeom>
          <a:solidFill>
            <a:srgbClr val="17375E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tângulo 15"/>
          <p:cNvSpPr/>
          <p:nvPr>
            <p:custDataLst>
              <p:tags r:id="rId15"/>
            </p:custDataLst>
          </p:nvPr>
        </p:nvSpPr>
        <p:spPr bwMode="auto">
          <a:xfrm>
            <a:off x="7451725" y="2284413"/>
            <a:ext cx="250825" cy="187325"/>
          </a:xfrm>
          <a:prstGeom prst="rect">
            <a:avLst/>
          </a:prstGeom>
          <a:solidFill>
            <a:srgbClr val="339933"/>
          </a:solidFill>
          <a:ln w="25400" cap="flat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accent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Shape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753350" y="2279650"/>
            <a:ext cx="7270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876EC0-6AE9-4F88-8A6D-B137567F76D6}" type="datetime'''Li''q''u''''''i''''''''''''''dad''''''''''''''''''''''''''o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Liquidado</a:t>
            </a:fld>
            <a:endParaRPr lang="pt-BR" sz="1400" b="1" dirty="0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53350" y="2016125"/>
            <a:ext cx="9239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A30007-9C7A-4BA5-B87F-D8C20A43BFF8}" type="datetime'''''''E''''''''''''m''''''''''''''penhad''''''''''''''''o 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Empenhado </a:t>
            </a:fld>
            <a:endParaRPr lang="pt-BR" sz="1400" b="1" dirty="0">
              <a:sym typeface="+mn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521744" y="1677119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latin typeface="Calibri" panose="020F0502020204030204" pitchFamily="34" charset="0"/>
              </a:rPr>
              <a:t>2</a:t>
            </a:r>
            <a:r>
              <a:rPr lang="pt-BR" b="1" dirty="0" smtClean="0">
                <a:latin typeface="Calibri" panose="020F0502020204030204" pitchFamily="34" charset="0"/>
              </a:rPr>
              <a:t>° Quadrimestre/2018</a:t>
            </a:r>
            <a:endParaRPr lang="pt-BR" b="1" dirty="0">
              <a:latin typeface="Calibri" panose="020F050202020403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3374707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556066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40397" name="Slide do think-cell" r:id="rId5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09694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Restos a pagar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203848" y="20608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2° Quadrimestre/2018</a:t>
            </a:r>
            <a:endParaRPr lang="pt-BR" b="1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326447"/>
              </p:ext>
            </p:extLst>
          </p:nvPr>
        </p:nvGraphicFramePr>
        <p:xfrm>
          <a:off x="395535" y="2348880"/>
          <a:ext cx="8352928" cy="2266292"/>
        </p:xfrm>
        <a:graphic>
          <a:graphicData uri="http://schemas.openxmlformats.org/drawingml/2006/table">
            <a:tbl>
              <a:tblPr/>
              <a:tblGrid>
                <a:gridCol w="1678579">
                  <a:extLst>
                    <a:ext uri="{9D8B030D-6E8A-4147-A177-3AD203B41FA5}">
                      <a16:colId xmlns:a16="http://schemas.microsoft.com/office/drawing/2014/main" xmlns="" val="4171769088"/>
                    </a:ext>
                  </a:extLst>
                </a:gridCol>
                <a:gridCol w="1678579">
                  <a:extLst>
                    <a:ext uri="{9D8B030D-6E8A-4147-A177-3AD203B41FA5}">
                      <a16:colId xmlns:a16="http://schemas.microsoft.com/office/drawing/2014/main" xmlns="" val="430179035"/>
                    </a:ext>
                  </a:extLst>
                </a:gridCol>
                <a:gridCol w="1758512">
                  <a:extLst>
                    <a:ext uri="{9D8B030D-6E8A-4147-A177-3AD203B41FA5}">
                      <a16:colId xmlns:a16="http://schemas.microsoft.com/office/drawing/2014/main" xmlns="" val="3765697511"/>
                    </a:ext>
                  </a:extLst>
                </a:gridCol>
                <a:gridCol w="1551513">
                  <a:extLst>
                    <a:ext uri="{9D8B030D-6E8A-4147-A177-3AD203B41FA5}">
                      <a16:colId xmlns:a16="http://schemas.microsoft.com/office/drawing/2014/main" xmlns="" val="2097014801"/>
                    </a:ext>
                  </a:extLst>
                </a:gridCol>
                <a:gridCol w="1685745">
                  <a:extLst>
                    <a:ext uri="{9D8B030D-6E8A-4147-A177-3AD203B41FA5}">
                      <a16:colId xmlns:a16="http://schemas.microsoft.com/office/drawing/2014/main" xmlns="" val="1378581409"/>
                    </a:ext>
                  </a:extLst>
                </a:gridCol>
              </a:tblGrid>
              <a:tr h="244697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776903"/>
                  </a:ext>
                </a:extLst>
              </a:tr>
              <a:tr h="3743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Restos a Pagar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Inscritos em 2017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Cancelados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Pagar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835666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Processados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344,68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129,82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134339"/>
                  </a:ext>
                </a:extLst>
              </a:tr>
              <a:tr h="550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606,93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313,24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279,14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924704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951,62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527,46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279,79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143,89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644088"/>
                  </a:ext>
                </a:extLst>
              </a:tr>
              <a:tr h="210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168892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3688413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597352"/>
            <a:ext cx="288032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RESULTADO NOMINAL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7" name="CaixaDeTexto 111"/>
          <p:cNvSpPr txBox="1">
            <a:spLocks noChangeArrowheads="1"/>
          </p:cNvSpPr>
          <p:nvPr/>
        </p:nvSpPr>
        <p:spPr bwMode="auto">
          <a:xfrm>
            <a:off x="170085" y="5915463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*Alteração da metodologia de apuração dos demais haveres financeiros em conformidade com o disposto no Manual de Demonstrativos Fiscais, 8ª edição.</a:t>
            </a:r>
            <a:endParaRPr lang="pt-BR" sz="1200" dirty="0" smtClean="0">
              <a:latin typeface="+mn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2690865"/>
              </p:ext>
            </p:extLst>
          </p:nvPr>
        </p:nvGraphicFramePr>
        <p:xfrm>
          <a:off x="170085" y="1772816"/>
          <a:ext cx="8964488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1"/>
          <p:cNvSpPr txBox="1">
            <a:spLocks noChangeArrowheads="1"/>
          </p:cNvSpPr>
          <p:nvPr/>
        </p:nvSpPr>
        <p:spPr bwMode="auto">
          <a:xfrm>
            <a:off x="683568" y="1506270"/>
            <a:ext cx="22970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1" hangingPunct="1">
              <a:defRPr/>
            </a:pPr>
            <a:r>
              <a:rPr lang="pt-BR" sz="1600" b="1" dirty="0" smtClean="0"/>
              <a:t>2° </a:t>
            </a:r>
            <a:r>
              <a:rPr lang="pt-BR" sz="1600" b="1" dirty="0" err="1" smtClean="0"/>
              <a:t>Quad</a:t>
            </a:r>
            <a:r>
              <a:rPr lang="pt-BR" sz="1600" b="1" dirty="0" smtClean="0"/>
              <a:t>./2017</a:t>
            </a:r>
          </a:p>
        </p:txBody>
      </p:sp>
      <p:sp>
        <p:nvSpPr>
          <p:cNvPr id="13" name="CaixaDeTexto 111"/>
          <p:cNvSpPr txBox="1">
            <a:spLocks noChangeArrowheads="1"/>
          </p:cNvSpPr>
          <p:nvPr/>
        </p:nvSpPr>
        <p:spPr bwMode="auto">
          <a:xfrm>
            <a:off x="5868144" y="1476210"/>
            <a:ext cx="1982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1" hangingPunct="1">
              <a:defRPr/>
            </a:pPr>
            <a:r>
              <a:rPr lang="pt-BR" sz="1600" b="1" dirty="0" smtClean="0"/>
              <a:t>2° </a:t>
            </a:r>
            <a:r>
              <a:rPr lang="pt-BR" sz="1600" b="1" dirty="0" err="1" smtClean="0"/>
              <a:t>Quad</a:t>
            </a:r>
            <a:r>
              <a:rPr lang="pt-BR" sz="1600" b="1" dirty="0" smtClean="0"/>
              <a:t>./2018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492214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00392" y="6627424"/>
            <a:ext cx="432048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RESULTADO PRIMÁRIO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2290962"/>
              </p:ext>
            </p:extLst>
          </p:nvPr>
        </p:nvGraphicFramePr>
        <p:xfrm>
          <a:off x="869833" y="1342808"/>
          <a:ext cx="7404334" cy="462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11"/>
          <p:cNvSpPr txBox="1">
            <a:spLocks noChangeArrowheads="1"/>
          </p:cNvSpPr>
          <p:nvPr/>
        </p:nvSpPr>
        <p:spPr bwMode="auto">
          <a:xfrm>
            <a:off x="149358" y="5950382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*Alteração da metodologia de apuração dos demais haveres financeiros em conformidade com o disposto no Manual de Demonstrativos Fiscais, 8ª edição.</a:t>
            </a:r>
            <a:endParaRPr lang="pt-BR" sz="1200" dirty="0" smtClean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1655587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72161" name="Slide do think-cell" r:id="rId4" imgW="360" imgH="360" progId="">
              <p:embed/>
            </p:oleObj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7408535"/>
              </p:ext>
            </p:extLst>
          </p:nvPr>
        </p:nvGraphicFramePr>
        <p:xfrm>
          <a:off x="971600" y="1772816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7969043" y="6627424"/>
            <a:ext cx="563397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Dívida consolidada líquida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3419872" y="2564904"/>
            <a:ext cx="1152128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43,53% RCL </a:t>
            </a:r>
            <a:endParaRPr lang="pt-BR" sz="1800" b="1" i="1" u="sng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15"/>
          <p:cNvSpPr txBox="1"/>
          <p:nvPr/>
        </p:nvSpPr>
        <p:spPr>
          <a:xfrm>
            <a:off x="6516216" y="1700808"/>
            <a:ext cx="1152128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94,42% RCL 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64288" y="2924944"/>
            <a:ext cx="17281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Limite  200% RCL</a:t>
            </a:r>
            <a:endParaRPr kumimoji="0" lang="pt-B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8" name="CaixaDeTexto 111"/>
          <p:cNvSpPr txBox="1">
            <a:spLocks noChangeArrowheads="1"/>
          </p:cNvSpPr>
          <p:nvPr/>
        </p:nvSpPr>
        <p:spPr bwMode="auto">
          <a:xfrm>
            <a:off x="179512" y="5733256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*Alteração da metodologia de apuração dos demais haveres financeiros em conformidade com o disposto no Manual de Demonstrativos Fiscais, 8ª edição.</a:t>
            </a:r>
            <a:endParaRPr lang="pt-BR" sz="1200" dirty="0" smtClean="0">
              <a:latin typeface="+mn-lt"/>
            </a:endParaRPr>
          </a:p>
        </p:txBody>
      </p:sp>
      <p:sp>
        <p:nvSpPr>
          <p:cNvPr id="20" name="Conector reto 19"/>
          <p:cNvSpPr/>
          <p:nvPr/>
        </p:nvSpPr>
        <p:spPr>
          <a:xfrm>
            <a:off x="5724128" y="2060848"/>
            <a:ext cx="864095" cy="0"/>
          </a:xfrm>
          <a:prstGeom prst="line">
            <a:avLst/>
          </a:prstGeom>
          <a:noFill/>
          <a:ln w="9525" cap="flat" cmpd="sng" algn="ctr">
            <a:solidFill>
              <a:srgbClr val="007A37"/>
            </a:solidFill>
            <a:prstDash val="dash"/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6599152" y="2060848"/>
            <a:ext cx="0" cy="216024"/>
          </a:xfrm>
          <a:prstGeom prst="straightConnector1">
            <a:avLst/>
          </a:prstGeom>
          <a:noFill/>
          <a:ln w="3175" cap="flat">
            <a:solidFill>
              <a:srgbClr val="00B853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37769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2446390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73186" name="Slide do think-cell" r:id="rId4" imgW="360" imgH="360" progId="">
              <p:embed/>
            </p:oleObj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7969043" y="6627424"/>
            <a:ext cx="563397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Garantias e contragarantias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3275856" y="3068960"/>
            <a:ext cx="1152128" cy="4320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3,06</a:t>
            </a:r>
            <a:r>
              <a:rPr lang="pt-BR" sz="1600" b="1" i="1" u="none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% RCL</a:t>
            </a:r>
            <a:endParaRPr lang="pt-BR" sz="1600" b="1" i="1" u="none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15"/>
          <p:cNvSpPr txBox="1"/>
          <p:nvPr/>
        </p:nvSpPr>
        <p:spPr>
          <a:xfrm>
            <a:off x="6228184" y="2996952"/>
            <a:ext cx="1080120" cy="4320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3,10</a:t>
            </a:r>
            <a:r>
              <a:rPr lang="pt-BR" sz="1600" b="1" i="1" u="none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% RCL</a:t>
            </a:r>
            <a:endParaRPr lang="pt-BR" sz="1600" b="1" i="1" u="none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123728" y="4314582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 sz="1600" b="1" dirty="0" smtClean="0"/>
              <a:t>1° Quadrimestre/2017</a:t>
            </a:r>
            <a:endParaRPr lang="pt-BR" sz="1600" dirty="0"/>
          </a:p>
        </p:txBody>
      </p:sp>
      <p:sp>
        <p:nvSpPr>
          <p:cNvPr id="19" name="Retângulo 18"/>
          <p:cNvSpPr/>
          <p:nvPr/>
        </p:nvSpPr>
        <p:spPr>
          <a:xfrm>
            <a:off x="5436096" y="4293096"/>
            <a:ext cx="2082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1600" b="1" dirty="0" smtClean="0"/>
              <a:t>1° Quadrimestre/2018</a:t>
            </a:r>
            <a:endParaRPr lang="pt-BR" sz="1600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1235236"/>
              </p:ext>
            </p:extLst>
          </p:nvPr>
        </p:nvGraphicFramePr>
        <p:xfrm>
          <a:off x="971600" y="1628800"/>
          <a:ext cx="712879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 de Texto 15"/>
          <p:cNvSpPr txBox="1"/>
          <p:nvPr/>
        </p:nvSpPr>
        <p:spPr>
          <a:xfrm>
            <a:off x="2627784" y="2611651"/>
            <a:ext cx="1152128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3,10% RCL </a:t>
            </a:r>
            <a:endParaRPr lang="pt-BR" sz="1800" b="1" i="1" u="sng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Milhões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415808" y="2852936"/>
            <a:ext cx="17281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Limite  22% RCL</a:t>
            </a:r>
            <a:endParaRPr kumimoji="0" lang="pt-B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8754180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50656" name="Slide do think-cell" r:id="rId6" imgW="360" imgH="360" progId="">
              <p:embed/>
            </p:oleObj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ORÇAMENTO DE RECEITAS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27424"/>
            <a:ext cx="216024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3759532"/>
              </p:ext>
            </p:extLst>
          </p:nvPr>
        </p:nvGraphicFramePr>
        <p:xfrm>
          <a:off x="-1692696" y="2348880"/>
          <a:ext cx="9553576" cy="564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Semicírculo 1"/>
          <p:cNvSpPr/>
          <p:nvPr/>
        </p:nvSpPr>
        <p:spPr>
          <a:xfrm>
            <a:off x="2555776" y="2996952"/>
            <a:ext cx="4347593" cy="4295776"/>
          </a:xfrm>
          <a:prstGeom prst="blockArc">
            <a:avLst>
              <a:gd name="adj1" fmla="val 10718403"/>
              <a:gd name="adj2" fmla="val 17589147"/>
              <a:gd name="adj3" fmla="val 25000"/>
            </a:avLst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5220072" y="2695996"/>
            <a:ext cx="672827" cy="1453084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tângulo 13"/>
          <p:cNvSpPr/>
          <p:nvPr/>
        </p:nvSpPr>
        <p:spPr>
          <a:xfrm>
            <a:off x="3203848" y="1340768"/>
            <a:ext cx="28103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2200" b="1" dirty="0">
                <a:solidFill>
                  <a:srgbClr val="007A37"/>
                </a:solidFill>
                <a:latin typeface="Calibri" panose="020F0502020204030204" pitchFamily="34" charset="0"/>
              </a:rPr>
              <a:t>2</a:t>
            </a:r>
            <a:r>
              <a:rPr lang="pt-BR" sz="2200" b="1" dirty="0" smtClean="0">
                <a:solidFill>
                  <a:srgbClr val="007A37"/>
                </a:solidFill>
                <a:latin typeface="Calibri" panose="020F0502020204030204" pitchFamily="34" charset="0"/>
              </a:rPr>
              <a:t>° Quadrimestre/2018</a:t>
            </a:r>
            <a:endParaRPr lang="pt-BR" sz="2200" b="1" dirty="0">
              <a:solidFill>
                <a:srgbClr val="007A37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ixaDeTexto 1"/>
          <p:cNvSpPr txBox="1"/>
          <p:nvPr/>
        </p:nvSpPr>
        <p:spPr>
          <a:xfrm>
            <a:off x="611560" y="4293096"/>
            <a:ext cx="1800200" cy="11079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Receita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Prevista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200" b="1" dirty="0" smtClean="0">
                <a:solidFill>
                  <a:schemeClr val="tx1"/>
                </a:solidFill>
                <a:sym typeface="Calibri"/>
              </a:rPr>
              <a:t>36,31</a:t>
            </a:r>
            <a:endParaRPr kumimoji="0" lang="pt-BR" sz="2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5580112" y="1988840"/>
            <a:ext cx="2448277" cy="11079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Receita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Arrecadada 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23,01</a:t>
            </a:r>
            <a:endParaRPr kumimoji="0" lang="pt-BR" sz="2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CaixaDeTexto 2"/>
          <p:cNvSpPr txBox="1"/>
          <p:nvPr/>
        </p:nvSpPr>
        <p:spPr>
          <a:xfrm>
            <a:off x="3851920" y="3992140"/>
            <a:ext cx="1728192" cy="152509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63%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Arrecadado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9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3972974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74210" name="Slide do think-cell" r:id="rId4" imgW="360" imgH="360" progId="">
              <p:embed/>
            </p:oleObj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2728524"/>
              </p:ext>
            </p:extLst>
          </p:nvPr>
        </p:nvGraphicFramePr>
        <p:xfrm>
          <a:off x="1115616" y="1458403"/>
          <a:ext cx="6912768" cy="36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00393" y="6597352"/>
            <a:ext cx="432048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Operações de crédito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2915816" y="2588476"/>
            <a:ext cx="1224136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1,34% RCL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15"/>
          <p:cNvSpPr txBox="1"/>
          <p:nvPr/>
        </p:nvSpPr>
        <p:spPr>
          <a:xfrm>
            <a:off x="6228184" y="2516468"/>
            <a:ext cx="1224136" cy="4320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0,70% RCL</a:t>
            </a:r>
            <a:endParaRPr lang="pt-BR" sz="1800" b="1" i="1" u="sng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15808" y="3140968"/>
            <a:ext cx="17281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Limite  </a:t>
            </a:r>
            <a:r>
              <a:rPr lang="pt-BR" b="1" u="sng" dirty="0" smtClean="0"/>
              <a:t>16</a:t>
            </a:r>
            <a:r>
              <a:rPr kumimoji="0" lang="pt-BR" sz="1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 RCL</a:t>
            </a:r>
            <a:endParaRPr kumimoji="0" lang="pt-B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5949280"/>
            <a:ext cx="8425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Nas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operações de crédito de 2017 não está considerado o saque de depósitos judiciais de R$ 0,5 bi para pagamento de precatórios.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37769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sp>
        <p:nvSpPr>
          <p:cNvPr id="4" name="Shape 163"/>
          <p:cNvSpPr/>
          <p:nvPr/>
        </p:nvSpPr>
        <p:spPr>
          <a:xfrm>
            <a:off x="451067" y="3212976"/>
            <a:ext cx="8136904" cy="11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b="1" dirty="0" smtClean="0">
                <a:solidFill>
                  <a:schemeClr val="tx1"/>
                </a:solidFill>
              </a:rPr>
              <a:t>Cenário Nacional</a:t>
            </a: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16416" y="6609694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03562" name="Slide do think-cell" r:id="rId56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88424" y="6591718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RCL x CUSTEIO</a:t>
            </a:r>
            <a:endParaRPr b="1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76200" y="2628900"/>
          <a:ext cx="9039087" cy="3162353"/>
        </p:xfrm>
        <a:graphic>
          <a:graphicData uri="http://schemas.openxmlformats.org/presentationml/2006/ole">
            <p:oleObj spid="_x0000_s1003563" name="Gráfico" r:id="rId57" imgW="9039087" imgH="3162353" progId="MSGraph.Chart.8">
              <p:embed followColorScheme="full"/>
            </p:oleObj>
          </a:graphicData>
        </a:graphic>
      </p:graphicFrame>
      <p:sp>
        <p:nvSpPr>
          <p:cNvPr id="18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27325" y="5789613"/>
            <a:ext cx="2333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2D7A4A-09EF-401B-9E4E-87697552A4BE}" type="datetime'R''''''''''O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</a:t>
            </a:fld>
            <a:endParaRPr lang="pt-BR" sz="1400" b="1" dirty="0">
              <a:sym typeface="+mn-lt"/>
            </a:endParaRPr>
          </a:p>
        </p:txBody>
      </p:sp>
      <p:sp>
        <p:nvSpPr>
          <p:cNvPr id="26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554663" y="5789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6BE3DB-38F3-4D8E-92BF-C7B6A18060C5}" type="datetime'''''''''''''''''''''''''''''''''''''''''''''PA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PA</a:t>
            </a:fld>
            <a:endParaRPr lang="pt-BR" sz="1400" b="1" dirty="0">
              <a:sym typeface="+mn-lt"/>
            </a:endParaRPr>
          </a:p>
        </p:txBody>
      </p:sp>
      <p:sp>
        <p:nvSpPr>
          <p:cNvPr id="29" name="Shape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615113" y="5789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0A5A16-16D5-4BA8-BAD1-FD7742E4A8FE}" type="datetime'B''''''''''''''''''A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</a:t>
            </a:fld>
            <a:endParaRPr lang="pt-BR" sz="1400" b="1" dirty="0">
              <a:sym typeface="+mn-lt"/>
            </a:endParaRPr>
          </a:p>
        </p:txBody>
      </p:sp>
      <p:sp>
        <p:nvSpPr>
          <p:cNvPr id="21" name="Shape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22700" y="5789613"/>
            <a:ext cx="1555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0A31E4-80FA-44EA-915E-248EFDB4094B}" type="datetime'''''P''''''I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PI</a:t>
            </a:fld>
            <a:endParaRPr lang="pt-BR" sz="1400" b="1" dirty="0">
              <a:sym typeface="+mn-lt"/>
            </a:endParaRPr>
          </a:p>
        </p:txBody>
      </p:sp>
      <p:sp>
        <p:nvSpPr>
          <p:cNvPr id="22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160838" y="5789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5AD43-9670-4FA2-B162-5EC1138005BE}" type="datetime'''''''''''S''''''''''''''E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</a:t>
            </a:fld>
            <a:endParaRPr lang="pt-BR" sz="1400" b="1" dirty="0">
              <a:sym typeface="+mn-lt"/>
            </a:endParaRPr>
          </a:p>
        </p:txBody>
      </p:sp>
      <p:sp>
        <p:nvSpPr>
          <p:cNvPr id="30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978650" y="5789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BDD5EE-286F-4A11-9E90-A548EB49465E}" type="datetime'PR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</a:t>
            </a:fld>
            <a:endParaRPr lang="pt-BR" sz="1400" b="1" dirty="0">
              <a:sym typeface="+mn-lt"/>
            </a:endParaRPr>
          </a:p>
        </p:txBody>
      </p:sp>
      <p:sp>
        <p:nvSpPr>
          <p:cNvPr id="16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020888" y="5789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FA1DDB-5A3E-4B5F-B33A-0A2296158340}" type="datetime'''''''''''''''''''''''''AP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</a:t>
            </a:fld>
            <a:endParaRPr lang="pt-BR" sz="1400" b="1" dirty="0">
              <a:sym typeface="+mn-lt"/>
            </a:endParaRPr>
          </a:p>
        </p:txBody>
      </p:sp>
      <p:sp>
        <p:nvSpPr>
          <p:cNvPr id="20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452813" y="5789613"/>
            <a:ext cx="1905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3B5C24-3CEB-4F8B-8B94-724280F05980}" type="datetime'''''''''''''''''S''''''''''''''''''''''''''''''''''C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SC</a:t>
            </a:fld>
            <a:endParaRPr lang="pt-BR" sz="1400" b="1" dirty="0">
              <a:sym typeface="+mn-lt"/>
            </a:endParaRPr>
          </a:p>
        </p:txBody>
      </p:sp>
      <p:sp>
        <p:nvSpPr>
          <p:cNvPr id="23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513263" y="5789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D691A-45FD-4C59-823F-AE2C98E23732}" type="datetime'''''''''''''''''''''''''''''''''''''E''''''''''''S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ES</a:t>
            </a:fld>
            <a:endParaRPr lang="pt-BR" sz="1400" b="1" dirty="0">
              <a:sym typeface="+mn-lt"/>
            </a:endParaRPr>
          </a:p>
        </p:txBody>
      </p:sp>
      <p:sp>
        <p:nvSpPr>
          <p:cNvPr id="28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229350" y="5789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CB3029-7F2D-436B-8C0A-18CF5DAB8769}" type="datetime'''''''''''''M''''''''A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</a:t>
            </a:fld>
            <a:endParaRPr lang="pt-BR" sz="1400" b="1" dirty="0">
              <a:sym typeface="+mn-lt"/>
            </a:endParaRPr>
          </a:p>
        </p:txBody>
      </p:sp>
      <p:sp>
        <p:nvSpPr>
          <p:cNvPr id="27" name="Shape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918200" y="5789613"/>
            <a:ext cx="1936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CD26B8-2ABB-4794-A7F3-3F713C8FF595}" type="datetime'''''''C''''E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CE</a:t>
            </a:fld>
            <a:endParaRPr lang="pt-BR" sz="1400" b="1" dirty="0">
              <a:sym typeface="+mn-lt"/>
            </a:endParaRPr>
          </a:p>
        </p:txBody>
      </p:sp>
      <p:sp>
        <p:nvSpPr>
          <p:cNvPr id="17" name="Shape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382838" y="5789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7C6E8-A488-47C0-9546-BFA1327A8B21}" type="datetime'''''''''''''P''''''''B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PB</a:t>
            </a:fld>
            <a:endParaRPr lang="pt-BR" sz="1400" b="1" dirty="0">
              <a:sym typeface="+mn-lt"/>
            </a:endParaRPr>
          </a:p>
        </p:txBody>
      </p:sp>
      <p:sp>
        <p:nvSpPr>
          <p:cNvPr id="24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854575" y="5789613"/>
            <a:ext cx="2063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908EF5-BA9A-4A8C-9680-703A5F529F8F}" type="datetime'''''''''''''''''''''''''D''''''''F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DF</a:t>
            </a:fld>
            <a:endParaRPr lang="pt-BR" sz="1400" b="1" dirty="0">
              <a:sym typeface="+mn-lt"/>
            </a:endParaRPr>
          </a:p>
        </p:txBody>
      </p:sp>
      <p:sp>
        <p:nvSpPr>
          <p:cNvPr id="25" name="Shape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187950" y="5789613"/>
            <a:ext cx="2460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A56C3F-CA12-458D-9AEA-4D67AF1C9B1A}" type="datetime'''''''''''''''''''''''''''G''''''''O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GO</a:t>
            </a:fld>
            <a:endParaRPr lang="pt-BR" sz="1400" b="1" dirty="0">
              <a:sym typeface="+mn-lt"/>
            </a:endParaRPr>
          </a:p>
        </p:txBody>
      </p:sp>
      <p:sp>
        <p:nvSpPr>
          <p:cNvPr id="58" name="Shape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 flipV="1">
            <a:off x="4498975" y="32908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128388-A5C7-4CDE-90B9-65E2C7E65391}" type="datetime'''2''''8'''''''''''''''''''''''''''',''9''''''''''8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28,98%</a:t>
            </a:fld>
            <a:endParaRPr lang="pt-BR" sz="1400" b="1" dirty="0">
              <a:sym typeface="+mn-lt"/>
            </a:endParaRPr>
          </a:p>
        </p:txBody>
      </p:sp>
      <p:sp>
        <p:nvSpPr>
          <p:cNvPr id="56" name="Shape 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 flipV="1">
            <a:off x="3794125" y="35290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0AC3BF-C243-4CB5-8A68-EDA00EAA011B}" type="datetime'''2''''''''''5'''',0''''''''''''6''%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25,06%</a:t>
            </a:fld>
            <a:endParaRPr lang="pt-BR" sz="1400" b="1" dirty="0">
              <a:sym typeface="+mn-lt"/>
            </a:endParaRPr>
          </a:p>
        </p:txBody>
      </p:sp>
      <p:sp>
        <p:nvSpPr>
          <p:cNvPr id="37" name="Shape 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747125" y="5789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6639EE-87EA-4A0D-A8B5-6C3E15702CD4}" type="datetime'''''P''''''''''''''''''E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</a:t>
            </a:fld>
            <a:endParaRPr lang="pt-BR" sz="1400" b="1" dirty="0">
              <a:sym typeface="+mn-lt"/>
            </a:endParaRPr>
          </a:p>
        </p:txBody>
      </p:sp>
      <p:sp>
        <p:nvSpPr>
          <p:cNvPr id="51" name="Shape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 flipV="1">
            <a:off x="2022475" y="37195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5032C87-FD35-4DD8-85B5-E2AC5DAB6BD9}" type="datetime'''''''2''''''''''''''''''''''''''''2'''',''''0''2''''''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22,02%</a:t>
            </a:fld>
            <a:endParaRPr lang="pt-BR" sz="1400" b="1" dirty="0">
              <a:sym typeface="+mn-lt"/>
            </a:endParaRPr>
          </a:p>
        </p:txBody>
      </p:sp>
      <p:sp>
        <p:nvSpPr>
          <p:cNvPr id="53" name="Shape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 flipV="1">
            <a:off x="2736850" y="36909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034CA5-AC5E-47B1-A919-6819C3758251}" type="datetime'2''''2'''''',''''''''4''''''''''9''''''''''%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22,49%</a:t>
            </a:fld>
            <a:endParaRPr lang="pt-BR" sz="1400" b="1" dirty="0">
              <a:sym typeface="+mn-lt"/>
            </a:endParaRPr>
          </a:p>
        </p:txBody>
      </p:sp>
      <p:sp>
        <p:nvSpPr>
          <p:cNvPr id="59" name="Shape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 flipV="1">
            <a:off x="4851400" y="32718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B2BB68-08C3-4070-81E4-721856070C0E}" type="datetime'2''''9'''''''''''''''''''',2''''''9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29,29%</a:t>
            </a:fld>
            <a:endParaRPr lang="pt-BR" sz="1400" b="1" dirty="0">
              <a:sym typeface="+mn-lt"/>
            </a:endParaRPr>
          </a:p>
        </p:txBody>
      </p:sp>
      <p:sp>
        <p:nvSpPr>
          <p:cNvPr id="61" name="Shape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 flipV="1">
            <a:off x="5556250" y="31384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1D4558-ABFA-49EB-B7DB-6A9FAF9DE3E4}" type="datetime'''''''31'''''''''''''''''''''',''''''4''2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31,42%</a:t>
            </a:fld>
            <a:endParaRPr lang="pt-BR" sz="1400" b="1" dirty="0">
              <a:sym typeface="+mn-lt"/>
            </a:endParaRPr>
          </a:p>
        </p:txBody>
      </p:sp>
      <p:sp>
        <p:nvSpPr>
          <p:cNvPr id="62" name="Shape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 flipV="1">
            <a:off x="5908675" y="29956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25DDCB-082E-4271-B0C0-212EF6E6BE87}" type="datetime'''''''3''''''''''3,''''''''''7''2''''''''''''''''''''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33,72%</a:t>
            </a:fld>
            <a:endParaRPr lang="pt-BR" sz="1400" b="1" dirty="0">
              <a:sym typeface="+mn-lt"/>
            </a:endParaRPr>
          </a:p>
        </p:txBody>
      </p:sp>
      <p:sp>
        <p:nvSpPr>
          <p:cNvPr id="60" name="Shape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 flipV="1">
            <a:off x="5203825" y="32623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518ABA-C729-48ED-9467-20D7D3B06B82}" type="datetime'29'',''''''''''''''''''45''%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29,45%</a:t>
            </a:fld>
            <a:endParaRPr lang="pt-BR" sz="1400" b="1" dirty="0">
              <a:sym typeface="+mn-lt"/>
            </a:endParaRPr>
          </a:p>
        </p:txBody>
      </p:sp>
      <p:sp>
        <p:nvSpPr>
          <p:cNvPr id="64" name="Shape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 flipV="1">
            <a:off x="6618288" y="28432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C5C3F1-4CAC-42A1-815A-C71125475337}" type="datetime'''''''''''''''3''6'',''2''2''''''''''''''''''''%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36,22%</a:t>
            </a:fld>
            <a:endParaRPr lang="pt-BR" sz="1400" b="1" dirty="0">
              <a:sym typeface="+mn-lt"/>
            </a:endParaRPr>
          </a:p>
        </p:txBody>
      </p:sp>
      <p:sp>
        <p:nvSpPr>
          <p:cNvPr id="65" name="Shape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 flipV="1">
            <a:off x="6975475" y="28432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72B962-A2B6-4FCF-B57D-392C2B24F7D2}" type="datetime'''''''''36'''''''',''''''''''''''''2''''6''''%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36,26%</a:t>
            </a:fld>
            <a:endParaRPr lang="pt-BR" sz="1400" b="1" dirty="0">
              <a:sym typeface="+mn-lt"/>
            </a:endParaRPr>
          </a:p>
        </p:txBody>
      </p:sp>
      <p:sp>
        <p:nvSpPr>
          <p:cNvPr id="63" name="Shape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 flipV="1">
            <a:off x="6261100" y="29003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9E51DE-C98B-4A07-96E8-E171B83FC897}" type="datetime'3''5'''''''''''''''''''''''''''''''''''',29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35,29%</a:t>
            </a:fld>
            <a:endParaRPr lang="pt-BR" sz="1400" b="1" dirty="0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396288" y="5789613"/>
            <a:ext cx="1920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3A8785-29BE-4525-AC2E-3B31FFB9B2B1}" type="datetime'''''''''S''''''''''P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</a:t>
            </a:fld>
            <a:endParaRPr lang="pt-BR" sz="1400" b="1" dirty="0">
              <a:sym typeface="+mn-lt"/>
            </a:endParaRPr>
          </a:p>
        </p:txBody>
      </p:sp>
      <p:sp>
        <p:nvSpPr>
          <p:cNvPr id="57" name="Shape 3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 flipV="1">
            <a:off x="4146550" y="35004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23EC4D-EC2B-4544-A359-C8C29689F5FE}" type="datetime'''''''''2''''''5,''''''''''''''''4''9''''''''''''''''''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25,49%</a:t>
            </a:fld>
            <a:endParaRPr lang="pt-BR" sz="1400" b="1" dirty="0">
              <a:sym typeface="+mn-lt"/>
            </a:endParaRPr>
          </a:p>
        </p:txBody>
      </p:sp>
      <p:sp>
        <p:nvSpPr>
          <p:cNvPr id="34" name="Shape 3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646988" y="5789613"/>
            <a:ext cx="2809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03F564-1F84-4AE2-B680-6BF3E5939A05}" type="datetime'''M''''''''''''G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MG</a:t>
            </a:fld>
            <a:endParaRPr lang="pt-BR" sz="1400" b="1" dirty="0">
              <a:sym typeface="+mn-lt"/>
            </a:endParaRPr>
          </a:p>
        </p:txBody>
      </p:sp>
      <p:sp>
        <p:nvSpPr>
          <p:cNvPr id="54" name="Shape 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 flipV="1">
            <a:off x="3089275" y="35956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6FCB22-1A49-4FD0-8440-D3A85FFB1A00}" type="datetime'''''''''''''''''''''''''''2''''''''3'''''',''''96''%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23,96%</a:t>
            </a:fld>
            <a:endParaRPr lang="pt-BR" sz="1400" b="1" dirty="0">
              <a:sym typeface="+mn-lt"/>
            </a:endParaRPr>
          </a:p>
        </p:txBody>
      </p:sp>
      <p:sp>
        <p:nvSpPr>
          <p:cNvPr id="52" name="Shape 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 flipV="1">
            <a:off x="2379663" y="37099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152FA4-4AF0-4A97-91A8-8C3893B7A6DF}" type="datetime'''2''''''''2'',''''''''1''''1''''''%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22,11%</a:t>
            </a:fld>
            <a:endParaRPr lang="pt-BR" sz="1400" b="1" dirty="0">
              <a:sym typeface="+mn-lt"/>
            </a:endParaRPr>
          </a:p>
        </p:txBody>
      </p:sp>
      <p:sp>
        <p:nvSpPr>
          <p:cNvPr id="33" name="Shape 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335838" y="5789613"/>
            <a:ext cx="1968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4F20C-720E-4183-A850-D44AA2257ADA}" type="datetime'''R''''''''''''''''''''''''''''''''''''S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RS</a:t>
            </a:fld>
            <a:endParaRPr lang="pt-BR" sz="1400" b="1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001000" y="5789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FBED5C-523D-4C1A-8AAF-4E5EFC77DF8C}" type="datetime'''''''A''''''''''''''''''''M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AM</a:t>
            </a:fld>
            <a:endParaRPr lang="pt-BR" sz="1400" b="1" dirty="0">
              <a:sym typeface="+mn-lt"/>
            </a:endParaRPr>
          </a:p>
        </p:txBody>
      </p:sp>
      <p:sp>
        <p:nvSpPr>
          <p:cNvPr id="55" name="Shape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 flipV="1">
            <a:off x="3441700" y="35956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545FEA-F96E-4893-9163-689212661919}" type="datetime'''''''''''2''''''''''4'''',''''''''''05''''''''''%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24,05%</a:t>
            </a:fld>
            <a:endParaRPr lang="pt-BR" sz="1400" b="1" dirty="0">
              <a:sym typeface="+mn-lt"/>
            </a:endParaRPr>
          </a:p>
        </p:txBody>
      </p:sp>
      <p:sp>
        <p:nvSpPr>
          <p:cNvPr id="69" name="Shape 3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 flipV="1">
            <a:off x="7680325" y="26717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36C276-33E8-41F7-B0C7-211D1A6D55E0}" type="datetime'3''''9'''''''''''''''''''''''''',0''''''''''''2''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39,02%</a:t>
            </a:fld>
            <a:endParaRPr lang="pt-BR" sz="1400" b="1" dirty="0">
              <a:sym typeface="+mn-lt"/>
            </a:endParaRPr>
          </a:p>
        </p:txBody>
      </p:sp>
      <p:sp>
        <p:nvSpPr>
          <p:cNvPr id="68" name="Shape 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 flipV="1">
            <a:off x="7327900" y="26908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1059F4-3E9D-4AD1-B2BF-5688E44419FA}" type="datetime'3''''''''''''''''''''''''''''''8'',''''68''''''''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38,68%</a:t>
            </a:fld>
            <a:endParaRPr lang="pt-BR" sz="1400" b="1" dirty="0">
              <a:sym typeface="+mn-lt"/>
            </a:endParaRPr>
          </a:p>
        </p:txBody>
      </p:sp>
      <p:sp>
        <p:nvSpPr>
          <p:cNvPr id="72" name="Shape 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 flipV="1">
            <a:off x="8737600" y="21288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D2749E-F3A4-4DA4-86AD-DABE0482E3A6}" type="datetime'''''''4''''''''''''''''''''7,''8''''''''''4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47,84%</a:t>
            </a:fld>
            <a:endParaRPr lang="pt-BR" sz="1400" b="1" dirty="0">
              <a:sym typeface="+mn-lt"/>
            </a:endParaRPr>
          </a:p>
        </p:txBody>
      </p:sp>
      <p:sp>
        <p:nvSpPr>
          <p:cNvPr id="19" name="Shape 3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089275" y="5789613"/>
            <a:ext cx="2143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A6884-CE7E-44E4-A631-C83F4A5BD4AD}" type="datetime'''''A''''''''''''''''''''''C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AC</a:t>
            </a:fld>
            <a:endParaRPr lang="pt-BR" sz="1400" b="1" dirty="0">
              <a:sym typeface="+mn-lt"/>
            </a:endParaRPr>
          </a:p>
        </p:txBody>
      </p:sp>
      <p:sp>
        <p:nvSpPr>
          <p:cNvPr id="71" name="Shape 3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 flipV="1">
            <a:off x="8385175" y="23860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25305-34F6-4BBA-9647-1F3111B7B73D}" type="datetime'''4''''''3'''''''''''''''''''',6''''''''6''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43,66%</a:t>
            </a:fld>
            <a:endParaRPr lang="pt-BR" sz="1400" b="1" dirty="0">
              <a:sym typeface="+mn-lt"/>
            </a:endParaRPr>
          </a:p>
        </p:txBody>
      </p:sp>
      <p:sp>
        <p:nvSpPr>
          <p:cNvPr id="5" name="Shape 3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69875" y="5789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D22D48-5428-45CB-B15B-E36E481C6BD1}" type="datetime'''''''''''''''''''''''''''A''''''''''''''L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</a:t>
            </a:fld>
            <a:endParaRPr lang="pt-BR" sz="1400" b="1" dirty="0">
              <a:sym typeface="+mn-lt"/>
            </a:endParaRPr>
          </a:p>
        </p:txBody>
      </p:sp>
      <p:sp>
        <p:nvSpPr>
          <p:cNvPr id="8" name="Shape 3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85838" y="5789613"/>
            <a:ext cx="1714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A9ACEE-9C4F-4E5F-819C-6A2259F33F79}" type="datetime'''''''''''''''''''''''''''''''''''''''''''R''''''J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RJ</a:t>
            </a:fld>
            <a:endParaRPr lang="pt-BR" sz="1400" b="1" dirty="0">
              <a:sym typeface="+mn-lt"/>
            </a:endParaRPr>
          </a:p>
        </p:txBody>
      </p:sp>
      <p:sp>
        <p:nvSpPr>
          <p:cNvPr id="48" name="Shape 3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 flipV="1">
            <a:off x="260350" y="39766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452EBA-C690-489C-9EE2-A16F291F8C4F}" type="datetime'''1''''''''''7'''',8''''''''''''8%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17,88%</a:t>
            </a:fld>
            <a:endParaRPr lang="pt-BR" sz="1400" b="1" dirty="0">
              <a:sym typeface="+mn-lt"/>
            </a:endParaRPr>
          </a:p>
        </p:txBody>
      </p:sp>
      <p:sp>
        <p:nvSpPr>
          <p:cNvPr id="7" name="Shape 3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92138" y="5789613"/>
            <a:ext cx="2555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F3B7EF-EBF4-4A88-B0AA-ED544EF93400}" type="datetime'''''''''''''''''''MT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MT</a:t>
            </a:fld>
            <a:endParaRPr lang="pt-BR" sz="1400" b="1" dirty="0">
              <a:sym typeface="+mn-lt"/>
            </a:endParaRPr>
          </a:p>
        </p:txBody>
      </p:sp>
      <p:sp>
        <p:nvSpPr>
          <p:cNvPr id="70" name="Shape 3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 flipV="1">
            <a:off x="8032750" y="25288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D1ABCA5-8120-4BFD-B9E5-500CAFDDA0C9}" type="datetime'''''41'''''''''''',''''''''''''''''''''''''''''''''2''7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41,27%</a:t>
            </a:fld>
            <a:endParaRPr lang="pt-BR" sz="1400" b="1" dirty="0">
              <a:sym typeface="+mn-lt"/>
            </a:endParaRPr>
          </a:p>
        </p:txBody>
      </p:sp>
      <p:sp>
        <p:nvSpPr>
          <p:cNvPr id="78" name="Shape 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 flipV="1">
            <a:off x="1317625" y="38719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784B92-CC6F-40B8-9C4B-E181BDA29668}" type="datetime'''''''''''''1''''''9'''''''''''''''''''''',''''4''9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19,49%</a:t>
            </a:fld>
            <a:endParaRPr lang="pt-BR" sz="1400" b="1" dirty="0">
              <a:sym typeface="+mn-lt"/>
            </a:endParaRPr>
          </a:p>
        </p:txBody>
      </p:sp>
      <p:sp>
        <p:nvSpPr>
          <p:cNvPr id="79" name="Shape 3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 flipV="1">
            <a:off x="1670050" y="37957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D0E022-7E84-4619-880B-7E816D5E9C14}" type="datetime'''2''''0'''''''''''',''''''7''''''''''''''''''''6''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20,76%</a:t>
            </a:fld>
            <a:endParaRPr lang="pt-BR" sz="1400" b="1" dirty="0">
              <a:sym typeface="+mn-lt"/>
            </a:endParaRPr>
          </a:p>
        </p:txBody>
      </p:sp>
      <p:sp>
        <p:nvSpPr>
          <p:cNvPr id="50" name="Shape 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 flipV="1">
            <a:off x="612775" y="39576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EB9CFF9-BEA2-4928-91A3-8700DBBBAA28}" type="datetime'''''''''''''''''18'''',1''''''''''''''''''''3''''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18,13%</a:t>
            </a:fld>
            <a:endParaRPr lang="pt-BR" sz="1400" b="1" dirty="0">
              <a:sym typeface="+mn-lt"/>
            </a:endParaRPr>
          </a:p>
        </p:txBody>
      </p:sp>
      <p:sp>
        <p:nvSpPr>
          <p:cNvPr id="46" name="Shape 3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 flipV="1">
            <a:off x="965200" y="38814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2D4EBB-BDEE-4D6E-8EA0-02D1E38BC011}" type="datetime'1''''''''''''''''''''''''''''9'''''''',4''3''''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19,43%</a:t>
            </a:fld>
            <a:endParaRPr lang="pt-BR" sz="1400" b="1" dirty="0">
              <a:sym typeface="+mn-lt"/>
            </a:endParaRPr>
          </a:p>
        </p:txBody>
      </p:sp>
      <p:sp>
        <p:nvSpPr>
          <p:cNvPr id="76" name="Shape 3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314450" y="5789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BACC68-C65D-4E7B-93A5-F6941E227E4E}" type="datetime'T''''O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</a:t>
            </a:fld>
            <a:endParaRPr lang="pt-BR" sz="1400" b="1" dirty="0">
              <a:sym typeface="+mn-lt"/>
            </a:endParaRPr>
          </a:p>
        </p:txBody>
      </p:sp>
      <p:sp>
        <p:nvSpPr>
          <p:cNvPr id="77" name="Shape 3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651000" y="5789613"/>
            <a:ext cx="2524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562B3E-6A46-49FE-94A2-6FCA29B1C36F}" type="datetime'''''''''''''''''''''''''''M''''''''''''''''''S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MS</a:t>
            </a:fld>
            <a:endParaRPr lang="pt-BR" sz="1400" b="1" dirty="0">
              <a:sym typeface="+mn-lt"/>
            </a:endParaRPr>
          </a:p>
        </p:txBody>
      </p:sp>
      <p:grpSp>
        <p:nvGrpSpPr>
          <p:cNvPr id="83" name="Agrupar 82"/>
          <p:cNvGrpSpPr/>
          <p:nvPr/>
        </p:nvGrpSpPr>
        <p:grpSpPr>
          <a:xfrm>
            <a:off x="2400753" y="2204864"/>
            <a:ext cx="2287859" cy="1245097"/>
            <a:chOff x="2500165" y="2204864"/>
            <a:chExt cx="2287859" cy="1245097"/>
          </a:xfrm>
        </p:grpSpPr>
        <p:sp>
          <p:nvSpPr>
            <p:cNvPr id="74" name="Retângulo Arredondado 73"/>
            <p:cNvSpPr/>
            <p:nvPr/>
          </p:nvSpPr>
          <p:spPr>
            <a:xfrm>
              <a:off x="2500165" y="2204864"/>
              <a:ext cx="2287859" cy="919398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/>
                <a:t>10° menor comprometimento da RCL com custeio</a:t>
              </a:r>
              <a:endParaRPr lang="pt-BR" sz="1600" b="1" dirty="0"/>
            </a:p>
          </p:txBody>
        </p:sp>
        <p:cxnSp>
          <p:nvCxnSpPr>
            <p:cNvPr id="75" name="Conector de Seta Reta 74"/>
            <p:cNvCxnSpPr/>
            <p:nvPr/>
          </p:nvCxnSpPr>
          <p:spPr>
            <a:xfrm>
              <a:off x="3635896" y="3129817"/>
              <a:ext cx="0" cy="32014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4" name="CaixaDeTexto 97"/>
          <p:cNvSpPr txBox="1">
            <a:spLocks noChangeArrowheads="1"/>
          </p:cNvSpPr>
          <p:nvPr/>
        </p:nvSpPr>
        <p:spPr bwMode="auto">
          <a:xfrm>
            <a:off x="107504" y="6525344"/>
            <a:ext cx="334962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</a:pPr>
            <a:r>
              <a:rPr lang="pt-BR" altLang="pt-BR" sz="1200" dirty="0">
                <a:solidFill>
                  <a:schemeClr val="bg1"/>
                </a:solidFill>
                <a:sym typeface="+mn-lt"/>
              </a:rPr>
              <a:t>Fonte: SICONFI – GOVERNO FEDERAL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74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3460" name="Slide do think-cell" r:id="rId56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GASTO COM PESSOAL - EXECUTIVO</a:t>
            </a:r>
            <a:endParaRPr b="1" dirty="0"/>
          </a:p>
        </p:txBody>
      </p:sp>
      <p:graphicFrame>
        <p:nvGraphicFramePr>
          <p:cNvPr id="61" name="Chart 3"/>
          <p:cNvGraphicFramePr/>
          <p:nvPr>
            <p:custDataLst>
              <p:tags r:id="rId4"/>
            </p:custDataLst>
            <p:extLst/>
          </p:nvPr>
        </p:nvGraphicFramePr>
        <p:xfrm>
          <a:off x="133350" y="2698750"/>
          <a:ext cx="8985250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153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750300" y="545306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555B61-501A-4056-9152-45485D77F393}" type="datetime'T''''''''O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</a:t>
            </a:fld>
            <a:endParaRPr lang="pt-BR" sz="1400" b="1" dirty="0">
              <a:sym typeface="+mn-lt"/>
            </a:endParaRPr>
          </a:p>
        </p:txBody>
      </p:sp>
      <p:sp>
        <p:nvSpPr>
          <p:cNvPr id="148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970713" y="5453063"/>
            <a:ext cx="2524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F7A01C-6C4E-4E4C-B605-52BBF2956E64}" type="datetime'''''''''''''''''''''''''''''''''''''''''''''''''''M''S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MS</a:t>
            </a:fld>
            <a:endParaRPr lang="pt-BR" sz="1400" b="1" dirty="0">
              <a:sym typeface="+mn-lt"/>
            </a:endParaRPr>
          </a:p>
        </p:txBody>
      </p:sp>
      <p:sp>
        <p:nvSpPr>
          <p:cNvPr id="149" name="Shape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310438" y="545306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81A60D-C703-4174-B7BC-A4233178D779}" type="datetime'''''''''''''''A''''''''''''''''''''''''''''M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AM</a:t>
            </a:fld>
            <a:endParaRPr lang="pt-BR" sz="1400" b="1" dirty="0">
              <a:sym typeface="+mn-lt"/>
            </a:endParaRPr>
          </a:p>
        </p:txBody>
      </p:sp>
      <p:sp>
        <p:nvSpPr>
          <p:cNvPr id="152" name="Shape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404225" y="545306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BDB30B-A867-49EC-9752-D3229E977CA1}" type="datetime'''''''''P''''''''''B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PB</a:t>
            </a:fld>
            <a:endParaRPr lang="pt-BR" sz="1400" b="1" dirty="0">
              <a:sym typeface="+mn-lt"/>
            </a:endParaRPr>
          </a:p>
        </p:txBody>
      </p:sp>
      <p:sp>
        <p:nvSpPr>
          <p:cNvPr id="151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13700" y="5453063"/>
            <a:ext cx="2809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54E0FA-0F91-4959-9672-15F0DA56DDC9}" type="datetime'''''''''''''''''''M''''''''''''''''''''''G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MG</a:t>
            </a:fld>
            <a:endParaRPr lang="pt-BR" sz="1400" b="1" dirty="0">
              <a:sym typeface="+mn-lt"/>
            </a:endParaRPr>
          </a:p>
        </p:txBody>
      </p:sp>
      <p:sp>
        <p:nvSpPr>
          <p:cNvPr id="150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705725" y="5453063"/>
            <a:ext cx="1905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43F877-47F2-42F3-9DB4-483F761036B0}" type="datetime'''''''''''S''''C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SC</a:t>
            </a:fld>
            <a:endParaRPr lang="pt-BR" sz="1400" b="1" dirty="0">
              <a:sym typeface="+mn-lt"/>
            </a:endParaRPr>
          </a:p>
        </p:txBody>
      </p:sp>
      <p:sp>
        <p:nvSpPr>
          <p:cNvPr id="146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292850" y="545306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28ED1E-F097-4437-935F-4D2C2B5DD87A}" type="datetime'''''''P''''''E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</a:t>
            </a:fld>
            <a:endParaRPr lang="pt-BR" sz="1400" b="1" dirty="0">
              <a:sym typeface="+mn-lt"/>
            </a:endParaRPr>
          </a:p>
        </p:txBody>
      </p:sp>
      <p:sp>
        <p:nvSpPr>
          <p:cNvPr id="147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632575" y="545306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35F6EB-6B31-4AC0-8698-2D9988E18028}" type="datetime'''''''''B''''''''''''''''A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</a:t>
            </a:fld>
            <a:endParaRPr lang="pt-BR" sz="1400" b="1" dirty="0">
              <a:sym typeface="+mn-lt"/>
            </a:endParaRPr>
          </a:p>
        </p:txBody>
      </p:sp>
      <p:sp>
        <p:nvSpPr>
          <p:cNvPr id="141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498975" y="5453063"/>
            <a:ext cx="2555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9AFE70-0692-4748-B306-E6E2E4F2DBFB}" type="datetime'''''MT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MT</a:t>
            </a:fld>
            <a:endParaRPr lang="pt-BR" sz="1400" b="1" dirty="0">
              <a:sym typeface="+mn-lt"/>
            </a:endParaRPr>
          </a:p>
        </p:txBody>
      </p:sp>
      <p:sp>
        <p:nvSpPr>
          <p:cNvPr id="145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30900" y="5453063"/>
            <a:ext cx="2143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5AC3AD-9D39-4D31-A9E0-8858B0383C74}" type="datetime'A''''''''''''''''C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AC</a:t>
            </a:fld>
            <a:endParaRPr lang="pt-BR" sz="1400" b="1" dirty="0">
              <a:sym typeface="+mn-lt"/>
            </a:endParaRPr>
          </a:p>
        </p:txBody>
      </p:sp>
      <p:sp>
        <p:nvSpPr>
          <p:cNvPr id="144" name="Shape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586413" y="5453063"/>
            <a:ext cx="1968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E06E48-F425-4D75-8293-1E71B320CEEA}" type="datetime'''''''''''''''''''''''''''''''''''R''S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RS</a:t>
            </a:fld>
            <a:endParaRPr lang="pt-BR" sz="1400" b="1" dirty="0">
              <a:sym typeface="+mn-lt"/>
            </a:endParaRPr>
          </a:p>
        </p:txBody>
      </p:sp>
      <p:sp>
        <p:nvSpPr>
          <p:cNvPr id="169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872038" y="255587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3F0C3F-3BCE-4E4F-B631-F867D06F59B1}" type="datetime'4''7'''''''''''''',''''''''''0''9''''''''%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47,09%</a:t>
            </a:fld>
            <a:endParaRPr lang="pt-BR" sz="1400" b="1" dirty="0">
              <a:sym typeface="+mn-lt"/>
            </a:endParaRPr>
          </a:p>
        </p:txBody>
      </p:sp>
      <p:sp>
        <p:nvSpPr>
          <p:cNvPr id="143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33988" y="545306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A0927F-4FED-43E9-9902-A02CB2C8D707}" type="datetime'''''''A''''''''''''''''''L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</a:t>
            </a:fld>
            <a:endParaRPr lang="pt-BR" sz="1400" b="1" dirty="0">
              <a:sym typeface="+mn-lt"/>
            </a:endParaRPr>
          </a:p>
        </p:txBody>
      </p:sp>
      <p:sp>
        <p:nvSpPr>
          <p:cNvPr id="171" name="Shape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578475" y="25511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1DCE66-B65D-4DFB-809C-B4D961E99330}" type="datetime'''''''''''''''''47'',''''''''2''''''''''1''''''''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47,21%</a:t>
            </a:fld>
            <a:endParaRPr lang="pt-BR" sz="1400" b="1" dirty="0">
              <a:sym typeface="+mn-lt"/>
            </a:endParaRPr>
          </a:p>
        </p:txBody>
      </p:sp>
      <p:sp>
        <p:nvSpPr>
          <p:cNvPr id="142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886325" y="545306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AB54B4-20C5-4327-B291-8C5539AA43DD}" type="datetime'''''''''''''''''''''SE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</a:t>
            </a:fld>
            <a:endParaRPr lang="pt-BR" sz="1400" b="1" dirty="0">
              <a:sym typeface="+mn-lt"/>
            </a:endParaRPr>
          </a:p>
        </p:txBody>
      </p:sp>
      <p:sp>
        <p:nvSpPr>
          <p:cNvPr id="140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165600" y="545306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27182-3E2A-4678-94E2-310CC0B6199A}" type="datetime'''''''''''''P''''''''''''''''''''''''''''''''''A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PA</a:t>
            </a:fld>
            <a:endParaRPr lang="pt-BR" sz="1400" b="1" dirty="0">
              <a:sym typeface="+mn-lt"/>
            </a:endParaRPr>
          </a:p>
        </p:txBody>
      </p:sp>
      <p:sp>
        <p:nvSpPr>
          <p:cNvPr id="129" name="Shape 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84163" y="545306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FF0C84-BEE8-4131-B785-A54CF204105B}" type="datetime'''''''''A''''''''''''''''''''''P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</a:t>
            </a:fld>
            <a:endParaRPr lang="pt-BR" sz="1400" b="1" dirty="0">
              <a:sym typeface="+mn-lt"/>
            </a:endParaRPr>
          </a:p>
        </p:txBody>
      </p:sp>
      <p:sp>
        <p:nvSpPr>
          <p:cNvPr id="132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355725" y="5453063"/>
            <a:ext cx="1920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78FBE6-90E5-4730-A633-D0A4613B67CE}" type="datetime'''''''S''''P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</a:t>
            </a:fld>
            <a:endParaRPr lang="pt-BR" sz="1400" b="1" dirty="0">
              <a:sym typeface="+mn-lt"/>
            </a:endParaRPr>
          </a:p>
        </p:txBody>
      </p:sp>
      <p:sp>
        <p:nvSpPr>
          <p:cNvPr id="139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833813" y="5453063"/>
            <a:ext cx="1714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F7363A-F83B-4A2E-B80B-19D6C9CB1242}" type="datetime'''''''''R''''J''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RJ</a:t>
            </a:fld>
            <a:endParaRPr lang="pt-BR" sz="1400" b="1" dirty="0">
              <a:sym typeface="+mn-lt"/>
            </a:endParaRPr>
          </a:p>
        </p:txBody>
      </p:sp>
      <p:sp>
        <p:nvSpPr>
          <p:cNvPr id="138" name="Shape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463925" y="545306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B37F0D-4D39-4642-B4FC-2D4E67F6366E}" type="datetime'P''''''''''''R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</a:t>
            </a:fld>
            <a:endParaRPr lang="pt-BR" sz="1400" b="1" dirty="0">
              <a:sym typeface="+mn-lt"/>
            </a:endParaRPr>
          </a:p>
        </p:txBody>
      </p:sp>
      <p:sp>
        <p:nvSpPr>
          <p:cNvPr id="131" name="Shape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04888" y="545306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AEBDC0-D980-4816-851A-04D660DDC9F5}" type="datetime'''''''''''''''''E''S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ES</a:t>
            </a:fld>
            <a:endParaRPr lang="pt-BR" sz="1400" b="1" dirty="0">
              <a:sym typeface="+mn-lt"/>
            </a:endParaRPr>
          </a:p>
        </p:txBody>
      </p:sp>
      <p:sp>
        <p:nvSpPr>
          <p:cNvPr id="137" name="Shape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111500" y="5453063"/>
            <a:ext cx="2063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52B1CE-2980-4224-A0E5-24D8C2B0E13B}" type="datetime'''''D''''''F''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DF</a:t>
            </a:fld>
            <a:endParaRPr lang="pt-BR" sz="1400" b="1" dirty="0">
              <a:sym typeface="+mn-lt"/>
            </a:endParaRPr>
          </a:p>
        </p:txBody>
      </p:sp>
      <p:sp>
        <p:nvSpPr>
          <p:cNvPr id="136" name="Shape 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4475" y="5453063"/>
            <a:ext cx="1555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96F391-523E-4D5F-ABBA-96700CBC6429}" type="datetime'''PI''''''''''''''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PI</a:t>
            </a:fld>
            <a:endParaRPr lang="pt-BR" sz="1400" b="1" dirty="0">
              <a:sym typeface="+mn-lt"/>
            </a:endParaRPr>
          </a:p>
        </p:txBody>
      </p:sp>
      <p:sp>
        <p:nvSpPr>
          <p:cNvPr id="156" name="Shape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85750" y="29956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FC1077-5F8C-4DC7-BECF-FED6CB70B811}" type="datetime'''''''''''''''''''3''''''''''''''''''''7'',''''7''''''8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37,78%</a:t>
            </a:fld>
            <a:endParaRPr lang="pt-BR" sz="1400" b="1" dirty="0">
              <a:sym typeface="+mn-lt"/>
            </a:endParaRPr>
          </a:p>
        </p:txBody>
      </p:sp>
      <p:sp>
        <p:nvSpPr>
          <p:cNvPr id="135" name="Shape 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392363" y="5453063"/>
            <a:ext cx="2333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A1E20-9E19-4742-9977-2FEF66B86511}" type="datetime'R''''''''''''O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</a:t>
            </a:fld>
            <a:endParaRPr lang="pt-BR" sz="1400" b="1" dirty="0">
              <a:sym typeface="+mn-lt"/>
            </a:endParaRPr>
          </a:p>
        </p:txBody>
      </p:sp>
      <p:sp>
        <p:nvSpPr>
          <p:cNvPr id="159" name="Shape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344613" y="27670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C30A238-C483-4D6F-9BA9-F63A88BEFF49}" type="datetime'4''2'''''',6''''''''''''3''''''''%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42,63%</a:t>
            </a:fld>
            <a:endParaRPr lang="pt-BR" sz="1400" b="1" dirty="0">
              <a:sym typeface="+mn-lt"/>
            </a:endParaRPr>
          </a:p>
        </p:txBody>
      </p:sp>
      <p:sp>
        <p:nvSpPr>
          <p:cNvPr id="134" name="Shape 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058988" y="5453063"/>
            <a:ext cx="1936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4F61AC-848D-4150-BF32-CC65248743B2}" type="datetime'''''''''''''''''C''''''''''''''''''''''E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CE</a:t>
            </a:fld>
            <a:endParaRPr lang="pt-BR" sz="1400" b="1" dirty="0">
              <a:sym typeface="+mn-lt"/>
            </a:endParaRPr>
          </a:p>
        </p:txBody>
      </p:sp>
      <p:sp>
        <p:nvSpPr>
          <p:cNvPr id="133" name="Shape 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665288" y="545306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7DDFA0-E819-47C1-8080-8E86ACD263E5}" type="datetime'''''''M''''''''''''''''''A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</a:t>
            </a:fld>
            <a:endParaRPr lang="pt-BR" sz="1400" b="1" dirty="0">
              <a:sym typeface="+mn-lt"/>
            </a:endParaRPr>
          </a:p>
        </p:txBody>
      </p:sp>
      <p:sp>
        <p:nvSpPr>
          <p:cNvPr id="130" name="Shape 3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22300" y="5453063"/>
            <a:ext cx="2460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6951A2-6430-4747-8F89-18223E4055A6}" type="datetime'''''''''''''''''''''G''''''''''''''''''''O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GO</a:t>
            </a:fld>
            <a:endParaRPr lang="pt-BR" sz="1400" b="1" dirty="0">
              <a:sym typeface="+mn-lt"/>
            </a:endParaRPr>
          </a:p>
        </p:txBody>
      </p:sp>
      <p:sp>
        <p:nvSpPr>
          <p:cNvPr id="180" name="Shape 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8753475" y="21669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BC9C50-D7B3-4643-B5C3-0EF62FE5861A}" type="datetime'''''''''''5''''''''''''''5'',''''''''3''4''''''''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55,34%</a:t>
            </a:fld>
            <a:endParaRPr lang="pt-BR" sz="1400" b="1" dirty="0">
              <a:sym typeface="+mn-lt"/>
            </a:endParaRPr>
          </a:p>
        </p:txBody>
      </p:sp>
      <p:sp>
        <p:nvSpPr>
          <p:cNvPr id="179" name="Shape 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8401050" y="23987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044656-1095-4636-B351-415C668B26C8}" type="datetime'''''''''''''''''''''50'''''''''''',''''''''''''43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50,43%</a:t>
            </a:fld>
            <a:endParaRPr lang="pt-BR" sz="1400" b="1" dirty="0">
              <a:sym typeface="+mn-lt"/>
            </a:endParaRPr>
          </a:p>
        </p:txBody>
      </p:sp>
      <p:sp>
        <p:nvSpPr>
          <p:cNvPr id="178" name="Shape 3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047038" y="24685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18015B-EA50-425F-9600-BB32986E3FD4}" type="datetime'''''''''48'''''''''''''',''9''''''''''''5''''%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48,95%</a:t>
            </a:fld>
            <a:endParaRPr lang="pt-BR" sz="1400" b="1" dirty="0">
              <a:sym typeface="+mn-lt"/>
            </a:endParaRPr>
          </a:p>
        </p:txBody>
      </p:sp>
      <p:sp>
        <p:nvSpPr>
          <p:cNvPr id="177" name="Shape 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694613" y="24717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162AF6-1644-4923-8CB4-48C4D289961F}" type="datetime'''4''''''''''8'''''''''''''',''''8''7''''''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48,87%</a:t>
            </a:fld>
            <a:endParaRPr lang="pt-BR" sz="1400" b="1" dirty="0">
              <a:sym typeface="+mn-lt"/>
            </a:endParaRPr>
          </a:p>
        </p:txBody>
      </p:sp>
      <p:sp>
        <p:nvSpPr>
          <p:cNvPr id="176" name="Shape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7342188" y="247967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2B374E-4883-4FDF-B076-76E8E72794EE}" type="datetime'48'''''''''''''',''7''''''''''''''''''0''%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48,70%</a:t>
            </a:fld>
            <a:endParaRPr lang="pt-BR" sz="1400" b="1" dirty="0">
              <a:sym typeface="+mn-lt"/>
            </a:endParaRPr>
          </a:p>
        </p:txBody>
      </p:sp>
      <p:sp>
        <p:nvSpPr>
          <p:cNvPr id="175" name="Shape 3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989763" y="24939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D8E95B-0C64-4B42-812C-1418FED8B532}" type="datetime'''''48'''''''''',''''''''40''''''''%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48,40%</a:t>
            </a:fld>
            <a:endParaRPr lang="pt-BR" sz="1400" b="1" dirty="0">
              <a:sym typeface="+mn-lt"/>
            </a:endParaRPr>
          </a:p>
        </p:txBody>
      </p:sp>
      <p:sp>
        <p:nvSpPr>
          <p:cNvPr id="174" name="Shape 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635750" y="25384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47EE33-5D14-4FD5-8B82-950590C7688A}" type="datetime'4''7'',''''''''4''''''''6''%''''''''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47,46%</a:t>
            </a:fld>
            <a:endParaRPr lang="pt-BR" sz="1400" b="1" dirty="0">
              <a:sym typeface="+mn-lt"/>
            </a:endParaRPr>
          </a:p>
        </p:txBody>
      </p:sp>
      <p:sp>
        <p:nvSpPr>
          <p:cNvPr id="173" name="Shape 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6283325" y="254317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4DAC4-39E1-4E56-8314-73BDA13D0358}" type="datetime'''''4''7'''''''''''',''''''''''''''''''''38''''''''%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47,38%</a:t>
            </a:fld>
            <a:endParaRPr lang="pt-BR" sz="1400" b="1" dirty="0">
              <a:sym typeface="+mn-lt"/>
            </a:endParaRPr>
          </a:p>
        </p:txBody>
      </p:sp>
      <p:sp>
        <p:nvSpPr>
          <p:cNvPr id="165" name="Shape 3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3460750" y="260032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B7C475-8ADF-46FF-8376-55C2E74546C5}" type="datetime'''''4''''''''6'',1''''6''''''''''''''''''''''''''%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46,16%</a:t>
            </a:fld>
            <a:endParaRPr lang="pt-BR" sz="1400" b="1" dirty="0">
              <a:sym typeface="+mn-lt"/>
            </a:endParaRPr>
          </a:p>
        </p:txBody>
      </p:sp>
      <p:sp>
        <p:nvSpPr>
          <p:cNvPr id="172" name="Shape 3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930900" y="25479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54B66C-9F58-48D3-B9B8-45F0FA53B445}" type="datetime'''4''''''''''''''7'''''''',''''''''2''6''''%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47,26%</a:t>
            </a:fld>
            <a:endParaRPr lang="pt-BR" sz="1400" b="1" dirty="0">
              <a:sym typeface="+mn-lt"/>
            </a:endParaRPr>
          </a:p>
        </p:txBody>
      </p:sp>
      <p:sp>
        <p:nvSpPr>
          <p:cNvPr id="170" name="Shape 3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224463" y="25542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9EB0CD-D583-4629-80FE-8FE0E4AE5505}" type="datetime'''''4''''7'',''''''''''1''''''''''''''''''3''''''''''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47,13%</a:t>
            </a:fld>
            <a:endParaRPr lang="pt-BR" sz="1400" b="1" dirty="0">
              <a:sym typeface="+mn-lt"/>
            </a:endParaRPr>
          </a:p>
        </p:txBody>
      </p:sp>
      <p:sp>
        <p:nvSpPr>
          <p:cNvPr id="168" name="Shape 3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519613" y="255905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246109-7629-42D5-9E15-9DDE90624281}" type="datetime'''''''''4''''''''''''7'''''',''0''''2''%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47,02%</a:t>
            </a:fld>
            <a:endParaRPr lang="pt-BR" sz="1400" b="1" dirty="0">
              <a:sym typeface="+mn-lt"/>
            </a:endParaRPr>
          </a:p>
        </p:txBody>
      </p:sp>
      <p:sp>
        <p:nvSpPr>
          <p:cNvPr id="167" name="Shape 3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167188" y="257175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3B11A15-C8B4-4752-8BC1-1BEA3E8E1076}" type="datetime'''''''''''''''''''''''''''4''6'',''''''''''''7''''''''8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46,78%</a:t>
            </a:fld>
            <a:endParaRPr lang="pt-BR" sz="1400" b="1" dirty="0">
              <a:sym typeface="+mn-lt"/>
            </a:endParaRPr>
          </a:p>
        </p:txBody>
      </p:sp>
      <p:sp>
        <p:nvSpPr>
          <p:cNvPr id="166" name="Shape 3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813175" y="257492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DCD8030-F061-4A5A-BBF5-092A8CE7C16E}" type="datetime'''''''''''''''''''''''''46'''',''6''''''''''''9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46,69%</a:t>
            </a:fld>
            <a:endParaRPr lang="pt-BR" sz="1400" b="1" dirty="0">
              <a:sym typeface="+mn-lt"/>
            </a:endParaRPr>
          </a:p>
        </p:txBody>
      </p:sp>
      <p:sp>
        <p:nvSpPr>
          <p:cNvPr id="164" name="Shape 3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108325" y="265430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D406FE-7CB1-47A2-B209-033C716B1422}" type="datetime'''4''''''''''''''''''''''''''''''''''5'''''''',0''''1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45,01%</a:t>
            </a:fld>
            <a:endParaRPr lang="pt-BR" sz="1400" b="1" dirty="0">
              <a:sym typeface="+mn-lt"/>
            </a:endParaRPr>
          </a:p>
        </p:txBody>
      </p:sp>
      <p:sp>
        <p:nvSpPr>
          <p:cNvPr id="163" name="Shape 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755900" y="266065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F62145-B4CC-40B0-A9D8-E6C977FA5877}" type="datetime'''''4''''''''''''''4,8''''''7''''''''''''''%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44,87%</a:t>
            </a:fld>
            <a:endParaRPr lang="pt-BR" sz="1400" b="1" dirty="0">
              <a:sym typeface="+mn-lt"/>
            </a:endParaRPr>
          </a:p>
        </p:txBody>
      </p:sp>
      <p:sp>
        <p:nvSpPr>
          <p:cNvPr id="162" name="Shape 3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2401888" y="27606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A70010-03F6-4703-BE41-2FC892050005}" type="datetime'''4''''''2'''''''',''''''''''''''''''7''''6''%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42,76%</a:t>
            </a:fld>
            <a:endParaRPr lang="pt-BR" sz="1400" b="1" dirty="0">
              <a:sym typeface="+mn-lt"/>
            </a:endParaRPr>
          </a:p>
        </p:txBody>
      </p:sp>
      <p:sp>
        <p:nvSpPr>
          <p:cNvPr id="161" name="Shape 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2049463" y="276225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812276-DFE0-4627-8925-8C6F9BDA8860}" type="datetime'''''''''''4''''''''''''2'''',''''''''''''73''''''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42,73%</a:t>
            </a:fld>
            <a:endParaRPr lang="pt-BR" sz="1400" b="1" dirty="0">
              <a:sym typeface="+mn-lt"/>
            </a:endParaRPr>
          </a:p>
        </p:txBody>
      </p:sp>
      <p:sp>
        <p:nvSpPr>
          <p:cNvPr id="160" name="Shape 3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697038" y="27638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B7A27E-A858-44C5-8BB0-E79FEE8491F0}" type="datetime'''''4''''''''''''''''''''2'''',''''''''6''''''''9''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42,69%</a:t>
            </a:fld>
            <a:endParaRPr lang="pt-BR" sz="1400" b="1" dirty="0">
              <a:sym typeface="+mn-lt"/>
            </a:endParaRPr>
          </a:p>
        </p:txBody>
      </p:sp>
      <p:sp>
        <p:nvSpPr>
          <p:cNvPr id="158" name="Shape 3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90600" y="2781300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D96B8A-D74E-470E-8354-8A165B2B791E}" type="datetime'''''''''''''''''42'''''',''''''''''''3''2%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42,32%</a:t>
            </a:fld>
            <a:endParaRPr lang="pt-BR" sz="1400" b="1" dirty="0">
              <a:sym typeface="+mn-lt"/>
            </a:endParaRPr>
          </a:p>
        </p:txBody>
      </p:sp>
      <p:sp>
        <p:nvSpPr>
          <p:cNvPr id="157" name="Shape 3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38175" y="2835275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vert270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E254DC-3D8E-4E48-AE75-FDF16DF440FE}" type="datetime'41'''''''''''''''''''''''''',1''9''%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41,19%</a:t>
            </a:fld>
            <a:endParaRPr lang="pt-BR" sz="1400" b="1" dirty="0">
              <a:sym typeface="+mn-lt"/>
            </a:endParaRPr>
          </a:p>
        </p:txBody>
      </p:sp>
      <p:grpSp>
        <p:nvGrpSpPr>
          <p:cNvPr id="83" name="Agrupar 82"/>
          <p:cNvGrpSpPr/>
          <p:nvPr/>
        </p:nvGrpSpPr>
        <p:grpSpPr>
          <a:xfrm>
            <a:off x="6657045" y="1355894"/>
            <a:ext cx="2287859" cy="1034882"/>
            <a:chOff x="2500165" y="1984274"/>
            <a:chExt cx="2287859" cy="2176315"/>
          </a:xfrm>
        </p:grpSpPr>
        <p:sp>
          <p:nvSpPr>
            <p:cNvPr id="74" name="Retângulo Arredondado 73"/>
            <p:cNvSpPr/>
            <p:nvPr/>
          </p:nvSpPr>
          <p:spPr>
            <a:xfrm>
              <a:off x="2500165" y="1984274"/>
              <a:ext cx="2287859" cy="1360579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/>
                <a:t>4° </a:t>
              </a:r>
              <a:r>
                <a:rPr lang="pt-BR" sz="1600" b="1" dirty="0"/>
                <a:t>maior gasto com pessoal x RCL</a:t>
              </a:r>
            </a:p>
          </p:txBody>
        </p:sp>
        <p:cxnSp>
          <p:nvCxnSpPr>
            <p:cNvPr id="75" name="Conector de Seta Reta 74"/>
            <p:cNvCxnSpPr/>
            <p:nvPr/>
          </p:nvCxnSpPr>
          <p:spPr>
            <a:xfrm>
              <a:off x="3635896" y="3327817"/>
              <a:ext cx="0" cy="83277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1" name="CaixaDeTexto 97"/>
          <p:cNvSpPr txBox="1">
            <a:spLocks noChangeArrowheads="1"/>
          </p:cNvSpPr>
          <p:nvPr/>
        </p:nvSpPr>
        <p:spPr bwMode="auto">
          <a:xfrm>
            <a:off x="107504" y="6525344"/>
            <a:ext cx="334962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</a:pPr>
            <a:r>
              <a:rPr lang="pt-BR" altLang="pt-BR" sz="1200" dirty="0">
                <a:solidFill>
                  <a:schemeClr val="bg1"/>
                </a:solidFill>
                <a:sym typeface="+mn-lt"/>
              </a:rPr>
              <a:t>Fonte: SICONFI – GOVERNO FEDERAL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787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4483" name="Slide do think-cell" r:id="rId5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RESULTADO PREVIDENCIÁRIO</a:t>
            </a:r>
            <a:endParaRPr b="1" dirty="0"/>
          </a:p>
        </p:txBody>
      </p:sp>
      <p:sp>
        <p:nvSpPr>
          <p:cNvPr id="115" name="CaixaDeTexto 114"/>
          <p:cNvSpPr txBox="1"/>
          <p:nvPr/>
        </p:nvSpPr>
        <p:spPr>
          <a:xfrm>
            <a:off x="7969043" y="905981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cxnSp>
        <p:nvCxnSpPr>
          <p:cNvPr id="117" name="Conector de Seta Reta 116"/>
          <p:cNvCxnSpPr/>
          <p:nvPr/>
        </p:nvCxnSpPr>
        <p:spPr>
          <a:xfrm flipV="1">
            <a:off x="6588224" y="3245276"/>
            <a:ext cx="792088" cy="68778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9" name="CaixaDeTexto 97"/>
          <p:cNvSpPr txBox="1">
            <a:spLocks noChangeArrowheads="1"/>
          </p:cNvSpPr>
          <p:nvPr/>
        </p:nvSpPr>
        <p:spPr bwMode="auto">
          <a:xfrm>
            <a:off x="107504" y="6525344"/>
            <a:ext cx="334962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</a:pPr>
            <a:r>
              <a:rPr lang="pt-BR" altLang="pt-BR" sz="1200" dirty="0">
                <a:solidFill>
                  <a:schemeClr val="bg1"/>
                </a:solidFill>
                <a:sym typeface="+mn-lt"/>
              </a:rPr>
              <a:t>Fonte: SICONFI – GOVERNO FEDERAL</a:t>
            </a:r>
          </a:p>
        </p:txBody>
      </p:sp>
      <p:graphicFrame>
        <p:nvGraphicFramePr>
          <p:cNvPr id="238" name="Gráfico 237"/>
          <p:cNvGraphicFramePr>
            <a:graphicFrameLocks/>
          </p:cNvGraphicFramePr>
          <p:nvPr>
            <p:extLst/>
          </p:nvPr>
        </p:nvGraphicFramePr>
        <p:xfrm>
          <a:off x="258775" y="1197267"/>
          <a:ext cx="863171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6" name="Retângulo Arredondado 115"/>
          <p:cNvSpPr/>
          <p:nvPr/>
        </p:nvSpPr>
        <p:spPr>
          <a:xfrm>
            <a:off x="5011303" y="3789040"/>
            <a:ext cx="1972965" cy="646983"/>
          </a:xfrm>
          <a:prstGeom prst="roundRect">
            <a:avLst/>
          </a:prstGeom>
          <a:noFill/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4</a:t>
            </a:r>
            <a:r>
              <a:rPr lang="pt-BR" sz="1600" b="1" dirty="0" smtClean="0"/>
              <a:t>° maior déficit Previdenciário</a:t>
            </a:r>
            <a:endParaRPr lang="pt-BR" sz="16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53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06634" name="Slide do think-cell" r:id="rId56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88424" y="6591718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DÍVIDA CONSOLIDADA LÍQUIDA x RCL</a:t>
            </a:r>
            <a:endParaRPr b="1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76200" y="2628900"/>
          <a:ext cx="9039087" cy="2828925"/>
        </p:xfrm>
        <a:graphic>
          <a:graphicData uri="http://schemas.openxmlformats.org/presentationml/2006/ole">
            <p:oleObj spid="_x0000_s1006635" name="Gráfico" r:id="rId57" imgW="9039087" imgH="2828925" progId="MSGraph.Chart.8">
              <p:embed followColorScheme="full"/>
            </p:oleObj>
          </a:graphicData>
        </a:graphic>
      </p:graphicFrame>
      <p:sp>
        <p:nvSpPr>
          <p:cNvPr id="73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79488" y="6043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B8BF56-1210-4303-800F-DB31B01D43BF}" type="datetime'''''E''''S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ES</a:t>
            </a:fld>
            <a:endParaRPr lang="pt-BR" sz="1400" b="1" dirty="0">
              <a:sym typeface="+mn-lt"/>
            </a:endParaRPr>
          </a:p>
        </p:txBody>
      </p:sp>
      <p:sp>
        <p:nvSpPr>
          <p:cNvPr id="66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58763" y="6043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10F5D8-BD6A-4164-8690-958BDFA89C63}" type="datetime'''''''''''''''''''''''''A''''''''''''''''P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</a:t>
            </a:fld>
            <a:endParaRPr lang="pt-BR" sz="1400" b="1" dirty="0">
              <a:sym typeface="+mn-lt"/>
            </a:endParaRPr>
          </a:p>
        </p:txBody>
      </p:sp>
      <p:sp>
        <p:nvSpPr>
          <p:cNvPr id="67" name="Shape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11188" y="6043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EBF990-E62A-433D-B8B8-04A555DB460E}" type="datetime'''''''''''''''''''''''''''''''''''''''''''''''PA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PA</a:t>
            </a:fld>
            <a:endParaRPr lang="pt-BR" sz="1400" b="1" dirty="0">
              <a:sym typeface="+mn-lt"/>
            </a:endParaRPr>
          </a:p>
        </p:txBody>
      </p:sp>
      <p:sp>
        <p:nvSpPr>
          <p:cNvPr id="80" name="Shape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20800" y="6043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855940-20FE-4E82-80B3-770389365FA6}" type="datetime'''''''''''P''''''''''''''''''''''B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PB</a:t>
            </a:fld>
            <a:endParaRPr lang="pt-BR" sz="1400" b="1" dirty="0">
              <a:sym typeface="+mn-lt"/>
            </a:endParaRPr>
          </a:p>
        </p:txBody>
      </p:sp>
      <p:sp>
        <p:nvSpPr>
          <p:cNvPr id="87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438525" y="6043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36224-D145-4209-9E5A-4FB2AD12AA4A}" type="datetime'''''''''''''''T''''''''O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</a:t>
            </a:fld>
            <a:endParaRPr lang="pt-BR" sz="1400" b="1" dirty="0">
              <a:sym typeface="+mn-lt"/>
            </a:endParaRPr>
          </a:p>
        </p:txBody>
      </p:sp>
      <p:sp>
        <p:nvSpPr>
          <p:cNvPr id="82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990725" y="6043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AB0336-B09D-444F-B152-D0FA46F29743}" type="datetime'''''''''''''A''''''''''''''''M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AM</a:t>
            </a:fld>
            <a:endParaRPr lang="pt-BR" sz="1400" b="1" dirty="0">
              <a:sym typeface="+mn-lt"/>
            </a:endParaRPr>
          </a:p>
        </p:txBody>
      </p:sp>
      <p:sp>
        <p:nvSpPr>
          <p:cNvPr id="81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673225" y="6043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A827B1-FB9F-4BF1-810A-46F702370F40}" type="datetime'''''''''P''''''''''R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</a:t>
            </a:fld>
            <a:endParaRPr lang="pt-BR" sz="1400" b="1" dirty="0">
              <a:sym typeface="+mn-lt"/>
            </a:endParaRPr>
          </a:p>
        </p:txBody>
      </p:sp>
      <p:sp>
        <p:nvSpPr>
          <p:cNvPr id="84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382838" y="6043613"/>
            <a:ext cx="2063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5F3FC2-DF23-4C09-AD53-04B785947211}" type="datetime'D''''''''''F''''''''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DF</a:t>
            </a:fld>
            <a:endParaRPr lang="pt-BR" sz="1400" b="1" dirty="0">
              <a:sym typeface="+mn-lt"/>
            </a:endParaRPr>
          </a:p>
        </p:txBody>
      </p:sp>
      <p:sp>
        <p:nvSpPr>
          <p:cNvPr id="85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765425" y="6043613"/>
            <a:ext cx="1555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4BFEF8-83C1-40C1-95EB-A4D3BBA8D710}" type="datetime'''''''''''''''P''''''''''''''''''''''''''''''''''''''I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PI</a:t>
            </a:fld>
            <a:endParaRPr lang="pt-BR" sz="1400" b="1" dirty="0">
              <a:sym typeface="+mn-lt"/>
            </a:endParaRPr>
          </a:p>
        </p:txBody>
      </p:sp>
      <p:sp>
        <p:nvSpPr>
          <p:cNvPr id="86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68638" y="6043613"/>
            <a:ext cx="2555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1D56D7-753A-4835-9E0C-E652CA8F263E}" type="datetime'''''M''''''''''''''''''''''''''''''''''T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MT</a:t>
            </a:fld>
            <a:endParaRPr lang="pt-BR" sz="1400" b="1" dirty="0">
              <a:sym typeface="+mn-lt"/>
            </a:endParaRPr>
          </a:p>
        </p:txBody>
      </p:sp>
      <p:sp>
        <p:nvSpPr>
          <p:cNvPr id="100" name="Shape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999413" y="6043613"/>
            <a:ext cx="2809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8DDCB7-9415-4E1D-B106-85938576348D}" type="datetime'''''''''''''''M''''''G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MG</a:t>
            </a:fld>
            <a:endParaRPr lang="pt-BR" sz="1400" b="1" dirty="0">
              <a:sym typeface="+mn-lt"/>
            </a:endParaRPr>
          </a:p>
        </p:txBody>
      </p:sp>
      <p:sp>
        <p:nvSpPr>
          <p:cNvPr id="104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 flipV="1">
            <a:off x="260350" y="5387975"/>
            <a:ext cx="212725" cy="5524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4804989-7D30-4F54-8603-D932B3DA8A6C}" type="datetime'''''''''''''''''''-2'',9''7''''''''''''''''''''%'">
              <a:rPr lang="pt-BR" altLang="en-US" sz="14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-2,97%</a:t>
            </a:fld>
            <a:endParaRPr lang="pt-BR" sz="1400" b="1" dirty="0">
              <a:sym typeface="+mn-lt"/>
            </a:endParaRPr>
          </a:p>
        </p:txBody>
      </p:sp>
      <p:sp>
        <p:nvSpPr>
          <p:cNvPr id="101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393113" y="6043613"/>
            <a:ext cx="1968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D3499A-F515-4527-8EFB-0D05CD8696AA}" type="datetime'''''''''''''''''''''''''''''''''''''''R''''''S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RS</a:t>
            </a:fld>
            <a:endParaRPr lang="pt-BR" sz="1400" b="1" dirty="0">
              <a:sym typeface="+mn-lt"/>
            </a:endParaRPr>
          </a:p>
        </p:txBody>
      </p:sp>
      <p:sp>
        <p:nvSpPr>
          <p:cNvPr id="107" name="Shape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 flipV="1">
            <a:off x="1317625" y="44910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245DC-AAB2-4981-9601-5DE533169DA4}" type="datetime'23'''''''''',''''''''''6''''''''''2''''''''''''''''''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23,62%</a:t>
            </a:fld>
            <a:endParaRPr lang="pt-BR" sz="1400" b="1" dirty="0">
              <a:sym typeface="+mn-lt"/>
            </a:endParaRPr>
          </a:p>
        </p:txBody>
      </p:sp>
      <p:sp>
        <p:nvSpPr>
          <p:cNvPr id="88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784600" y="6043613"/>
            <a:ext cx="2333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4FE743-ED29-43DD-AB92-E514F6F38206}" type="datetime'''R''''''''''''''''''''''''O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</a:t>
            </a:fld>
            <a:endParaRPr lang="pt-BR" sz="1400" b="1" dirty="0">
              <a:sym typeface="+mn-lt"/>
            </a:endParaRPr>
          </a:p>
        </p:txBody>
      </p:sp>
      <p:sp>
        <p:nvSpPr>
          <p:cNvPr id="96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602413" y="6043613"/>
            <a:ext cx="2460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1C8408-D00D-4505-95BE-1849878DBB57}" type="datetime'''''''''''G''''''''''''O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GO</a:t>
            </a:fld>
            <a:endParaRPr lang="pt-BR" sz="1400" b="1" dirty="0">
              <a:sym typeface="+mn-lt"/>
            </a:endParaRPr>
          </a:p>
        </p:txBody>
      </p:sp>
      <p:sp>
        <p:nvSpPr>
          <p:cNvPr id="102" name="Shape 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758238" y="6043613"/>
            <a:ext cx="1714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80FFB-EAC2-4587-B4F2-C64CBB321B32}" type="datetime'R''''''''J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RJ</a:t>
            </a:fld>
            <a:endParaRPr lang="pt-BR" sz="1400" b="1" dirty="0">
              <a:sym typeface="+mn-lt"/>
            </a:endParaRPr>
          </a:p>
        </p:txBody>
      </p:sp>
      <p:sp>
        <p:nvSpPr>
          <p:cNvPr id="105" name="Shape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 flipV="1">
            <a:off x="612775" y="4762500"/>
            <a:ext cx="212725" cy="498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FF30E2-2DF9-4E75-820B-F23994EDD128}" type="datetime'''''4,''''''''''''8''''''''''''''''''''''''3''%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4,83%</a:t>
            </a:fld>
            <a:endParaRPr lang="pt-BR" sz="1400" b="1" dirty="0">
              <a:sym typeface="+mn-lt"/>
            </a:endParaRPr>
          </a:p>
        </p:txBody>
      </p:sp>
      <p:sp>
        <p:nvSpPr>
          <p:cNvPr id="98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339013" y="6043613"/>
            <a:ext cx="1905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B11AD7-A717-4F7C-A4FE-627C2FCA8D1F}" type="datetime'''''''''''''''S''''''''''C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SC</a:t>
            </a:fld>
            <a:endParaRPr lang="pt-BR" sz="1400" b="1" dirty="0">
              <a:sym typeface="+mn-lt"/>
            </a:endParaRPr>
          </a:p>
        </p:txBody>
      </p:sp>
      <p:sp>
        <p:nvSpPr>
          <p:cNvPr id="108" name="Shape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 flipV="1">
            <a:off x="1670050" y="44815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E079DE6-ABF7-42E1-ADE9-9205E7C0EA0B}" type="datetime'24'''''''',''''''''''5''''''''''''4''%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24,54%</a:t>
            </a:fld>
            <a:endParaRPr lang="pt-BR" sz="1400" b="1" dirty="0">
              <a:sym typeface="+mn-lt"/>
            </a:endParaRPr>
          </a:p>
        </p:txBody>
      </p:sp>
      <p:sp>
        <p:nvSpPr>
          <p:cNvPr id="89" name="Shape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114800" y="6043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7E1CC6-F8E2-405F-BCD6-CF054252897B}" type="datetime'''M''''''''''''''''''''''''''''''''''''''''''''''''A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</a:t>
            </a:fld>
            <a:endParaRPr lang="pt-BR" sz="1400" b="1" dirty="0">
              <a:sym typeface="+mn-lt"/>
            </a:endParaRPr>
          </a:p>
        </p:txBody>
      </p:sp>
      <p:sp>
        <p:nvSpPr>
          <p:cNvPr id="93" name="Shape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553075" y="6043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0BB6CF-F3C2-42C0-9AF1-DB8705E5A352}" type="datetime'''''''''''''''''''''''''''''''''B''''''''''''''''''''''''A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</a:t>
            </a:fld>
            <a:endParaRPr lang="pt-BR" sz="1400" b="1" dirty="0">
              <a:sym typeface="+mn-lt"/>
            </a:endParaRPr>
          </a:p>
        </p:txBody>
      </p:sp>
      <p:sp>
        <p:nvSpPr>
          <p:cNvPr id="106" name="Shape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 flipV="1">
            <a:off x="965200" y="4724400"/>
            <a:ext cx="212725" cy="4984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58DF8A-4674-49F4-9A14-3EE7B14EC2F6}" type="datetime'''''''9'''''''''',''''''''''0''''''4%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9,04%</a:t>
            </a:fld>
            <a:endParaRPr lang="pt-BR" sz="1400" b="1" dirty="0">
              <a:sym typeface="+mn-lt"/>
            </a:endParaRPr>
          </a:p>
        </p:txBody>
      </p:sp>
      <p:sp>
        <p:nvSpPr>
          <p:cNvPr id="110" name="Shape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 flipV="1">
            <a:off x="2379663" y="44434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5110BC-7C82-4C5F-9AA0-0C6EB5DF9791}" type="datetime'28,9''''6%''''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28,96%</a:t>
            </a:fld>
            <a:endParaRPr lang="pt-BR" sz="1400" b="1" dirty="0">
              <a:sym typeface="+mn-lt"/>
            </a:endParaRPr>
          </a:p>
        </p:txBody>
      </p:sp>
      <p:sp>
        <p:nvSpPr>
          <p:cNvPr id="94" name="Shape 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908675" y="6043613"/>
            <a:ext cx="2143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434BDB-A51C-4FF2-A43B-5336340DD6FF}" type="datetime'''''''''''A''''''''''''''''''C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AC</a:t>
            </a:fld>
            <a:endParaRPr lang="pt-BR" sz="1400" b="1" dirty="0">
              <a:sym typeface="+mn-lt"/>
            </a:endParaRPr>
          </a:p>
        </p:txBody>
      </p:sp>
      <p:sp>
        <p:nvSpPr>
          <p:cNvPr id="111" name="Shape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 flipV="1">
            <a:off x="2736850" y="443388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57398A-57C7-466C-9D61-21BF2D856352}" type="datetime'3''''0'''',2''3''''''''''''''''''''''%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30,23%</a:t>
            </a:fld>
            <a:endParaRPr lang="pt-BR" sz="1400" b="1" dirty="0">
              <a:sym typeface="+mn-lt"/>
            </a:endParaRPr>
          </a:p>
        </p:txBody>
      </p:sp>
      <p:sp>
        <p:nvSpPr>
          <p:cNvPr id="109" name="Shape 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 flipV="1">
            <a:off x="2022475" y="44624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6A0F7C-3460-4A5C-B9EA-7926910CC42E}" type="datetime'''2''''6'''',''''''''''''''''''''''7''''''''9''''''''%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26,79%</a:t>
            </a:fld>
            <a:endParaRPr lang="pt-BR" sz="1400" b="1" dirty="0">
              <a:sym typeface="+mn-lt"/>
            </a:endParaRPr>
          </a:p>
        </p:txBody>
      </p:sp>
      <p:sp>
        <p:nvSpPr>
          <p:cNvPr id="90" name="Shape 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508500" y="6043613"/>
            <a:ext cx="1936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95BDD2-7F7B-49AB-B258-4494CF38FB4E}" type="datetime'''''''''''''C''''''''''''''''''''''E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CE</a:t>
            </a:fld>
            <a:endParaRPr lang="pt-BR" sz="1400" b="1" dirty="0">
              <a:sym typeface="+mn-lt"/>
            </a:endParaRPr>
          </a:p>
        </p:txBody>
      </p:sp>
      <p:sp>
        <p:nvSpPr>
          <p:cNvPr id="97" name="Shape 3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985000" y="6043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8CBD30-D948-4B10-B5F3-A8AFED401853}" type="datetime'''''''''''A''''''''''''''''L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</a:t>
            </a:fld>
            <a:endParaRPr lang="pt-BR" sz="1400" b="1" dirty="0">
              <a:sym typeface="+mn-lt"/>
            </a:endParaRPr>
          </a:p>
        </p:txBody>
      </p:sp>
      <p:sp>
        <p:nvSpPr>
          <p:cNvPr id="91" name="Shape 3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860925" y="6043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167F7B-105A-4DC2-A5FE-B7FBD07185DE}" type="datetime'''''''''''''''''''''''''''''''''''''P''''''''''''''''''''''E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</a:t>
            </a:fld>
            <a:endParaRPr lang="pt-BR" sz="1400" b="1" dirty="0">
              <a:sym typeface="+mn-lt"/>
            </a:endParaRPr>
          </a:p>
        </p:txBody>
      </p:sp>
      <p:sp>
        <p:nvSpPr>
          <p:cNvPr id="95" name="Shape 3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242050" y="6043613"/>
            <a:ext cx="2524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89EBB2-5FB4-4985-A2F5-334440AF455A}" type="datetime'''''''M''''''''''''''''''''''''''''''''''''S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MS</a:t>
            </a:fld>
            <a:endParaRPr lang="pt-BR" sz="1400" b="1" dirty="0">
              <a:sym typeface="+mn-lt"/>
            </a:endParaRPr>
          </a:p>
        </p:txBody>
      </p:sp>
      <p:sp>
        <p:nvSpPr>
          <p:cNvPr id="92" name="Shape 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218113" y="6043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092636-E837-44F0-A263-304DD9194C55}" type="datetime'''S''''''''''''E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</a:t>
            </a:fld>
            <a:endParaRPr lang="pt-BR" sz="1400" b="1" dirty="0">
              <a:sym typeface="+mn-lt"/>
            </a:endParaRPr>
          </a:p>
        </p:txBody>
      </p:sp>
      <p:sp>
        <p:nvSpPr>
          <p:cNvPr id="99" name="Shape 3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691438" y="6043613"/>
            <a:ext cx="1920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AE185C-D48F-4B5D-975B-B93C4452896C}" type="datetime'''''''''S''''''''''P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</a:t>
            </a:fld>
            <a:endParaRPr lang="pt-BR" sz="1400" b="1" dirty="0">
              <a:sym typeface="+mn-lt"/>
            </a:endParaRPr>
          </a:p>
        </p:txBody>
      </p:sp>
      <p:sp>
        <p:nvSpPr>
          <p:cNvPr id="112" name="Shape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 flipV="1">
            <a:off x="3089275" y="44148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CDF8B57-97C9-489F-BD40-2CDD12D3E3B9}" type="datetime'3''''''''''''2'''''''',''''''15''''''''''''''''''''''%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32,15%</a:t>
            </a:fld>
            <a:endParaRPr lang="pt-BR" sz="1400" b="1" dirty="0">
              <a:sym typeface="+mn-lt"/>
            </a:endParaRPr>
          </a:p>
        </p:txBody>
      </p:sp>
      <p:sp>
        <p:nvSpPr>
          <p:cNvPr id="118" name="Shape 3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 flipV="1">
            <a:off x="5203825" y="41481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6EF860-51A6-4277-ACD9-22FB79885D0D}" type="datetime'''5''9'''''',''''''6''''''''''1''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59,61%</a:t>
            </a:fld>
            <a:endParaRPr lang="pt-BR" sz="1400" b="1" dirty="0">
              <a:sym typeface="+mn-lt"/>
            </a:endParaRPr>
          </a:p>
        </p:txBody>
      </p:sp>
      <p:sp>
        <p:nvSpPr>
          <p:cNvPr id="126" name="Shape 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 flipV="1">
            <a:off x="8032750" y="2809875"/>
            <a:ext cx="212725" cy="6794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55CBE93-5D99-4946-B6A0-7564090B91F2}" type="datetime'1''8''9,''''''''''''''''''4''''''''4''''''''''%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189,44%</a:t>
            </a:fld>
            <a:endParaRPr lang="pt-BR" sz="1400" b="1" dirty="0">
              <a:sym typeface="+mn-lt"/>
            </a:endParaRPr>
          </a:p>
        </p:txBody>
      </p:sp>
      <p:sp>
        <p:nvSpPr>
          <p:cNvPr id="125" name="Shape 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 flipV="1">
            <a:off x="7680325" y="3028950"/>
            <a:ext cx="212725" cy="6794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ACFE10-0650-4087-ADEA-0D3DDEDDDC28}" type="datetime'''''''''''''''1''''6''''''6'',9''''''''2''''''''''''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166,92%</a:t>
            </a:fld>
            <a:endParaRPr lang="pt-BR" sz="1400" b="1" dirty="0">
              <a:sym typeface="+mn-lt"/>
            </a:endParaRPr>
          </a:p>
        </p:txBody>
      </p:sp>
      <p:sp>
        <p:nvSpPr>
          <p:cNvPr id="120" name="Shape 3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 flipV="1">
            <a:off x="5908675" y="40624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9CDC668-74FE-44ED-ABD5-78369CE2CC22}" type="datetime'6''''''''''''''8,''''''''''''''''''''6''''''''6''''''%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68,66%</a:t>
            </a:fld>
            <a:endParaRPr lang="pt-BR" sz="1400" b="1" dirty="0">
              <a:sym typeface="+mn-lt"/>
            </a:endParaRPr>
          </a:p>
        </p:txBody>
      </p:sp>
      <p:sp>
        <p:nvSpPr>
          <p:cNvPr id="114" name="Shape 3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 flipV="1">
            <a:off x="3794125" y="43481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6923D88-8216-4300-B12F-16785184CA76}" type="datetime'38'''''''''''',''''''9''''''5''''%''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38,95%</a:t>
            </a:fld>
            <a:endParaRPr lang="pt-BR" sz="1400" b="1" dirty="0">
              <a:sym typeface="+mn-lt"/>
            </a:endParaRPr>
          </a:p>
        </p:txBody>
      </p:sp>
      <p:sp>
        <p:nvSpPr>
          <p:cNvPr id="122" name="Shape 3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 flipV="1">
            <a:off x="6618288" y="38814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72FD4D-30A5-48D6-A4C1-26C586050D6A}" type="datetime'''''''''''''''8''''''6'',''''''9''''9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86,99%</a:t>
            </a:fld>
            <a:endParaRPr lang="pt-BR" sz="1400" b="1" dirty="0">
              <a:sym typeface="+mn-lt"/>
            </a:endParaRPr>
          </a:p>
        </p:txBody>
      </p:sp>
      <p:sp>
        <p:nvSpPr>
          <p:cNvPr id="115" name="Shape 3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 flipV="1">
            <a:off x="4146550" y="42719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D5797-166F-427F-B8B0-1A5EE195B677}" type="datetime'4''''''''6,''''''''''''''''''''9''''0''''%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46,90%</a:t>
            </a:fld>
            <a:endParaRPr lang="pt-BR" sz="1400" b="1" dirty="0">
              <a:sym typeface="+mn-lt"/>
            </a:endParaRPr>
          </a:p>
        </p:txBody>
      </p:sp>
      <p:sp>
        <p:nvSpPr>
          <p:cNvPr id="119" name="Shape 3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 flipV="1">
            <a:off x="5556250" y="41005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7C6753-6122-4CBF-9E46-EC86FB104074}" type="datetime'64'''''''',''6''''''''''''''''''8''''''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64,68%</a:t>
            </a:fld>
            <a:endParaRPr lang="pt-BR" sz="1400" b="1" dirty="0">
              <a:sym typeface="+mn-lt"/>
            </a:endParaRPr>
          </a:p>
        </p:txBody>
      </p:sp>
      <p:sp>
        <p:nvSpPr>
          <p:cNvPr id="116" name="Shape 3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 flipV="1">
            <a:off x="4498975" y="4186238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3A5E4E-8660-4835-9FB0-768DDCEA47D3}" type="datetime'''5''''''''6,''''''''0''''7''%''''''''''''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56,07%</a:t>
            </a:fld>
            <a:endParaRPr lang="pt-BR" sz="1400" b="1" dirty="0">
              <a:sym typeface="+mn-lt"/>
            </a:endParaRPr>
          </a:p>
        </p:txBody>
      </p:sp>
      <p:sp>
        <p:nvSpPr>
          <p:cNvPr id="123" name="Shape 3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 flipV="1">
            <a:off x="6975475" y="387191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C2005E-276C-465D-950B-4067F994748D}" type="datetime'''''''''88'''''''''''''''',''''''''''5''''''''''''''''''3''%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88,53%</a:t>
            </a:fld>
            <a:endParaRPr lang="pt-BR" sz="1400" b="1" dirty="0">
              <a:sym typeface="+mn-lt"/>
            </a:endParaRPr>
          </a:p>
        </p:txBody>
      </p:sp>
      <p:sp>
        <p:nvSpPr>
          <p:cNvPr id="113" name="Shape 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 flipV="1">
            <a:off x="3441700" y="43481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6A3A0B-6A62-477C-9584-A170D6BE4B19}" type="datetime'''''''''3''8'',''''3''''''''''''''''''''''''''''8''''''%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38,38%</a:t>
            </a:fld>
            <a:endParaRPr lang="pt-BR" sz="1400" b="1" dirty="0">
              <a:sym typeface="+mn-lt"/>
            </a:endParaRPr>
          </a:p>
        </p:txBody>
      </p:sp>
      <p:sp>
        <p:nvSpPr>
          <p:cNvPr id="124" name="Shape 3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 flipV="1">
            <a:off x="7327900" y="38147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D34BCE-340E-4404-9F16-FE484A1A7202}" type="datetime'9''''''''4'''''''''',''''4''2''''%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94,42%</a:t>
            </a:fld>
            <a:endParaRPr lang="pt-BR" sz="1400" b="1" dirty="0">
              <a:sym typeface="+mn-lt"/>
            </a:endParaRPr>
          </a:p>
        </p:txBody>
      </p:sp>
      <p:sp>
        <p:nvSpPr>
          <p:cNvPr id="127" name="Shape 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 flipV="1">
            <a:off x="8385175" y="2457450"/>
            <a:ext cx="212725" cy="6794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B98845-0531-4583-AB4A-447936917E25}" type="datetime'''''''''2''''''''2''6'''''''''',''''5''''''''2''''''''''%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226,52%</a:t>
            </a:fld>
            <a:endParaRPr lang="pt-BR" sz="1400" b="1" dirty="0">
              <a:sym typeface="+mn-lt"/>
            </a:endParaRPr>
          </a:p>
        </p:txBody>
      </p:sp>
      <p:sp>
        <p:nvSpPr>
          <p:cNvPr id="117" name="Shape 3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 flipV="1">
            <a:off x="4851400" y="41576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7CF80D-C883-49CC-BEB2-2FD70F7ABD84}" type="datetime'''''''''5''''''''''''''8'''',''''2''''''''''''''''5''%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58,25%</a:t>
            </a:fld>
            <a:endParaRPr lang="pt-BR" sz="1400" b="1" dirty="0">
              <a:sym typeface="+mn-lt"/>
            </a:endParaRPr>
          </a:p>
        </p:txBody>
      </p:sp>
      <p:sp>
        <p:nvSpPr>
          <p:cNvPr id="121" name="Shape 3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 flipV="1">
            <a:off x="6261100" y="4005263"/>
            <a:ext cx="212725" cy="58896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E4C619-A4C8-48FB-8BC2-A6A85D37D13A}" type="datetime'''''''7''4'''''''''''',''0''4''''''''%''''''''''''''''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74,04%</a:t>
            </a:fld>
            <a:endParaRPr lang="pt-BR" sz="1400" b="1" dirty="0">
              <a:sym typeface="+mn-lt"/>
            </a:endParaRPr>
          </a:p>
        </p:txBody>
      </p:sp>
      <p:sp>
        <p:nvSpPr>
          <p:cNvPr id="128" name="Shape 3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 flipV="1">
            <a:off x="8737600" y="2038350"/>
            <a:ext cx="212725" cy="6794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525172-BB67-4E3B-B2AF-28CBECD0074D}" type="datetime'2''''''''7''''0'''''''''''''''''''''',''''''15''''%'''''">
              <a:rPr lang="pt-BR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270,15%</a:t>
            </a:fld>
            <a:endParaRPr lang="pt-BR" sz="1400" b="1" dirty="0">
              <a:sym typeface="+mn-lt"/>
            </a:endParaRPr>
          </a:p>
        </p:txBody>
      </p:sp>
      <p:grpSp>
        <p:nvGrpSpPr>
          <p:cNvPr id="83" name="Agrupar 82"/>
          <p:cNvGrpSpPr/>
          <p:nvPr/>
        </p:nvGrpSpPr>
        <p:grpSpPr>
          <a:xfrm>
            <a:off x="6269629" y="1173256"/>
            <a:ext cx="2287859" cy="2156215"/>
            <a:chOff x="2500165" y="2068657"/>
            <a:chExt cx="2287859" cy="2156215"/>
          </a:xfrm>
        </p:grpSpPr>
        <p:sp>
          <p:nvSpPr>
            <p:cNvPr id="74" name="Retângulo Arredondado 73"/>
            <p:cNvSpPr/>
            <p:nvPr/>
          </p:nvSpPr>
          <p:spPr>
            <a:xfrm>
              <a:off x="2500165" y="2068657"/>
              <a:ext cx="2287859" cy="1191813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/>
                <a:t>5° maior </a:t>
              </a:r>
              <a:r>
                <a:rPr lang="pt-BR" sz="1600" b="1" dirty="0"/>
                <a:t>comprometimento da RCL com Dívida Consolidada Líquida</a:t>
              </a:r>
            </a:p>
          </p:txBody>
        </p:sp>
        <p:cxnSp>
          <p:nvCxnSpPr>
            <p:cNvPr id="75" name="Conector de Seta Reta 74"/>
            <p:cNvCxnSpPr/>
            <p:nvPr/>
          </p:nvCxnSpPr>
          <p:spPr>
            <a:xfrm>
              <a:off x="3635896" y="3252872"/>
              <a:ext cx="0" cy="972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0" name="CaixaDeTexto 97"/>
          <p:cNvSpPr txBox="1">
            <a:spLocks noChangeArrowheads="1"/>
          </p:cNvSpPr>
          <p:nvPr/>
        </p:nvSpPr>
        <p:spPr bwMode="auto">
          <a:xfrm>
            <a:off x="107504" y="6525344"/>
            <a:ext cx="334962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</a:pPr>
            <a:r>
              <a:rPr lang="pt-BR" altLang="pt-BR" sz="1200" dirty="0">
                <a:solidFill>
                  <a:schemeClr val="bg1"/>
                </a:solidFill>
                <a:sym typeface="+mn-lt"/>
              </a:rPr>
              <a:t>Fonte: SICONFI – GOVERNO FEDERAL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81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07658" name="Slide do think-cell" r:id="rId56" imgW="360" imgH="36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88424" y="6591718"/>
            <a:ext cx="258624" cy="248306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3" name="Shape 303"/>
          <p:cNvSpPr/>
          <p:nvPr/>
        </p:nvSpPr>
        <p:spPr>
          <a:xfrm>
            <a:off x="-2898" y="172135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1" dirty="0" smtClean="0"/>
              <a:t>INVESTIMENTOS</a:t>
            </a:r>
            <a:endParaRPr b="1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76200" y="2628900"/>
          <a:ext cx="9039087" cy="3162353"/>
        </p:xfrm>
        <a:graphic>
          <a:graphicData uri="http://schemas.openxmlformats.org/presentationml/2006/ole">
            <p:oleObj spid="_x0000_s1007659" name="Gráfico" r:id="rId57" imgW="9039087" imgH="3162353" progId="MSGraph.Chart.8">
              <p:embed followColorScheme="full"/>
            </p:oleObj>
          </a:graphicData>
        </a:graphic>
      </p:graphicFrame>
      <p:sp>
        <p:nvSpPr>
          <p:cNvPr id="18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46375" y="5789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F5C443-1A0B-4828-B4EB-13C5CE17B95C}" type="datetime'''''''''''''A''''''''''''''''''''L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</a:t>
            </a:fld>
            <a:endParaRPr lang="pt-BR" sz="1400" b="1" dirty="0">
              <a:sym typeface="+mn-lt"/>
            </a:endParaRPr>
          </a:p>
        </p:txBody>
      </p:sp>
      <p:sp>
        <p:nvSpPr>
          <p:cNvPr id="26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559425" y="5789613"/>
            <a:ext cx="2063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F704B3-D643-4DD4-9B96-ADAE3613F15D}" type="datetime'''''D''''''''''''''''''''''F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DF</a:t>
            </a:fld>
            <a:endParaRPr lang="pt-BR" sz="1400" b="1" dirty="0">
              <a:sym typeface="+mn-lt"/>
            </a:endParaRPr>
          </a:p>
        </p:txBody>
      </p:sp>
      <p:sp>
        <p:nvSpPr>
          <p:cNvPr id="29" name="Shape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616700" y="5789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0B0E38-D983-41B8-B8C5-91DEEE5CE930}" type="datetime'''''''P''A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PA</a:t>
            </a:fld>
            <a:endParaRPr lang="pt-BR" sz="1400" b="1" dirty="0">
              <a:sym typeface="+mn-lt"/>
            </a:endParaRPr>
          </a:p>
        </p:txBody>
      </p:sp>
      <p:sp>
        <p:nvSpPr>
          <p:cNvPr id="21" name="Shape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02063" y="5789613"/>
            <a:ext cx="1968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4DD6E-2CF6-4ACF-894C-9BA865E33B54}" type="datetime'''''''''''''R''''''''''''''''''''''''''''S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RS</a:t>
            </a:fld>
            <a:endParaRPr lang="pt-BR" sz="1400" b="1" dirty="0">
              <a:sym typeface="+mn-lt"/>
            </a:endParaRPr>
          </a:p>
        </p:txBody>
      </p:sp>
      <p:sp>
        <p:nvSpPr>
          <p:cNvPr id="22" name="Shape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127500" y="5789613"/>
            <a:ext cx="2524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153273-2387-4D1D-8BDE-7BE0D77148EF}" type="datetime'''''M''''''''''''''''''''''''''S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MS</a:t>
            </a:fld>
            <a:endParaRPr lang="pt-BR" sz="1400" b="1" dirty="0">
              <a:sym typeface="+mn-lt"/>
            </a:endParaRPr>
          </a:p>
        </p:txBody>
      </p:sp>
      <p:sp>
        <p:nvSpPr>
          <p:cNvPr id="30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985000" y="5789613"/>
            <a:ext cx="1952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6AF051-C900-42C7-B2C0-AF36297CFCE5}" type="datetime'''''''''''''''''''''''''''''P''''''''''''''''E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</a:t>
            </a:fld>
            <a:endParaRPr lang="pt-BR" sz="1400" b="1" dirty="0">
              <a:sym typeface="+mn-lt"/>
            </a:endParaRPr>
          </a:p>
        </p:txBody>
      </p:sp>
      <p:sp>
        <p:nvSpPr>
          <p:cNvPr id="16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051050" y="5789613"/>
            <a:ext cx="1555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F6F02D-3DFC-4DE4-94E0-65DF3CADBAC2}" type="datetime'''''''''''''''''''''''''''P''''''''''''''''''''I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PI</a:t>
            </a:fld>
            <a:endParaRPr lang="pt-BR" sz="1400" b="1" dirty="0">
              <a:sym typeface="+mn-lt"/>
            </a:endParaRPr>
          </a:p>
        </p:txBody>
      </p:sp>
      <p:sp>
        <p:nvSpPr>
          <p:cNvPr id="20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421063" y="5789613"/>
            <a:ext cx="2555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2135B7-B742-4686-84AA-59E92058E2CC}" type="datetime'''''''''''''''''''''''''''''''''M''''''''T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MT</a:t>
            </a:fld>
            <a:endParaRPr lang="pt-BR" sz="1400" b="1" dirty="0">
              <a:sym typeface="+mn-lt"/>
            </a:endParaRPr>
          </a:p>
        </p:txBody>
      </p:sp>
      <p:sp>
        <p:nvSpPr>
          <p:cNvPr id="23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513263" y="5789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D691A-45FD-4C59-823F-AE2C98E23732}" type="datetime'''''''''''''''''''''''''''''''''''''E''''''''''''S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ES</a:t>
            </a:fld>
            <a:endParaRPr lang="pt-BR" sz="1400" b="1" dirty="0">
              <a:sym typeface="+mn-lt"/>
            </a:endParaRPr>
          </a:p>
        </p:txBody>
      </p:sp>
      <p:sp>
        <p:nvSpPr>
          <p:cNvPr id="28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229350" y="5789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B628F3-6F95-4901-9EB3-1EE916FD2F24}" type="datetime'''''''''''''''''''''A''''''M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AM</a:t>
            </a:fld>
            <a:endParaRPr lang="pt-BR" sz="1400" b="1" dirty="0">
              <a:sym typeface="+mn-lt"/>
            </a:endParaRPr>
          </a:p>
        </p:txBody>
      </p:sp>
      <p:sp>
        <p:nvSpPr>
          <p:cNvPr id="27" name="Shape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876925" y="5789613"/>
            <a:ext cx="27622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395421-5A52-46B9-8E41-40F99BEC416D}" type="datetime'''''''M''''''''''''''''''''''''''''''''A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</a:t>
            </a:fld>
            <a:endParaRPr lang="pt-BR" sz="1400" b="1" dirty="0">
              <a:sym typeface="+mn-lt"/>
            </a:endParaRPr>
          </a:p>
        </p:txBody>
      </p:sp>
      <p:sp>
        <p:nvSpPr>
          <p:cNvPr id="17" name="Shape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370138" y="5789613"/>
            <a:ext cx="2333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E8EDE-AB62-486B-9B39-EDE8186B8F48}" type="datetime'''''''''''''R''''''''''''''''''''O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</a:t>
            </a:fld>
            <a:endParaRPr lang="pt-BR" sz="1400" b="1" dirty="0">
              <a:sym typeface="+mn-lt"/>
            </a:endParaRPr>
          </a:p>
        </p:txBody>
      </p:sp>
      <p:sp>
        <p:nvSpPr>
          <p:cNvPr id="24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862513" y="5789613"/>
            <a:ext cx="1905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82D786-1F82-4EAB-A44B-0F9105CDE08E}" type="datetime'''''''''''''''''S''''''C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SC</a:t>
            </a:fld>
            <a:endParaRPr lang="pt-BR" sz="1400" b="1" dirty="0">
              <a:sym typeface="+mn-lt"/>
            </a:endParaRPr>
          </a:p>
        </p:txBody>
      </p:sp>
      <p:sp>
        <p:nvSpPr>
          <p:cNvPr id="25" name="Shape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170488" y="5789613"/>
            <a:ext cx="2809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915896-A96F-46B1-BFF3-F7B891F8B2F4}" type="datetime'''''M''''''''''''''''''''''''''''''''''''''''''''''''G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MG</a:t>
            </a:fld>
            <a:endParaRPr lang="pt-BR" sz="1400" b="1" dirty="0">
              <a:sym typeface="+mn-lt"/>
            </a:endParaRPr>
          </a:p>
        </p:txBody>
      </p:sp>
      <p:sp>
        <p:nvSpPr>
          <p:cNvPr id="58" name="Shape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 flipV="1">
            <a:off x="4498975" y="47974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5F17BA-1EA4-4CEE-A94B-A6350C175A65}" type="datetime'''''1'',''''2''''''''''''''''''''''''0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1,20</a:t>
            </a:fld>
            <a:endParaRPr lang="pt-BR" sz="1400" b="1" dirty="0">
              <a:sym typeface="+mn-lt"/>
            </a:endParaRPr>
          </a:p>
        </p:txBody>
      </p:sp>
      <p:sp>
        <p:nvSpPr>
          <p:cNvPr id="56" name="Shape 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 flipV="1">
            <a:off x="3794125" y="484505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94E2B3-CF6C-4953-B0E0-7F918C2E38F1}" type="datetime'''''''''''1'''''''''''''''''''''''''',''''''''07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1,07</a:t>
            </a:fld>
            <a:endParaRPr lang="pt-BR" sz="1400" b="1" dirty="0">
              <a:sym typeface="+mn-lt"/>
            </a:endParaRPr>
          </a:p>
        </p:txBody>
      </p:sp>
      <p:sp>
        <p:nvSpPr>
          <p:cNvPr id="37" name="Shape 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748713" y="5789613"/>
            <a:ext cx="192088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CBDC6B-595F-4552-8C33-1CED4044DAC3}" type="datetime'''''''''''S''''''''''''''''''''''''''''''''P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</a:t>
            </a:fld>
            <a:endParaRPr lang="pt-BR" sz="1400" b="1" dirty="0">
              <a:sym typeface="+mn-lt"/>
            </a:endParaRPr>
          </a:p>
        </p:txBody>
      </p:sp>
      <p:sp>
        <p:nvSpPr>
          <p:cNvPr id="51" name="Shape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 flipV="1">
            <a:off x="2022475" y="50546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192D2-85EE-463D-ABCF-0DE25025B2F7}" type="datetime'''''''''''0'''''''''''',5''8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0,58</a:t>
            </a:fld>
            <a:endParaRPr lang="pt-BR" sz="1400" b="1" dirty="0">
              <a:sym typeface="+mn-lt"/>
            </a:endParaRPr>
          </a:p>
        </p:txBody>
      </p:sp>
      <p:sp>
        <p:nvSpPr>
          <p:cNvPr id="53" name="Shape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 flipV="1">
            <a:off x="2736850" y="49879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8AA893-4B49-4774-AAB5-E8D098F6A808}" type="datetime'''''''''''''0'''''''''''''''',''7''''''2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0,72</a:t>
            </a:fld>
            <a:endParaRPr lang="pt-BR" sz="1400" b="1" dirty="0">
              <a:sym typeface="+mn-lt"/>
            </a:endParaRPr>
          </a:p>
        </p:txBody>
      </p:sp>
      <p:sp>
        <p:nvSpPr>
          <p:cNvPr id="59" name="Shape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 flipV="1">
            <a:off x="4851400" y="47783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662E8F9-EF71-424F-9503-E68009AAB4F3}" type="datetime'''1'''''''''''',''''''2''''''''''''''''''''''3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1,23</a:t>
            </a:fld>
            <a:endParaRPr lang="pt-BR" sz="1400" b="1" dirty="0">
              <a:sym typeface="+mn-lt"/>
            </a:endParaRPr>
          </a:p>
        </p:txBody>
      </p:sp>
      <p:sp>
        <p:nvSpPr>
          <p:cNvPr id="61" name="Shape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 flipV="1">
            <a:off x="5556250" y="47593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3751E3-8728-4482-AA7F-F3A742333885}" type="datetime'''''''1'',''''''2''''''''''''7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1,27</a:t>
            </a:fld>
            <a:endParaRPr lang="pt-BR" sz="1400" b="1" dirty="0">
              <a:sym typeface="+mn-lt"/>
            </a:endParaRPr>
          </a:p>
        </p:txBody>
      </p:sp>
      <p:sp>
        <p:nvSpPr>
          <p:cNvPr id="62" name="Shape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 flipV="1">
            <a:off x="5908675" y="473075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15DE56-AC16-4FFC-A3E6-7A0505C5EFDA}" type="datetime'''''''''''''''''1'''''',''''3''5''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1,35</a:t>
            </a:fld>
            <a:endParaRPr lang="pt-BR" sz="1400" b="1" dirty="0">
              <a:sym typeface="+mn-lt"/>
            </a:endParaRPr>
          </a:p>
        </p:txBody>
      </p:sp>
      <p:sp>
        <p:nvSpPr>
          <p:cNvPr id="60" name="Shape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 flipV="1">
            <a:off x="5203825" y="47783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190303A-871B-48A9-90C1-7409C089077E}" type="datetime'''''''''1'''''''''''',''''''''''''''''''''''''''''2''5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1,25</a:t>
            </a:fld>
            <a:endParaRPr lang="pt-BR" sz="1400" b="1" dirty="0">
              <a:sym typeface="+mn-lt"/>
            </a:endParaRPr>
          </a:p>
        </p:txBody>
      </p:sp>
      <p:sp>
        <p:nvSpPr>
          <p:cNvPr id="64" name="Shape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 flipV="1">
            <a:off x="6618288" y="46736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7DA663-3993-430A-948F-C7A8623B002C}" type="datetime'''''''1'''''''''''''',''''''''''''4''''''8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1,48</a:t>
            </a:fld>
            <a:endParaRPr lang="pt-BR" sz="1400" b="1" dirty="0">
              <a:sym typeface="+mn-lt"/>
            </a:endParaRPr>
          </a:p>
        </p:txBody>
      </p:sp>
      <p:sp>
        <p:nvSpPr>
          <p:cNvPr id="65" name="Shape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 flipV="1">
            <a:off x="6975475" y="46259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E01DE3-11E3-420B-BA0C-E4DEB5246829}" type="datetime'''''''''''''''1'',''''''''''''''''''''6''''''''''0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1,60</a:t>
            </a:fld>
            <a:endParaRPr lang="pt-BR" sz="1400" b="1" dirty="0">
              <a:sym typeface="+mn-lt"/>
            </a:endParaRPr>
          </a:p>
        </p:txBody>
      </p:sp>
      <p:sp>
        <p:nvSpPr>
          <p:cNvPr id="63" name="Shape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 flipV="1">
            <a:off x="6261100" y="47117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D410DF-1279-4C38-BB27-C46AA9CA2043}" type="datetime'1'''',''''''''''''39''''''''''''''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1,39</a:t>
            </a:fld>
            <a:endParaRPr lang="pt-BR" sz="1400" b="1" dirty="0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388350" y="5789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15BF64-2E61-439A-9DD3-A204D8F68398}" type="datetime'''''''''''P''''R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</a:t>
            </a:fld>
            <a:endParaRPr lang="pt-BR" sz="1400" b="1" dirty="0">
              <a:sym typeface="+mn-lt"/>
            </a:endParaRPr>
          </a:p>
        </p:txBody>
      </p:sp>
      <p:sp>
        <p:nvSpPr>
          <p:cNvPr id="57" name="Shape 3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 flipV="1">
            <a:off x="4146550" y="48355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48152E1-DAB7-48D9-981F-9D65D01AB349}" type="datetime'''1'''''''''''''''''''''',''''''''''''''''1''''0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1,10</a:t>
            </a:fld>
            <a:endParaRPr lang="pt-BR" sz="1400" b="1" dirty="0">
              <a:sym typeface="+mn-lt"/>
            </a:endParaRPr>
          </a:p>
        </p:txBody>
      </p:sp>
      <p:sp>
        <p:nvSpPr>
          <p:cNvPr id="34" name="Shape 3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664450" y="5789613"/>
            <a:ext cx="2460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B5DD55-E891-4540-8945-72EC3ED2F05E}" type="datetime'''''''''''''''''''G''''''''''''''''''''''''O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GO</a:t>
            </a:fld>
            <a:endParaRPr lang="pt-BR" sz="1400" b="1" dirty="0">
              <a:sym typeface="+mn-lt"/>
            </a:endParaRPr>
          </a:p>
        </p:txBody>
      </p:sp>
      <p:sp>
        <p:nvSpPr>
          <p:cNvPr id="54" name="Shape 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 flipV="1">
            <a:off x="3089275" y="49784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6FAE95B-276A-459B-AEB0-3CA95E57700A}" type="datetime'''''''''''''''0'''''''',''''''7''''''''''''''5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0,75</a:t>
            </a:fld>
            <a:endParaRPr lang="pt-BR" sz="1400" b="1" dirty="0">
              <a:sym typeface="+mn-lt"/>
            </a:endParaRPr>
          </a:p>
        </p:txBody>
      </p:sp>
      <p:sp>
        <p:nvSpPr>
          <p:cNvPr id="52" name="Shape 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 flipV="1">
            <a:off x="2379663" y="50450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DC2400A-126A-4749-8044-119388F908E8}" type="datetime'''''''0'''''''',''''''''''''''''6''''''''''''0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0,60</a:t>
            </a:fld>
            <a:endParaRPr lang="pt-BR" sz="1400" b="1" dirty="0">
              <a:sym typeface="+mn-lt"/>
            </a:endParaRPr>
          </a:p>
        </p:txBody>
      </p:sp>
      <p:sp>
        <p:nvSpPr>
          <p:cNvPr id="33" name="Shape 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337425" y="5789613"/>
            <a:ext cx="193675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2B8CDD-4B3A-4CB0-8B76-EDBE4173D0AF}" type="datetime'''''''''''''''''''''''''''''''C''''''''''E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CE</a:t>
            </a:fld>
            <a:endParaRPr lang="pt-BR" sz="1400" b="1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029575" y="5789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03069E-D9B3-43EB-A8CC-5A3B82089FA8}" type="datetime'B''''''''A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</a:t>
            </a:fld>
            <a:endParaRPr lang="pt-BR" sz="1400" b="1" dirty="0">
              <a:sym typeface="+mn-lt"/>
            </a:endParaRPr>
          </a:p>
        </p:txBody>
      </p:sp>
      <p:sp>
        <p:nvSpPr>
          <p:cNvPr id="55" name="Shape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 flipV="1">
            <a:off x="3441700" y="49117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34276F-9AEF-4FEF-BF6A-A4E028E8C97F}" type="datetime'''''''''''''''''''''0'',''9''''''''''''''''''''''2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0,92</a:t>
            </a:fld>
            <a:endParaRPr lang="pt-BR" sz="1400" b="1" dirty="0">
              <a:sym typeface="+mn-lt"/>
            </a:endParaRPr>
          </a:p>
        </p:txBody>
      </p:sp>
      <p:sp>
        <p:nvSpPr>
          <p:cNvPr id="69" name="Shape 3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 flipV="1">
            <a:off x="7680325" y="45307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6C666E-4CC7-4F7C-BAF7-097E2EB47483}" type="datetime'''''''''1'''''',''''''8''''''''''''''''''''''''''''3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1,83</a:t>
            </a:fld>
            <a:endParaRPr lang="pt-BR" sz="1400" b="1" dirty="0">
              <a:sym typeface="+mn-lt"/>
            </a:endParaRPr>
          </a:p>
        </p:txBody>
      </p:sp>
      <p:sp>
        <p:nvSpPr>
          <p:cNvPr id="68" name="Shape 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 flipV="1">
            <a:off x="7327900" y="46069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B1BEA8E-120C-48F6-92A7-CE885E151F7A}" type="datetime'''''''1'''''''''''''''''''''''''',''''''''''''6''''''4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1,64</a:t>
            </a:fld>
            <a:endParaRPr lang="pt-BR" sz="1400" b="1" dirty="0">
              <a:sym typeface="+mn-lt"/>
            </a:endParaRPr>
          </a:p>
        </p:txBody>
      </p:sp>
      <p:sp>
        <p:nvSpPr>
          <p:cNvPr id="72" name="Shape 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 flipV="1">
            <a:off x="8737600" y="23495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84D413-3652-4760-BAC4-1D572B5F3201}" type="datetime'''''''7,''''''''''''''''''''''''0''''''''''''''''''''8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7,08</a:t>
            </a:fld>
            <a:endParaRPr lang="pt-BR" sz="1400" b="1" dirty="0">
              <a:sym typeface="+mn-lt"/>
            </a:endParaRPr>
          </a:p>
        </p:txBody>
      </p:sp>
      <p:sp>
        <p:nvSpPr>
          <p:cNvPr id="19" name="Shape 3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109913" y="5789613"/>
            <a:ext cx="1714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53BA79-F3DB-4D9B-9405-A699188BB70A}" type="datetime'''RJ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RJ</a:t>
            </a:fld>
            <a:endParaRPr lang="pt-BR" sz="1400" b="1" dirty="0">
              <a:sym typeface="+mn-lt"/>
            </a:endParaRPr>
          </a:p>
        </p:txBody>
      </p:sp>
      <p:sp>
        <p:nvSpPr>
          <p:cNvPr id="71" name="Shape 3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 flipV="1">
            <a:off x="8385175" y="450215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8DA988-C0CC-4467-998F-6F5BAF9CFDB5}" type="datetime'''''''''''''''1'',''''''''''''9''''1''''''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1,91</a:t>
            </a:fld>
            <a:endParaRPr lang="pt-BR" sz="1400" b="1" dirty="0">
              <a:sym typeface="+mn-lt"/>
            </a:endParaRPr>
          </a:p>
        </p:txBody>
      </p:sp>
      <p:sp>
        <p:nvSpPr>
          <p:cNvPr id="5" name="Shape 3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58763" y="5789613"/>
            <a:ext cx="21590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9A46DF-323B-44E5-AB87-FB0936742AE4}" type="datetime'''A''''''''''''''''''''''''''''''''''P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</a:t>
            </a:fld>
            <a:endParaRPr lang="pt-BR" sz="1400" b="1" dirty="0">
              <a:sym typeface="+mn-lt"/>
            </a:endParaRPr>
          </a:p>
        </p:txBody>
      </p:sp>
      <p:sp>
        <p:nvSpPr>
          <p:cNvPr id="8" name="Shape 3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65200" y="5789613"/>
            <a:ext cx="21431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218D2E-5774-4E1D-88E5-39C391AEC39B}" type="datetime'''''''''''''''''''''''''''''''''''''''''AC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AC</a:t>
            </a:fld>
            <a:endParaRPr lang="pt-BR" sz="1400" b="1" dirty="0">
              <a:sym typeface="+mn-lt"/>
            </a:endParaRPr>
          </a:p>
        </p:txBody>
      </p:sp>
      <p:sp>
        <p:nvSpPr>
          <p:cNvPr id="48" name="Shape 3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 flipV="1">
            <a:off x="260350" y="52355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342D87-D536-4C48-9B52-2AA5B22B19D5}" type="datetime'''''''''''0'',''''''''''''''''''''''''''''''''''''1''5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0,15</a:t>
            </a:fld>
            <a:endParaRPr lang="pt-BR" sz="1400" b="1" dirty="0">
              <a:sym typeface="+mn-lt"/>
            </a:endParaRPr>
          </a:p>
        </p:txBody>
      </p:sp>
      <p:sp>
        <p:nvSpPr>
          <p:cNvPr id="7" name="Shape 3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09600" y="5789613"/>
            <a:ext cx="2206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C6FE5A-BFF6-44AE-9B35-B0061FAE1C3A}" type="datetime'''''''TO''''''''''''''''''''''''''''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</a:t>
            </a:fld>
            <a:endParaRPr lang="pt-BR" sz="1400" b="1" dirty="0">
              <a:sym typeface="+mn-lt"/>
            </a:endParaRPr>
          </a:p>
        </p:txBody>
      </p:sp>
      <p:sp>
        <p:nvSpPr>
          <p:cNvPr id="70" name="Shape 3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 flipV="1">
            <a:off x="8032750" y="452120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408263-93F1-4FD8-969D-F20693B5F5EE}" type="datetime'''''1'''''''''''''''''''',8''''''''''''''''''''''5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1,85</a:t>
            </a:fld>
            <a:endParaRPr lang="pt-BR" sz="1400" b="1" dirty="0">
              <a:sym typeface="+mn-lt"/>
            </a:endParaRPr>
          </a:p>
        </p:txBody>
      </p:sp>
      <p:sp>
        <p:nvSpPr>
          <p:cNvPr id="78" name="Shape 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 flipV="1">
            <a:off x="1317625" y="51212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873F8F-841D-4C76-AB21-99A5A9F31DFE}" type="datetime'''''''''''0'''''''''''''''''''''',''''''''''''''4''''''''''1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0,41</a:t>
            </a:fld>
            <a:endParaRPr lang="pt-BR" sz="1400" b="1" dirty="0">
              <a:sym typeface="+mn-lt"/>
            </a:endParaRPr>
          </a:p>
        </p:txBody>
      </p:sp>
      <p:sp>
        <p:nvSpPr>
          <p:cNvPr id="79" name="Shape 3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 flipV="1">
            <a:off x="1670050" y="5111750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38190A-72CC-4633-BF59-D1BC9B001E47}" type="datetime'''''''''''''''''''''''0,''''''''''''44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0,44</a:t>
            </a:fld>
            <a:endParaRPr lang="pt-BR" sz="1400" b="1" dirty="0">
              <a:sym typeface="+mn-lt"/>
            </a:endParaRPr>
          </a:p>
        </p:txBody>
      </p:sp>
      <p:sp>
        <p:nvSpPr>
          <p:cNvPr id="50" name="Shape 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 flipV="1">
            <a:off x="612775" y="517842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B54314-A4CC-469A-9EDA-0471EAB4569A}" type="datetime'''0'''''''',''''''''''''''2''''''7''''''''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0,27</a:t>
            </a:fld>
            <a:endParaRPr lang="pt-BR" sz="1400" b="1" dirty="0">
              <a:sym typeface="+mn-lt"/>
            </a:endParaRPr>
          </a:p>
        </p:txBody>
      </p:sp>
      <p:sp>
        <p:nvSpPr>
          <p:cNvPr id="46" name="Shape 3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 flipV="1">
            <a:off x="965200" y="5159375"/>
            <a:ext cx="212725" cy="3683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vert="eaVert" wrap="none" lIns="0" tIns="25400" rIns="0" bIns="2540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5ED77F-721D-4F64-8022-59D223D9524F}" type="datetime'''''''''''''''''''''''0'''''''''',''''3''2'''''''''''">
              <a:rPr lang="pt-BR" altLang="en-US" sz="14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0,32</a:t>
            </a:fld>
            <a:endParaRPr lang="pt-BR" sz="1400" b="1" dirty="0">
              <a:sym typeface="+mn-lt"/>
            </a:endParaRPr>
          </a:p>
        </p:txBody>
      </p:sp>
      <p:sp>
        <p:nvSpPr>
          <p:cNvPr id="76" name="Shape 3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331913" y="5789613"/>
            <a:ext cx="184150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454BD-6376-4ACA-B270-DF06C1B13E8C}" type="datetime'''''''''''''S''''''''''''''''''''''E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</a:t>
            </a:fld>
            <a:endParaRPr lang="pt-BR" sz="1400" b="1" dirty="0">
              <a:sym typeface="+mn-lt"/>
            </a:endParaRPr>
          </a:p>
        </p:txBody>
      </p:sp>
      <p:sp>
        <p:nvSpPr>
          <p:cNvPr id="77" name="Shape 3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673225" y="5789613"/>
            <a:ext cx="207963" cy="212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D4FCEE-56BA-48DB-B31D-48637C6D259C}" type="datetime'''''''''''''''''''''''''''''''''''PB'''''''''''''''''''''''">
              <a:rPr lang="pt-BR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PB</a:t>
            </a:fld>
            <a:endParaRPr lang="pt-BR" sz="1400" b="1" dirty="0">
              <a:sym typeface="+mn-lt"/>
            </a:endParaRPr>
          </a:p>
        </p:txBody>
      </p:sp>
      <p:grpSp>
        <p:nvGrpSpPr>
          <p:cNvPr id="83" name="Agrupar 82"/>
          <p:cNvGrpSpPr/>
          <p:nvPr/>
        </p:nvGrpSpPr>
        <p:grpSpPr>
          <a:xfrm>
            <a:off x="3819332" y="3444676"/>
            <a:ext cx="2287859" cy="966193"/>
            <a:chOff x="2500165" y="2341072"/>
            <a:chExt cx="2287859" cy="966193"/>
          </a:xfrm>
        </p:grpSpPr>
        <p:sp>
          <p:nvSpPr>
            <p:cNvPr id="74" name="Retângulo Arredondado 73"/>
            <p:cNvSpPr/>
            <p:nvPr/>
          </p:nvSpPr>
          <p:spPr>
            <a:xfrm>
              <a:off x="2500165" y="2341072"/>
              <a:ext cx="2287859" cy="646983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/>
                <a:t>12º lugar em realização de investimentos</a:t>
              </a:r>
            </a:p>
          </p:txBody>
        </p:sp>
        <p:cxnSp>
          <p:nvCxnSpPr>
            <p:cNvPr id="75" name="Conector de Seta Reta 74"/>
            <p:cNvCxnSpPr/>
            <p:nvPr/>
          </p:nvCxnSpPr>
          <p:spPr>
            <a:xfrm>
              <a:off x="3635896" y="2987121"/>
              <a:ext cx="0" cy="32014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7" name="CaixaDeTexto 97"/>
          <p:cNvSpPr txBox="1">
            <a:spLocks noChangeArrowheads="1"/>
          </p:cNvSpPr>
          <p:nvPr/>
        </p:nvSpPr>
        <p:spPr bwMode="auto">
          <a:xfrm>
            <a:off x="107504" y="6525344"/>
            <a:ext cx="334962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</a:pPr>
            <a:r>
              <a:rPr lang="pt-BR" altLang="pt-BR" sz="1200" dirty="0">
                <a:solidFill>
                  <a:schemeClr val="bg1"/>
                </a:solidFill>
                <a:sym typeface="+mn-lt"/>
              </a:rPr>
              <a:t>Fonte: SICONFI – GOVERNO FEDERAL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6453336"/>
            <a:ext cx="35005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443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75230" name="Slide do think-cell" r:id="rId4" imgW="360" imgH="360" progId="">
              <p:embed/>
            </p:oleObj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71"/>
            <a:ext cx="9144000" cy="6845229"/>
          </a:xfrm>
          <a:prstGeom prst="rect">
            <a:avLst/>
          </a:prstGeom>
        </p:spPr>
      </p:pic>
      <p:pic>
        <p:nvPicPr>
          <p:cNvPr id="839" name="image42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028660" y="1333242"/>
            <a:ext cx="2383538" cy="28099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594404" y="6308080"/>
            <a:ext cx="92396" cy="461665"/>
          </a:xfrm>
        </p:spPr>
        <p:txBody>
          <a:bodyPr/>
          <a:lstStyle/>
          <a:p>
            <a:endParaRPr lang="pt-BR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909" y="4365104"/>
            <a:ext cx="604107" cy="37596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72000" y="4422946"/>
            <a:ext cx="100825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@</a:t>
            </a:r>
            <a:r>
              <a:rPr kumimoji="0" lang="pt-BR" sz="14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527" y="4358360"/>
            <a:ext cx="360040" cy="36004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91567" y="4422946"/>
            <a:ext cx="115212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2420" y="4355851"/>
            <a:ext cx="362549" cy="3625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424969" y="4410625"/>
            <a:ext cx="144016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@</a:t>
            </a:r>
            <a:r>
              <a:rPr kumimoji="0" lang="pt-BR" sz="14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fazenda_sc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87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48357476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51683" name="Slide do think-cell" r:id="rId26" imgW="360" imgH="360" progId="">
              <p:embed/>
            </p:oleObj>
          </a:graphicData>
        </a:graphic>
      </p:graphicFrame>
      <p:sp>
        <p:nvSpPr>
          <p:cNvPr id="47" name="Retângulo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32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540894650"/>
              </p:ext>
            </p:extLst>
          </p:nvPr>
        </p:nvGraphicFramePr>
        <p:xfrm>
          <a:off x="874713" y="2020888"/>
          <a:ext cx="4865687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67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354262" y="5538788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Quadrimestre/</a:t>
            </a:r>
            <a:fld id="{A9C25113-71C0-4AE3-9600-52F1B98E650A}" type="datetime'''''''''''''''''''''''''20''''''''''1''''''''''''''''8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pt-BR" sz="1600" b="1" dirty="0">
              <a:sym typeface="+mn-lt"/>
            </a:endParaRPr>
          </a:p>
        </p:txBody>
      </p:sp>
      <p:sp>
        <p:nvSpPr>
          <p:cNvPr id="70" name="Shape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319213" y="1833563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4921C2-BBBB-4360-AE15-55830BB4FB4D}" type="datetime'''''''''''''''''''''''''16'''''''''',6''''''''''''''''8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16,68</a:t>
            </a:fld>
            <a:endParaRPr lang="pt-BR" sz="1800" b="1" dirty="0">
              <a:sym typeface="+mn-lt"/>
            </a:endParaRPr>
          </a:p>
        </p:txBody>
      </p:sp>
      <p:sp useBgFill="1">
        <p:nvSpPr>
          <p:cNvPr id="77" name="Shape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060575" y="507365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966348-7ADA-4153-BE84-C3979FAAAFAF}" type="datetime'''''''''''''0'''''',''''''''''''''''6''''''''''''''''''3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0,63</a:t>
            </a:fld>
            <a:endParaRPr lang="pt-BR" sz="1800" b="1" dirty="0">
              <a:sym typeface="+mn-lt"/>
            </a:endParaRPr>
          </a:p>
        </p:txBody>
      </p:sp>
      <p:sp useBgFill="1">
        <p:nvSpPr>
          <p:cNvPr id="80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752725" y="5146675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C51F05-1954-481B-A92E-565564F3EBA0}" type="datetime'''''''''''0'''''''',''''''''''''''''''''''''''''''27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0,27</a:t>
            </a:fld>
            <a:endParaRPr lang="pt-BR" sz="1800" b="1" dirty="0">
              <a:sym typeface="+mn-lt"/>
            </a:endParaRPr>
          </a:p>
        </p:txBody>
      </p:sp>
      <p:sp useBgFill="1">
        <p:nvSpPr>
          <p:cNvPr id="81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443288" y="5110163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1CBED7-E781-46F2-A232-302FA41C5BE1}" type="datetime'''''''''''0'''''''''',''''''''''''45''''''''''''''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0,45</a:t>
            </a:fld>
            <a:endParaRPr lang="pt-BR" sz="1800" b="1" dirty="0">
              <a:sym typeface="+mn-lt"/>
            </a:endParaRPr>
          </a:p>
        </p:txBody>
      </p:sp>
      <p:sp useBgFill="1">
        <p:nvSpPr>
          <p:cNvPr id="82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135438" y="5170488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B048A8-2423-45E4-BB06-0F37064F70F7}" type="datetime'''''''''''''0'',''''''''''''''''''''''1''''''5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0,15</a:t>
            </a:fld>
            <a:endParaRPr lang="pt-BR" sz="1800" b="1">
              <a:sym typeface="+mn-lt"/>
            </a:endParaRPr>
          </a:p>
        </p:txBody>
      </p:sp>
      <p:sp>
        <p:nvSpPr>
          <p:cNvPr id="83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26000" y="4225925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2AC7F-3F6B-4B92-8977-11B29A6ED186}" type="datetime'''4'''',''''''''8''''3''''''''''''''''''''''''''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4,83</a:t>
            </a:fld>
            <a:endParaRPr lang="pt-BR" sz="1800" b="1">
              <a:sym typeface="+mn-l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699792" y="2232505"/>
            <a:ext cx="1512168" cy="332399"/>
          </a:xfrm>
          <a:prstGeom prst="rect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 smtClean="0">
                <a:solidFill>
                  <a:srgbClr val="000000"/>
                </a:solidFill>
                <a:cs typeface="Arial" pitchFamily="34" charset="0"/>
              </a:rPr>
              <a:t>∑ 23,01</a:t>
            </a:r>
            <a:endParaRPr lang="pt-BR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rgbClr val="FFFFFF"/>
                </a:solidFill>
                <a:sym typeface="+mn-lt"/>
              </a:rPr>
              <a:t>Arrecadação Bruta </a:t>
            </a: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Total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27424"/>
            <a:ext cx="298986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85" name="Retângulo 84"/>
          <p:cNvSpPr/>
          <p:nvPr>
            <p:custDataLst>
              <p:tags r:id="rId12"/>
            </p:custDataLst>
          </p:nvPr>
        </p:nvSpPr>
        <p:spPr bwMode="auto">
          <a:xfrm>
            <a:off x="6221412" y="3865562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Retângulo 85"/>
          <p:cNvSpPr/>
          <p:nvPr>
            <p:custDataLst>
              <p:tags r:id="rId13"/>
            </p:custDataLst>
          </p:nvPr>
        </p:nvSpPr>
        <p:spPr bwMode="auto">
          <a:xfrm>
            <a:off x="6221412" y="4160837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2" name="Retângulo 91"/>
          <p:cNvSpPr/>
          <p:nvPr>
            <p:custDataLst>
              <p:tags r:id="rId14"/>
            </p:custDataLst>
          </p:nvPr>
        </p:nvSpPr>
        <p:spPr bwMode="auto">
          <a:xfrm>
            <a:off x="6221412" y="4456112"/>
            <a:ext cx="285750" cy="214312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3" name="Retângulo 92"/>
          <p:cNvSpPr/>
          <p:nvPr>
            <p:custDataLst>
              <p:tags r:id="rId15"/>
            </p:custDataLst>
          </p:nvPr>
        </p:nvSpPr>
        <p:spPr bwMode="auto">
          <a:xfrm>
            <a:off x="6221412" y="4751387"/>
            <a:ext cx="285750" cy="214312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Retângulo 93"/>
          <p:cNvSpPr/>
          <p:nvPr>
            <p:custDataLst>
              <p:tags r:id="rId16"/>
            </p:custDataLst>
          </p:nvPr>
        </p:nvSpPr>
        <p:spPr bwMode="auto">
          <a:xfrm>
            <a:off x="6221412" y="5046662"/>
            <a:ext cx="285750" cy="214312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Retângulo 94"/>
          <p:cNvSpPr/>
          <p:nvPr>
            <p:custDataLst>
              <p:tags r:id="rId17"/>
            </p:custDataLst>
          </p:nvPr>
        </p:nvSpPr>
        <p:spPr bwMode="auto">
          <a:xfrm>
            <a:off x="6221412" y="5341937"/>
            <a:ext cx="285750" cy="214312"/>
          </a:xfrm>
          <a:prstGeom prst="rect">
            <a:avLst/>
          </a:prstGeom>
          <a:solidFill>
            <a:srgbClr val="17375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9" name="Shape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57962" y="3859212"/>
            <a:ext cx="16637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491245-F2B3-42C8-863D-330D8A6EFBAA}" type="datetime'R''''e''c''''''''e''''''it''as'' T''''''ributári''as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Receitas Tributárias</a:t>
            </a:fld>
            <a:endParaRPr lang="pt-BR" sz="1600" b="1" dirty="0">
              <a:sym typeface="+mn-lt"/>
            </a:endParaRPr>
          </a:p>
        </p:txBody>
      </p:sp>
      <p:sp>
        <p:nvSpPr>
          <p:cNvPr id="63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557961" y="4745037"/>
            <a:ext cx="161925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197C26-6B72-4C5B-BB79-F084E4D8C06C}" type="datetime'R''''''''''''ece''ita'''''''' d''e S''e''rv''iç''''''os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Receita de Serviços</a:t>
            </a:fld>
            <a:endParaRPr lang="pt-BR" sz="1600" b="1" dirty="0">
              <a:sym typeface="+mn-lt"/>
            </a:endParaRPr>
          </a:p>
        </p:txBody>
      </p:sp>
      <p:sp>
        <p:nvSpPr>
          <p:cNvPr id="62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557961" y="4449762"/>
            <a:ext cx="1651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E28DF-C7F5-474B-A17A-82C3CEC69AAA}" type="datetime'R''''ec''ei''''''ta'''''' Pa''''t''''ri''''''''''mon''i''al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Receita Patrimonial</a:t>
            </a:fld>
            <a:endParaRPr lang="pt-BR" sz="1600" b="1">
              <a:sym typeface="+mn-lt"/>
            </a:endParaRPr>
          </a:p>
        </p:txBody>
      </p:sp>
      <p:sp>
        <p:nvSpPr>
          <p:cNvPr id="61" name="Shape 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557962" y="4154487"/>
            <a:ext cx="21717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205459-D8CF-4C95-8725-B9227636C5B5}" type="datetime'R''ecei''ta''''s'' ''''de Cont''''''''''r''ibu''i''''çõ''e''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Receitas de Contribuições</a:t>
            </a:fld>
            <a:endParaRPr lang="pt-BR" sz="1600" b="1" dirty="0">
              <a:sym typeface="+mn-lt"/>
            </a:endParaRPr>
          </a:p>
        </p:txBody>
      </p:sp>
      <p:sp>
        <p:nvSpPr>
          <p:cNvPr id="64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557962" y="5040312"/>
            <a:ext cx="18240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3EF25E4-9895-4F5D-8F83-008858A599CF}" type="datetime'''Oper''a''ç''''õe''s'''' ''de'''''''''' ''''C''rédi''t''''o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Operações de Crédito</a:t>
            </a:fld>
            <a:endParaRPr lang="pt-BR" sz="1600" b="1">
              <a:sym typeface="+mn-lt"/>
            </a:endParaRPr>
          </a:p>
        </p:txBody>
      </p:sp>
      <p:sp>
        <p:nvSpPr>
          <p:cNvPr id="65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557962" y="5335587"/>
            <a:ext cx="13747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87DE50-FDAB-40F7-BA30-0BE056BB6176}" type="datetime'''D''e''m''''a''''is ''Rece''''''i''ta''''''''''''''''''''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Demais Receitas</a:t>
            </a:fld>
            <a:endParaRPr lang="pt-BR" sz="1600" b="1" dirty="0">
              <a:sym typeface="+mn-lt"/>
            </a:endParaRPr>
          </a:p>
        </p:txBody>
      </p:sp>
      <p:graphicFrame>
        <p:nvGraphicFramePr>
          <p:cNvPr id="96" name="Gráfico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2484225"/>
              </p:ext>
            </p:extLst>
          </p:nvPr>
        </p:nvGraphicFramePr>
        <p:xfrm>
          <a:off x="6012160" y="1124744"/>
          <a:ext cx="29523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1853128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47712276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52709" name="Slide do think-cell" r:id="rId30" imgW="360" imgH="360" progId="">
              <p:embed/>
            </p:oleObj>
          </a:graphicData>
        </a:graphic>
      </p:graphicFrame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8" name="CaixaDeTexto 137"/>
          <p:cNvSpPr txBox="1"/>
          <p:nvPr/>
        </p:nvSpPr>
        <p:spPr>
          <a:xfrm>
            <a:off x="6732240" y="2348880"/>
            <a:ext cx="2309446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600" b="1" dirty="0" smtClean="0">
                <a:latin typeface="+mn-lt"/>
                <a:cs typeface="Arial Narrow" pitchFamily="34" charset="0"/>
              </a:rPr>
              <a:t>TRIBUTOS ESTADUAIS</a:t>
            </a:r>
            <a:endParaRPr lang="pt-BR" sz="1600" b="1" dirty="0">
              <a:latin typeface="+mn-lt"/>
              <a:cs typeface="Arial Narrow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390790" y="2029804"/>
            <a:ext cx="936104" cy="276999"/>
          </a:xfrm>
          <a:prstGeom prst="rect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000" b="1" dirty="0">
                <a:solidFill>
                  <a:srgbClr val="000000"/>
                </a:solidFill>
                <a:cs typeface="Arial" pitchFamily="34" charset="0"/>
              </a:rPr>
              <a:t>∑ </a:t>
            </a:r>
            <a:r>
              <a:rPr lang="pt-BR" sz="2000" b="1" dirty="0" smtClean="0">
                <a:solidFill>
                  <a:srgbClr val="000000"/>
                </a:solidFill>
                <a:cs typeface="Arial" pitchFamily="34" charset="0"/>
              </a:rPr>
              <a:t>16,43</a:t>
            </a:r>
            <a:endParaRPr lang="pt-BR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326001" y="2033779"/>
            <a:ext cx="936000" cy="276999"/>
          </a:xfrm>
          <a:prstGeom prst="rect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2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pt-BR" b="1" dirty="0"/>
              <a:t>∑ </a:t>
            </a:r>
            <a:r>
              <a:rPr lang="pt-BR" b="1" dirty="0" smtClean="0"/>
              <a:t>15,41</a:t>
            </a:r>
            <a:endParaRPr lang="pt-BR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75846" y="6081714"/>
            <a:ext cx="3563815" cy="193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Fonte: Diretoria de Contabilidade Geral</a:t>
            </a:r>
          </a:p>
        </p:txBody>
      </p:sp>
      <p:sp>
        <p:nvSpPr>
          <p:cNvPr id="44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rgbClr val="FFFFFF"/>
                </a:solidFill>
                <a:sym typeface="+mn-lt"/>
              </a:rPr>
              <a:t>Arrecadação </a:t>
            </a: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tributária própria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27424"/>
            <a:ext cx="288032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5</a:t>
            </a:fld>
            <a:endParaRPr lang="pt-BR" dirty="0"/>
          </a:p>
        </p:txBody>
      </p:sp>
      <p:cxnSp>
        <p:nvCxnSpPr>
          <p:cNvPr id="41" name="Conector reto 40"/>
          <p:cNvCxnSpPr/>
          <p:nvPr/>
        </p:nvCxnSpPr>
        <p:spPr>
          <a:xfrm>
            <a:off x="2851205" y="1340768"/>
            <a:ext cx="301136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22"/>
          <p:cNvCxnSpPr/>
          <p:nvPr/>
        </p:nvCxnSpPr>
        <p:spPr>
          <a:xfrm>
            <a:off x="5862571" y="1340767"/>
            <a:ext cx="0" cy="6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4211960" y="1052736"/>
            <a:ext cx="630115" cy="252412"/>
          </a:xfrm>
          <a:prstGeom prst="ellipse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 eaLnBrk="1" hangingPunct="1">
              <a:defRPr/>
            </a:pPr>
            <a:r>
              <a:rPr lang="pt-BR" b="1" dirty="0" smtClean="0"/>
              <a:t>7%</a:t>
            </a:r>
            <a:endParaRPr lang="pt-BR" b="1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2851205" y="1340767"/>
            <a:ext cx="0" cy="648000"/>
          </a:xfrm>
          <a:prstGeom prst="straightConnector1">
            <a:avLst/>
          </a:prstGeom>
          <a:ln>
            <a:solidFill>
              <a:srgbClr val="007A37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851205" y="1340767"/>
            <a:ext cx="3011366" cy="0"/>
          </a:xfrm>
          <a:prstGeom prst="line">
            <a:avLst/>
          </a:prstGeom>
          <a:ln>
            <a:solidFill>
              <a:srgbClr val="007A3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5862571" y="1340767"/>
            <a:ext cx="0" cy="648000"/>
          </a:xfrm>
          <a:prstGeom prst="straightConnector1">
            <a:avLst/>
          </a:prstGeom>
          <a:ln>
            <a:solidFill>
              <a:srgbClr val="007A37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2" name="Imagem 7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49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561682918"/>
              </p:ext>
            </p:extLst>
          </p:nvPr>
        </p:nvGraphicFramePr>
        <p:xfrm>
          <a:off x="4175125" y="2246313"/>
          <a:ext cx="3287713" cy="346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8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865687" y="5700713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Quadrimestre/</a:t>
            </a:r>
            <a:fld id="{0C92EED2-AE54-427E-A138-D1308B4C0589}" type="datetime'2''''''''''''''''0''''''1''''''''''''''''8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pt-BR" sz="1600" b="1" dirty="0">
              <a:sym typeface="+mn-lt"/>
            </a:endParaRPr>
          </a:p>
        </p:txBody>
      </p:sp>
      <p:sp>
        <p:nvSpPr>
          <p:cNvPr id="92" name="Shape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608638" y="5318125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298D56-433A-4AC8-BC2B-00FDE58B3D97}" type="datetime'''''''''''''''0'''''''''',''''''''1''8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0,18</a:t>
            </a:fld>
            <a:endParaRPr lang="pt-BR" sz="1600" b="1">
              <a:sym typeface="+mn-lt"/>
            </a:endParaRPr>
          </a:p>
        </p:txBody>
      </p:sp>
      <p:sp>
        <p:nvSpPr>
          <p:cNvPr id="90" name="Shape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479925" y="2058988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C33AB2-EEDB-4A54-8EE0-22C7DB3BCE8B}" type="datetime'''13'''''''''''',''''''''''''''''''''''''4''''3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13,43</a:t>
            </a:fld>
            <a:endParaRPr lang="pt-BR" sz="1600" b="1" dirty="0">
              <a:sym typeface="+mn-lt"/>
            </a:endParaRPr>
          </a:p>
        </p:txBody>
      </p:sp>
      <p:sp>
        <p:nvSpPr>
          <p:cNvPr id="91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068888" y="505460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503858-C05C-428B-8340-5B64E2204EAC}" type="datetime'''''''''''''''''''''''1,2''''''''''''''5''''''''''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1,25</a:t>
            </a:fld>
            <a:endParaRPr lang="pt-BR" sz="1600" b="1">
              <a:sym typeface="+mn-lt"/>
            </a:endParaRPr>
          </a:p>
        </p:txBody>
      </p:sp>
      <p:sp>
        <p:nvSpPr>
          <p:cNvPr id="93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146800" y="513080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71BD58-A6E4-4654-8297-2AE83C81514A}" type="datetime'''''''''0'',95''''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0,95</a:t>
            </a:fld>
            <a:endParaRPr lang="pt-BR" sz="1600" b="1">
              <a:sym typeface="+mn-lt"/>
            </a:endParaRPr>
          </a:p>
        </p:txBody>
      </p:sp>
      <p:sp>
        <p:nvSpPr>
          <p:cNvPr id="94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684963" y="5211763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793A73-AF2B-445F-AC11-67B2CBA420E4}" type="datetime'''''''''0'''',''''''''''''''''''''6''''''''''''''2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0,62</a:t>
            </a:fld>
            <a:endParaRPr lang="pt-BR" sz="1600" b="1">
              <a:sym typeface="+mn-lt"/>
            </a:endParaRPr>
          </a:p>
        </p:txBody>
      </p:sp>
      <p:sp>
        <p:nvSpPr>
          <p:cNvPr id="87" name="Retângulo 86"/>
          <p:cNvSpPr/>
          <p:nvPr>
            <p:custDataLst>
              <p:tags r:id="rId11"/>
            </p:custDataLst>
          </p:nvPr>
        </p:nvSpPr>
        <p:spPr bwMode="auto">
          <a:xfrm>
            <a:off x="7559675" y="3527425"/>
            <a:ext cx="285750" cy="214312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8" name="Retângulo 87"/>
          <p:cNvSpPr/>
          <p:nvPr>
            <p:custDataLst>
              <p:tags r:id="rId12"/>
            </p:custDataLst>
          </p:nvPr>
        </p:nvSpPr>
        <p:spPr bwMode="auto">
          <a:xfrm>
            <a:off x="7559675" y="3822700"/>
            <a:ext cx="285750" cy="214312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Retângulo 84"/>
          <p:cNvSpPr/>
          <p:nvPr>
            <p:custDataLst>
              <p:tags r:id="rId13"/>
            </p:custDataLst>
          </p:nvPr>
        </p:nvSpPr>
        <p:spPr bwMode="auto">
          <a:xfrm>
            <a:off x="7559675" y="2936875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Retângulo 85"/>
          <p:cNvSpPr/>
          <p:nvPr>
            <p:custDataLst>
              <p:tags r:id="rId14"/>
            </p:custDataLst>
          </p:nvPr>
        </p:nvSpPr>
        <p:spPr bwMode="auto">
          <a:xfrm>
            <a:off x="7559675" y="3232150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9" name="Retângulo 88"/>
          <p:cNvSpPr/>
          <p:nvPr>
            <p:custDataLst>
              <p:tags r:id="rId15"/>
            </p:custDataLst>
          </p:nvPr>
        </p:nvSpPr>
        <p:spPr bwMode="auto">
          <a:xfrm>
            <a:off x="7559675" y="4117975"/>
            <a:ext cx="285750" cy="214312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6" name="Shape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896225" y="4111625"/>
            <a:ext cx="55721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65F3D8-E895-4078-8C76-46530A138667}" type="datetime'T''''''''''A''''X''''''''''''''A''''''''''''''''''''''''''S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TAXAS</a:t>
            </a:fld>
            <a:endParaRPr lang="pt-BR" sz="1600" b="1">
              <a:sym typeface="+mn-lt"/>
            </a:endParaRPr>
          </a:p>
        </p:txBody>
      </p:sp>
      <p:sp>
        <p:nvSpPr>
          <p:cNvPr id="66" name="Shape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896225" y="2930525"/>
            <a:ext cx="43656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D41008-B48C-403D-A09F-B4BEFCFF4278}" type="datetime'''''''I''''''''''''''''''''''''''''''C''''MS''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ICMS</a:t>
            </a:fld>
            <a:endParaRPr lang="pt-BR" sz="1600" b="1">
              <a:sym typeface="+mn-lt"/>
            </a:endParaRPr>
          </a:p>
        </p:txBody>
      </p:sp>
      <p:sp>
        <p:nvSpPr>
          <p:cNvPr id="74" name="Shape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896225" y="3521075"/>
            <a:ext cx="5683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4AC3B7-DE43-455A-86F8-EF79F0B44DC9}" type="datetime'''''''''IT''''''''C''''''M''''''''''''''D''''''''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ITCMD</a:t>
            </a:fld>
            <a:endParaRPr lang="pt-BR" sz="1600" b="1">
              <a:sym typeface="+mn-lt"/>
            </a:endParaRPr>
          </a:p>
        </p:txBody>
      </p:sp>
      <p:sp>
        <p:nvSpPr>
          <p:cNvPr id="73" name="Shape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896225" y="3225800"/>
            <a:ext cx="4064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942790-270E-4564-B611-DC5BDC94EDC3}" type="datetime'''''''''I''''P''''''''''''''''''''''''''''V''''A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IPVA</a:t>
            </a:fld>
            <a:endParaRPr lang="pt-BR" sz="1600" b="1">
              <a:sym typeface="+mn-lt"/>
            </a:endParaRPr>
          </a:p>
        </p:txBody>
      </p:sp>
      <p:sp>
        <p:nvSpPr>
          <p:cNvPr id="75" name="Shape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896225" y="3816350"/>
            <a:ext cx="3762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DF0C22-AE66-4747-86D4-03C50113EC0C}" type="datetime'''''I''''''''''''''''''R''''''''R''''''F''''''''''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IRRF</a:t>
            </a:fld>
            <a:endParaRPr lang="pt-BR" sz="1600" b="1">
              <a:sym typeface="+mn-lt"/>
            </a:endParaRPr>
          </a:p>
        </p:txBody>
      </p:sp>
      <p:graphicFrame>
        <p:nvGraphicFramePr>
          <p:cNvPr id="51" name="Chart 3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xmlns="" val="3142351413"/>
              </p:ext>
            </p:extLst>
          </p:nvPr>
        </p:nvGraphicFramePr>
        <p:xfrm>
          <a:off x="612775" y="2244725"/>
          <a:ext cx="351155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01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416050" y="5700713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/>
              <a:t>2</a:t>
            </a:r>
            <a:r>
              <a:rPr lang="pt-BR" altLang="en-US" sz="1600" b="1" dirty="0" smtClean="0"/>
              <a:t>° Quadrimestre/</a:t>
            </a:r>
            <a:fld id="{E2C9125A-F426-46CA-9908-EAFC7B8D8DED}" type="datetime'''''''''''2''''''''''''''''''''''0''17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pt-BR" sz="1600" b="1" dirty="0">
              <a:sym typeface="+mn-lt"/>
            </a:endParaRPr>
          </a:p>
        </p:txBody>
      </p:sp>
      <p:sp>
        <p:nvSpPr>
          <p:cNvPr id="106" name="Shape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313113" y="5241925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8E4CE9-4DE7-4089-8958-ECEAD2F10D13}" type="datetime'''0'''''''''''''''',''''''4''''''''''''''''''''''''''''6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0,46</a:t>
            </a:fld>
            <a:endParaRPr lang="pt-BR" sz="1600" b="1">
              <a:sym typeface="+mn-lt"/>
            </a:endParaRPr>
          </a:p>
        </p:txBody>
      </p:sp>
      <p:sp useBgFill="1">
        <p:nvSpPr>
          <p:cNvPr id="103" name="Shape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581150" y="5072063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C00AFF-5CD6-401B-933C-BCF767CC391D}" type="datetime'''1'',''''''''''''''''''''''''''''''''''''''1''2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1,12</a:t>
            </a:fld>
            <a:endParaRPr lang="pt-BR" sz="1600" b="1">
              <a:sym typeface="+mn-lt"/>
            </a:endParaRPr>
          </a:p>
        </p:txBody>
      </p:sp>
      <p:sp>
        <p:nvSpPr>
          <p:cNvPr id="102" name="Shape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54088" y="2057400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658A2F-1D20-477F-A027-680D2BB25098}" type="datetime'''''1''''''''2'''''',''''7''''''''''''''''''''''''5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12,75</a:t>
            </a:fld>
            <a:endParaRPr lang="pt-BR" sz="1600" b="1" dirty="0">
              <a:sym typeface="+mn-lt"/>
            </a:endParaRPr>
          </a:p>
        </p:txBody>
      </p:sp>
      <p:sp>
        <p:nvSpPr>
          <p:cNvPr id="104" name="Shape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159000" y="5316538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53C2AD-25F5-4342-A3BE-3DC9EDEC034E}" type="datetime'''''0'''''''''''''''''''''',1''''''''''8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0,18</a:t>
            </a:fld>
            <a:endParaRPr lang="pt-BR" sz="1600" b="1">
              <a:sym typeface="+mn-lt"/>
            </a:endParaRPr>
          </a:p>
        </p:txBody>
      </p:sp>
      <p:sp>
        <p:nvSpPr>
          <p:cNvPr id="105" name="Shape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735263" y="513080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B2E151-E20D-4A59-BC10-EC0FE52D8AA6}" type="datetime'''''''''''0,''''''''''8''''''''''''''''''''''''''9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0,89</a:t>
            </a:fld>
            <a:endParaRPr lang="pt-BR" sz="1600" b="1">
              <a:sym typeface="+mn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1114108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81152229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53731" name="Slide do think-cell" r:id="rId29" imgW="360" imgH="360" progId="">
              <p:embed/>
            </p:oleObj>
          </a:graphicData>
        </a:graphic>
      </p:graphicFrame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67744" y="1994356"/>
            <a:ext cx="871065" cy="276999"/>
          </a:xfrm>
          <a:prstGeom prst="rect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000" b="1" dirty="0" smtClean="0">
                <a:solidFill>
                  <a:srgbClr val="000000"/>
                </a:solidFill>
                <a:cs typeface="Arial" pitchFamily="34" charset="0"/>
              </a:rPr>
              <a:t>∑1.014                   </a:t>
            </a:r>
            <a:endParaRPr lang="pt-BR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441726" y="1999873"/>
            <a:ext cx="1002482" cy="276999"/>
          </a:xfrm>
          <a:prstGeom prst="rect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000" b="1" dirty="0">
                <a:solidFill>
                  <a:srgbClr val="000000"/>
                </a:solidFill>
                <a:cs typeface="Arial" pitchFamily="34" charset="0"/>
              </a:rPr>
              <a:t>∑ </a:t>
            </a:r>
            <a:r>
              <a:rPr lang="pt-BR" sz="2000" b="1" dirty="0" smtClean="0">
                <a:solidFill>
                  <a:srgbClr val="000000"/>
                </a:solidFill>
                <a:cs typeface="Arial" pitchFamily="34" charset="0"/>
              </a:rPr>
              <a:t>1.108</a:t>
            </a:r>
            <a:endParaRPr lang="pt-BR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4085901" y="1088356"/>
            <a:ext cx="630115" cy="252412"/>
          </a:xfrm>
          <a:prstGeom prst="ellipse">
            <a:avLst/>
          </a:prstGeom>
          <a:ln w="3175"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 eaLnBrk="1" hangingPunct="1">
              <a:defRPr/>
            </a:pPr>
            <a:r>
              <a:rPr lang="pt-BR" b="1" dirty="0" smtClean="0"/>
              <a:t>9%</a:t>
            </a:r>
            <a:endParaRPr lang="pt-BR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75846" y="6081714"/>
            <a:ext cx="3563815" cy="193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latin typeface="+mn-lt"/>
                <a:cs typeface="Arial Narrow" pitchFamily="34" charset="0"/>
              </a:rPr>
              <a:t>Fonte: Diretoria de Contabilidade Geral</a:t>
            </a:r>
          </a:p>
        </p:txBody>
      </p:sp>
      <p:sp>
        <p:nvSpPr>
          <p:cNvPr id="37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REPASSES DO GOVERNO FEDERAL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27424"/>
            <a:ext cx="234172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6</a:t>
            </a:fld>
            <a:endParaRPr lang="pt-BR" dirty="0"/>
          </a:p>
        </p:txBody>
      </p:sp>
      <p:cxnSp>
        <p:nvCxnSpPr>
          <p:cNvPr id="78" name="Conector de Seta Reta 77"/>
          <p:cNvCxnSpPr/>
          <p:nvPr/>
        </p:nvCxnSpPr>
        <p:spPr>
          <a:xfrm>
            <a:off x="2699792" y="1412776"/>
            <a:ext cx="0" cy="504056"/>
          </a:xfrm>
          <a:prstGeom prst="straightConnector1">
            <a:avLst/>
          </a:prstGeom>
          <a:ln>
            <a:solidFill>
              <a:srgbClr val="007A37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2699792" y="1412776"/>
            <a:ext cx="3240360" cy="0"/>
          </a:xfrm>
          <a:prstGeom prst="line">
            <a:avLst/>
          </a:prstGeom>
          <a:ln>
            <a:solidFill>
              <a:srgbClr val="007A3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>
            <a:off x="5940152" y="1412776"/>
            <a:ext cx="0" cy="504056"/>
          </a:xfrm>
          <a:prstGeom prst="straightConnector1">
            <a:avLst/>
          </a:prstGeom>
          <a:ln>
            <a:solidFill>
              <a:srgbClr val="007A37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9" name="Imagem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4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584524470"/>
              </p:ext>
            </p:extLst>
          </p:nvPr>
        </p:nvGraphicFramePr>
        <p:xfrm>
          <a:off x="1104900" y="2312988"/>
          <a:ext cx="6494463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87" name="Shape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82788" y="4438650"/>
            <a:ext cx="6254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70FD24-44A4-4F11-A592-359495B00EB6}" type="datetime'''1''''''''''7''6'''''''''''''''''''''''''',5''1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176,51</a:t>
            </a:fld>
            <a:endParaRPr lang="pt-BR" sz="1600" b="1">
              <a:sym typeface="+mn-lt"/>
            </a:endParaRPr>
          </a:p>
        </p:txBody>
      </p:sp>
      <p:sp>
        <p:nvSpPr>
          <p:cNvPr id="59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981575" y="5441950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/>
              <a:t>2</a:t>
            </a:r>
            <a:r>
              <a:rPr lang="pt-BR" altLang="en-US" sz="1600" b="1" dirty="0" smtClean="0"/>
              <a:t>° Quadrimestre/</a:t>
            </a:r>
            <a:fld id="{51A277C3-9F95-433C-9341-5F0970928706}" type="datetime'''2''''''0''''''''''''''1''''''''''''''''''''''''''''''8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pt-BR" sz="1600" b="1" dirty="0">
              <a:sym typeface="+mn-lt"/>
            </a:endParaRPr>
          </a:p>
        </p:txBody>
      </p:sp>
      <p:sp>
        <p:nvSpPr>
          <p:cNvPr id="58" name="Shape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17687" y="5441950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Quadrimestre/</a:t>
            </a:r>
            <a:fld id="{ED39E725-BD3C-4100-9360-FC8DE7034A3C}" type="datetime'''''2''''0''''''''''''''''''1''''''''''7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pt-BR" sz="1600" b="1" dirty="0">
              <a:sym typeface="+mn-lt"/>
            </a:endParaRPr>
          </a:p>
        </p:txBody>
      </p:sp>
      <p:sp>
        <p:nvSpPr>
          <p:cNvPr id="90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575175" y="2125663"/>
            <a:ext cx="6254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2B48EA-F396-423B-8135-83007A158EA5}" type="datetime'''7''''''''''''9''''''''0'''''''',3''''2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790,32</a:t>
            </a:fld>
            <a:endParaRPr lang="pt-BR" sz="1600" b="1">
              <a:sym typeface="+mn-lt"/>
            </a:endParaRPr>
          </a:p>
        </p:txBody>
      </p:sp>
      <p:sp>
        <p:nvSpPr>
          <p:cNvPr id="89" name="Shape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555999" y="5000625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6F0359-6EBC-45D1-953E-2F669BE705EC}" type="datetime'2''7,''''''''''''3''''5''''''''''''''''''''''''''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27,35</a:t>
            </a:fld>
            <a:endParaRPr lang="pt-BR" sz="1600" b="1">
              <a:sym typeface="+mn-lt"/>
            </a:endParaRPr>
          </a:p>
        </p:txBody>
      </p:sp>
      <p:sp>
        <p:nvSpPr>
          <p:cNvPr id="88" name="Shape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032124" y="4972050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EEB521-5201-403B-AB0E-A7B1CA7B60DC}" type="datetime'''''''''''''''''3''5'''''''',''0''''''''''''''''''''''2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35,02</a:t>
            </a:fld>
            <a:endParaRPr lang="pt-BR" sz="1600" b="1">
              <a:sym typeface="+mn-lt"/>
            </a:endParaRPr>
          </a:p>
        </p:txBody>
      </p:sp>
      <p:sp>
        <p:nvSpPr>
          <p:cNvPr id="86" name="Shape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411288" y="2359025"/>
            <a:ext cx="6254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727F1F-5E3E-45AB-BF78-A8A98C99833F}" type="datetime'7''''''''''''''''''''''''''28'''''''''',''''''''5''7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728,57</a:t>
            </a:fld>
            <a:endParaRPr lang="pt-BR" sz="1600" b="1" dirty="0">
              <a:sym typeface="+mn-lt"/>
            </a:endParaRPr>
          </a:p>
        </p:txBody>
      </p:sp>
      <p:sp useBgFill="1">
        <p:nvSpPr>
          <p:cNvPr id="71" name="Shape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509837" y="4929188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7AC1CA-6E89-46B5-BAED-39255D464235}" type="datetime'''''''''''''''''''''''''''46'''',''''''''''''''2''3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46,23</a:t>
            </a:fld>
            <a:endParaRPr lang="pt-BR" sz="1600" b="1">
              <a:sym typeface="+mn-lt"/>
            </a:endParaRPr>
          </a:p>
        </p:txBody>
      </p:sp>
      <p:sp>
        <p:nvSpPr>
          <p:cNvPr id="91" name="Shape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146675" y="4276725"/>
            <a:ext cx="6254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BADE14-A465-4D1C-8785-7CB9B67AC19E}" type="datetime'''''''''''''2''''''1''9'''''''''''',''''''6''''''''''''1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219,61</a:t>
            </a:fld>
            <a:endParaRPr lang="pt-BR" sz="1600" b="1">
              <a:sym typeface="+mn-lt"/>
            </a:endParaRPr>
          </a:p>
        </p:txBody>
      </p:sp>
      <p:sp useBgFill="1">
        <p:nvSpPr>
          <p:cNvPr id="76" name="Shape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673725" y="4938713"/>
            <a:ext cx="52228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5C1B35-7673-47DA-B25D-1A7E3DE0271A}" type="datetime'4''''''4'''''''''',''''''''''''''''''''''0''''0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44,00</a:t>
            </a:fld>
            <a:endParaRPr lang="pt-BR" sz="1600" b="1">
              <a:sym typeface="+mn-lt"/>
            </a:endParaRPr>
          </a:p>
        </p:txBody>
      </p:sp>
      <p:sp>
        <p:nvSpPr>
          <p:cNvPr id="92" name="Shape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196012" y="4975225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DE9168-440D-41E0-99A2-DF3888846DF7}" type="datetime'''''''''''''3''''''''4'''''''',''''''''''''3''0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34,30</a:t>
            </a:fld>
            <a:endParaRPr lang="pt-BR" sz="1600" b="1">
              <a:sym typeface="+mn-lt"/>
            </a:endParaRPr>
          </a:p>
        </p:txBody>
      </p:sp>
      <p:sp>
        <p:nvSpPr>
          <p:cNvPr id="93" name="Shape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719888" y="5030788"/>
            <a:ext cx="5222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E669E2-AAE5-4A7B-886A-A82C1F88851B}" type="datetime'''''1''''''''''''''''9'',''''''''''3''7''''''''''''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19,37</a:t>
            </a:fld>
            <a:endParaRPr lang="pt-BR" sz="1600" b="1">
              <a:sym typeface="+mn-lt"/>
            </a:endParaRPr>
          </a:p>
        </p:txBody>
      </p:sp>
      <p:sp>
        <p:nvSpPr>
          <p:cNvPr id="81" name="Retângulo 80"/>
          <p:cNvSpPr/>
          <p:nvPr>
            <p:custDataLst>
              <p:tags r:id="rId17"/>
            </p:custDataLst>
          </p:nvPr>
        </p:nvSpPr>
        <p:spPr bwMode="auto">
          <a:xfrm>
            <a:off x="6467475" y="2846387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2" name="Retângulo 81"/>
          <p:cNvSpPr/>
          <p:nvPr>
            <p:custDataLst>
              <p:tags r:id="rId18"/>
            </p:custDataLst>
          </p:nvPr>
        </p:nvSpPr>
        <p:spPr bwMode="auto">
          <a:xfrm>
            <a:off x="6467475" y="3141662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3" name="Retângulo 82"/>
          <p:cNvSpPr/>
          <p:nvPr>
            <p:custDataLst>
              <p:tags r:id="rId19"/>
            </p:custDataLst>
          </p:nvPr>
        </p:nvSpPr>
        <p:spPr bwMode="auto">
          <a:xfrm>
            <a:off x="6467475" y="3436937"/>
            <a:ext cx="285750" cy="214312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4" name="Retângulo 83"/>
          <p:cNvSpPr/>
          <p:nvPr>
            <p:custDataLst>
              <p:tags r:id="rId20"/>
            </p:custDataLst>
          </p:nvPr>
        </p:nvSpPr>
        <p:spPr bwMode="auto">
          <a:xfrm>
            <a:off x="6467475" y="3732212"/>
            <a:ext cx="285750" cy="214312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Retângulo 84"/>
          <p:cNvSpPr/>
          <p:nvPr>
            <p:custDataLst>
              <p:tags r:id="rId21"/>
            </p:custDataLst>
          </p:nvPr>
        </p:nvSpPr>
        <p:spPr bwMode="auto">
          <a:xfrm>
            <a:off x="6467475" y="4027487"/>
            <a:ext cx="285750" cy="214312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3" name="Shape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804025" y="3725862"/>
            <a:ext cx="18621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FDA6DB-F402-4739-B4B0-42FAE30390CD}" type="datetime'''LEI K''AN''DI''R'' (''''L''C ''''''''''87''''''/''96)''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LEI KANDIR (LC 87/96)</a:t>
            </a:fld>
            <a:endParaRPr lang="pt-BR" sz="1600" b="1">
              <a:sym typeface="+mn-lt"/>
            </a:endParaRPr>
          </a:p>
        </p:txBody>
      </p:sp>
      <p:sp>
        <p:nvSpPr>
          <p:cNvPr id="51" name="Shape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804025" y="3135312"/>
            <a:ext cx="2159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826B67-95CC-41DF-B736-D8DACFEA59C0}" type="datetime'''''''''''''''''I''''''''P''''''''''''''''''''I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IPI</a:t>
            </a:fld>
            <a:endParaRPr lang="pt-BR" sz="1600" b="1">
              <a:sym typeface="+mn-lt"/>
            </a:endParaRPr>
          </a:p>
        </p:txBody>
      </p:sp>
      <p:sp>
        <p:nvSpPr>
          <p:cNvPr id="48" name="Shape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804025" y="2840037"/>
            <a:ext cx="3000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AC5E69-5F10-4B50-AE10-4259BF1CE0DF}" type="datetime'''''''''''''F''''''''''''P''''''''''''E''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FPE</a:t>
            </a:fld>
            <a:endParaRPr lang="pt-BR" sz="1600" b="1">
              <a:sym typeface="+mn-lt"/>
            </a:endParaRPr>
          </a:p>
        </p:txBody>
      </p:sp>
      <p:sp>
        <p:nvSpPr>
          <p:cNvPr id="52" name="Shape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804025" y="3430587"/>
            <a:ext cx="388937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233586-9DA6-4590-BAAC-91727BCC9D98}" type="datetime'''''''''''''''''''C''I''D''''''E''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CIDE</a:t>
            </a:fld>
            <a:endParaRPr lang="pt-BR" sz="1600" b="1">
              <a:sym typeface="+mn-lt"/>
            </a:endParaRPr>
          </a:p>
        </p:txBody>
      </p:sp>
      <p:sp>
        <p:nvSpPr>
          <p:cNvPr id="55" name="Shape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804025" y="4021137"/>
            <a:ext cx="206216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33BD0F-54DC-45F9-81B8-4B7FD18D3008}" type="datetime'TR''A''''''NSF''. R''''''EC''.'' ''''N''A''TU''RAI''''''''''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TRANSF. REC. NATURAIS</a:t>
            </a:fld>
            <a:endParaRPr lang="pt-BR" sz="1600" b="1">
              <a:sym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178701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46030859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p:oleObj spid="_x0000_s754756" name="Slide do think-cell" r:id="rId17" imgW="360" imgH="360" progId="">
              <p:embed/>
            </p:oleObj>
          </a:graphicData>
        </a:graphic>
      </p:graphicFrame>
      <p:sp>
        <p:nvSpPr>
          <p:cNvPr id="47" name="Retângulo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CaixaDeTexto 2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DEDUÇÕES DA RECEITA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6732240" y="3573016"/>
            <a:ext cx="1080120" cy="415498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3000" b="0" dirty="0">
                <a:solidFill>
                  <a:srgbClr val="000000"/>
                </a:solidFill>
                <a:cs typeface="Arial" pitchFamily="34" charset="0"/>
              </a:rPr>
              <a:t>∑ 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6,56</a:t>
            </a:r>
            <a:endParaRPr lang="pt-BR" sz="3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16216" y="5157192"/>
            <a:ext cx="1584176" cy="415498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3000" b="1" dirty="0">
                <a:solidFill>
                  <a:srgbClr val="000000"/>
                </a:solidFill>
                <a:cs typeface="Arial" pitchFamily="34" charset="0"/>
              </a:rPr>
              <a:t>∑ 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16,44</a:t>
            </a:r>
            <a:endParaRPr lang="pt-BR" sz="3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796136" y="4725144"/>
            <a:ext cx="2880320" cy="3600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600" b="1" dirty="0" smtClean="0">
                <a:sym typeface="+mn-lt"/>
              </a:rPr>
              <a:t>RECEITA LÍQUIDA</a:t>
            </a:r>
            <a:endParaRPr lang="pt-BR" sz="2600" b="1" dirty="0">
              <a:latin typeface="+mn-lt"/>
              <a:cs typeface="Arial Narrow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316416" y="6619664"/>
            <a:ext cx="216024" cy="22036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796136" y="1772816"/>
            <a:ext cx="2880320" cy="3600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600" b="1" dirty="0" smtClean="0">
                <a:sym typeface="+mn-lt"/>
              </a:rPr>
              <a:t>RECEITA BRUTA</a:t>
            </a:r>
            <a:endParaRPr lang="pt-BR" sz="2600" b="1" dirty="0">
              <a:latin typeface="+mn-lt"/>
              <a:cs typeface="Arial Narrow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516216" y="2204864"/>
            <a:ext cx="1584176" cy="415498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3000" b="0" dirty="0">
                <a:solidFill>
                  <a:srgbClr val="000000"/>
                </a:solidFill>
                <a:cs typeface="Arial" pitchFamily="34" charset="0"/>
              </a:rPr>
              <a:t>∑ 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23,01</a:t>
            </a:r>
            <a:endParaRPr lang="pt-BR" sz="3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868144" y="2996952"/>
            <a:ext cx="2880320" cy="3600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600" b="1" dirty="0" smtClean="0">
                <a:sym typeface="+mn-lt"/>
              </a:rPr>
              <a:t>DEDUÇÕES</a:t>
            </a:r>
            <a:endParaRPr lang="pt-BR" sz="2600" b="1" dirty="0">
              <a:latin typeface="+mn-lt"/>
              <a:cs typeface="Arial Narrow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940152" y="4149080"/>
            <a:ext cx="2880320" cy="3600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600" b="1" dirty="0" smtClean="0">
                <a:sym typeface="+mn-lt"/>
              </a:rPr>
              <a:t>=</a:t>
            </a:r>
            <a:endParaRPr lang="pt-BR" sz="2600" b="1" dirty="0">
              <a:latin typeface="+mn-lt"/>
              <a:cs typeface="Arial Narrow" pitchFamily="34" charset="0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graphicFrame>
        <p:nvGraphicFramePr>
          <p:cNvPr id="42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757564555"/>
              </p:ext>
            </p:extLst>
          </p:nvPr>
        </p:nvGraphicFramePr>
        <p:xfrm>
          <a:off x="612775" y="1366838"/>
          <a:ext cx="4516438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8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17700" y="4375150"/>
            <a:ext cx="19050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/>
              <a:t>2</a:t>
            </a:r>
            <a:r>
              <a:rPr lang="pt-BR" altLang="en-US" sz="1600" b="1" dirty="0" smtClean="0"/>
              <a:t>° Quadrimestre/</a:t>
            </a:r>
            <a:fld id="{B5A530A6-1EF9-452B-A2D2-06EF915F058C}" type="datetime'''''''''2''''''''''''''''''0''1''8'''''''''''''''''">
              <a:rPr lang="pt-BR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pt-BR" sz="1600" b="1" dirty="0">
              <a:sym typeface="+mn-lt"/>
            </a:endParaRPr>
          </a:p>
        </p:txBody>
      </p:sp>
      <p:sp>
        <p:nvSpPr>
          <p:cNvPr id="39" name="Shape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514475" y="1179513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A68B3F-91F3-49E0-8EE8-6FB2888959FA}" type="datetime'''''''''4'''''''''''''''',''''''''''''''''1''''''''''4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4,14</a:t>
            </a:fld>
            <a:endParaRPr lang="pt-BR" sz="1800" b="1" dirty="0">
              <a:sym typeface="+mn-lt"/>
            </a:endParaRPr>
          </a:p>
        </p:txBody>
      </p:sp>
      <p:sp>
        <p:nvSpPr>
          <p:cNvPr id="40" name="Shape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660650" y="238125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58F54E-BFD5-4AFA-97D0-19C6A53F7574}" type="datetime'''''''''''''''''''''''''''2'''''',''''4''0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2,40</a:t>
            </a:fld>
            <a:endParaRPr lang="pt-BR" sz="1800" b="1">
              <a:sym typeface="+mn-lt"/>
            </a:endParaRPr>
          </a:p>
        </p:txBody>
      </p:sp>
      <p:sp>
        <p:nvSpPr>
          <p:cNvPr id="41" name="Shape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805238" y="4019550"/>
            <a:ext cx="419100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93336C-D989-4AC5-BAA0-26C435DAB896}" type="datetime'''''''''''0'',''''''0''''''''''''''''''''''''2'''">
              <a:rPr lang="pt-BR" altLang="en-US" sz="1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0,02</a:t>
            </a:fld>
            <a:endParaRPr lang="pt-BR" sz="1800" b="1">
              <a:sym typeface="+mn-lt"/>
            </a:endParaRPr>
          </a:p>
        </p:txBody>
      </p:sp>
      <p:sp>
        <p:nvSpPr>
          <p:cNvPr id="49" name="Retângulo 48"/>
          <p:cNvSpPr/>
          <p:nvPr>
            <p:custDataLst>
              <p:tags r:id="rId9"/>
            </p:custDataLst>
          </p:nvPr>
        </p:nvSpPr>
        <p:spPr bwMode="auto">
          <a:xfrm>
            <a:off x="1239837" y="5172075"/>
            <a:ext cx="285750" cy="214312"/>
          </a:xfrm>
          <a:prstGeom prst="rect">
            <a:avLst/>
          </a:prstGeom>
          <a:solidFill>
            <a:srgbClr val="007A37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Retângulo 49"/>
          <p:cNvSpPr/>
          <p:nvPr>
            <p:custDataLst>
              <p:tags r:id="rId10"/>
            </p:custDataLst>
          </p:nvPr>
        </p:nvSpPr>
        <p:spPr bwMode="auto">
          <a:xfrm>
            <a:off x="1239837" y="5467350"/>
            <a:ext cx="285750" cy="214312"/>
          </a:xfrm>
          <a:prstGeom prst="rect">
            <a:avLst/>
          </a:prstGeom>
          <a:solidFill>
            <a:srgbClr val="C30C3E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" name="Retângulo 50"/>
          <p:cNvSpPr/>
          <p:nvPr>
            <p:custDataLst>
              <p:tags r:id="rId11"/>
            </p:custDataLst>
          </p:nvPr>
        </p:nvSpPr>
        <p:spPr bwMode="auto">
          <a:xfrm>
            <a:off x="1239837" y="5762625"/>
            <a:ext cx="285750" cy="214312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576388" y="5165725"/>
            <a:ext cx="25431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3DEE44-B291-48D6-A67B-BA58859933AE}" type="datetime'Tran''''sfer''''''ênci''''''''as'' a''os ''Mun''''i''c''ípios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Transferências aos Municípios</a:t>
            </a:fld>
            <a:endParaRPr lang="pt-BR" sz="1600" b="1">
              <a:sym typeface="+mn-lt"/>
            </a:endParaRPr>
          </a:p>
        </p:txBody>
      </p:sp>
      <p:sp>
        <p:nvSpPr>
          <p:cNvPr id="31" name="Shape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576387" y="5461000"/>
            <a:ext cx="2233612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588A82-D044-41AB-AD59-D30ACB384879}" type="datetime'T''''r''''ans''f''''e''''''rên''ci''''''as ao ''''''F''UNDEB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Transferências ao FUNDEB</a:t>
            </a:fld>
            <a:endParaRPr lang="pt-BR" sz="1600" b="1">
              <a:sym typeface="+mn-lt"/>
            </a:endParaRPr>
          </a:p>
        </p:txBody>
      </p:sp>
      <p:sp>
        <p:nvSpPr>
          <p:cNvPr id="36" name="Shape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576388" y="5756275"/>
            <a:ext cx="270668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1E6A42-2639-4DDC-9653-8AB3385FCC01}" type="datetime'Outras ''Ded''''uções'' e'''' ''''R''e''s''''ti''t''u''ições '">
              <a:rPr lang="pt-BR" altLang="en-US" sz="16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Outras Deduções e Restituições </a:t>
            </a:fld>
            <a:endParaRPr lang="pt-BR" sz="1600" b="1">
              <a:sym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134346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-2898" y="159923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dirty="0" smtClean="0"/>
              <a:t>REPASSES </a:t>
            </a:r>
            <a:r>
              <a:rPr lang="pt-BR" b="1" dirty="0" smtClean="0"/>
              <a:t>A</a:t>
            </a:r>
            <a:r>
              <a:rPr b="1" dirty="0" smtClean="0"/>
              <a:t>OS</a:t>
            </a:r>
            <a:r>
              <a:rPr lang="pt-BR" b="1" dirty="0" smtClean="0"/>
              <a:t> PODERES E ÓRGÃOS</a:t>
            </a:r>
            <a:endParaRPr b="1" dirty="0"/>
          </a:p>
        </p:txBody>
      </p:sp>
      <p:graphicFrame>
        <p:nvGraphicFramePr>
          <p:cNvPr id="295" name="Table 295"/>
          <p:cNvGraphicFramePr/>
          <p:nvPr>
            <p:extLst>
              <p:ext uri="{D42A27DB-BD31-4B8C-83A1-F6EECF244321}">
                <p14:modId xmlns:p14="http://schemas.microsoft.com/office/powerpoint/2010/main" xmlns="" val="3760576724"/>
              </p:ext>
            </p:extLst>
          </p:nvPr>
        </p:nvGraphicFramePr>
        <p:xfrm>
          <a:off x="611560" y="2276872"/>
          <a:ext cx="7920880" cy="3589045"/>
        </p:xfrm>
        <a:graphic>
          <a:graphicData uri="http://schemas.openxmlformats.org/drawingml/2006/table">
            <a:tbl>
              <a:tblPr firstRow="1" lastRow="1">
                <a:tableStyleId>{4C3C2611-4C71-4FC5-86AE-919BDF0F9419}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050">
                <a:tc>
                  <a:txBody>
                    <a:bodyPr/>
                    <a:lstStyle/>
                    <a:p>
                      <a:pPr algn="l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200" b="0" dirty="0" smtClean="0"/>
                        <a:t>Órgão/Entidade</a:t>
                      </a:r>
                      <a:endParaRPr sz="2200" b="0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5C79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200" b="0" dirty="0" smtClean="0"/>
                        <a:t>% </a:t>
                      </a:r>
                      <a:r>
                        <a:rPr sz="2200" b="0" dirty="0" smtClean="0"/>
                        <a:t>RLD</a:t>
                      </a:r>
                      <a:endParaRPr sz="2200" b="0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5C79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200" b="0" baseline="0" dirty="0" err="1" smtClean="0"/>
                        <a:t>Jan-Ago</a:t>
                      </a:r>
                      <a:r>
                        <a:rPr lang="pt-BR" sz="2200" b="0" baseline="0" dirty="0" smtClean="0"/>
                        <a:t>/18</a:t>
                      </a:r>
                      <a:endParaRPr sz="2200" b="0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50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200" dirty="0" smtClean="0"/>
                        <a:t>Tribunal </a:t>
                      </a:r>
                      <a:r>
                        <a:rPr sz="2200" dirty="0"/>
                        <a:t>de </a:t>
                      </a:r>
                      <a:r>
                        <a:rPr sz="2200" dirty="0" err="1"/>
                        <a:t>Justiça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200" dirty="0"/>
                        <a:t>9,41%</a:t>
                      </a:r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986,82</a:t>
                      </a:r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76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200" dirty="0" err="1" smtClean="0"/>
                        <a:t>Assembleia</a:t>
                      </a:r>
                      <a:r>
                        <a:rPr sz="2200" dirty="0" smtClean="0"/>
                        <a:t> </a:t>
                      </a:r>
                      <a:r>
                        <a:rPr sz="2200" dirty="0" err="1"/>
                        <a:t>Legislativa</a:t>
                      </a:r>
                      <a:r>
                        <a:rPr sz="2200" dirty="0"/>
                        <a:t> do Estado 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200" dirty="0"/>
                        <a:t>4,34%</a:t>
                      </a:r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 455,13</a:t>
                      </a:r>
                      <a:endParaRPr sz="2200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350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200" dirty="0" err="1" smtClean="0"/>
                        <a:t>Ministério</a:t>
                      </a:r>
                      <a:r>
                        <a:rPr sz="2200" dirty="0" smtClean="0"/>
                        <a:t> </a:t>
                      </a:r>
                      <a:r>
                        <a:rPr sz="2200" dirty="0" err="1"/>
                        <a:t>Público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200" dirty="0"/>
                        <a:t>3,98%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417,38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504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200" dirty="0" smtClean="0"/>
                        <a:t>Tribunal </a:t>
                      </a:r>
                      <a:r>
                        <a:rPr sz="2200" dirty="0"/>
                        <a:t>de </a:t>
                      </a:r>
                      <a:r>
                        <a:rPr sz="2200" dirty="0" err="1"/>
                        <a:t>Contas</a:t>
                      </a:r>
                      <a:r>
                        <a:rPr sz="2200" dirty="0"/>
                        <a:t> do Estado 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200" dirty="0"/>
                        <a:t>1,66%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174,08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424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200" dirty="0" err="1" smtClean="0"/>
                        <a:t>Fundação</a:t>
                      </a:r>
                      <a:r>
                        <a:rPr sz="2200" dirty="0" smtClean="0"/>
                        <a:t> </a:t>
                      </a:r>
                      <a:r>
                        <a:rPr sz="2200" dirty="0" err="1"/>
                        <a:t>Universidade</a:t>
                      </a:r>
                      <a:r>
                        <a:rPr sz="2200" dirty="0"/>
                        <a:t> do Estado de Santa </a:t>
                      </a:r>
                      <a:r>
                        <a:rPr sz="2200" dirty="0" err="1"/>
                        <a:t>Catarina</a:t>
                      </a:r>
                      <a:r>
                        <a:rPr sz="2200" dirty="0"/>
                        <a:t> - UDESC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200" dirty="0"/>
                        <a:t>2,49%</a:t>
                      </a: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261,12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Fundo Estadual de Apoio aos Hospitais Filantrópicos de SC</a:t>
                      </a:r>
                      <a:endParaRPr sz="2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144" marR="7144" marT="7144" marB="7144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2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t-BR" sz="2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0,17%</a:t>
                      </a:r>
                      <a:endParaRPr sz="2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200" dirty="0" smtClean="0"/>
                        <a:t>17,83</a:t>
                      </a:r>
                      <a:endParaRPr sz="22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2696441"/>
                  </a:ext>
                </a:extLst>
              </a:tr>
              <a:tr h="471509"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/>
                        <a:t>Total </a:t>
                      </a:r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smtClean="0"/>
                        <a:t>2</a:t>
                      </a:r>
                      <a:r>
                        <a:rPr lang="pt-BR" sz="2200" b="1" dirty="0" smtClean="0"/>
                        <a:t>2,05</a:t>
                      </a:r>
                      <a:r>
                        <a:rPr sz="2200" b="1" dirty="0" smtClean="0"/>
                        <a:t>%</a:t>
                      </a:r>
                      <a:endParaRPr sz="2200" b="1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200" b="1" dirty="0" smtClean="0"/>
                        <a:t>2.312</a:t>
                      </a:r>
                      <a:endParaRPr sz="2200" b="1" dirty="0"/>
                    </a:p>
                  </a:txBody>
                  <a:tcPr marL="7144" marR="7144" marT="7144" marB="714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399" y="6627424"/>
            <a:ext cx="360043" cy="21260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cs typeface="Arial Narrow" pitchFamily="34" charset="0"/>
              </a:rPr>
              <a:t>M</a:t>
            </a:r>
            <a:r>
              <a:rPr lang="pt-BR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63960" y="1424392"/>
            <a:ext cx="5320208" cy="492440"/>
          </a:xfrm>
          <a:prstGeom prst="rect">
            <a:avLst/>
          </a:prstGeom>
          <a:gradFill flip="none" rotWithShape="1">
            <a:gsLst>
              <a:gs pos="0">
                <a:srgbClr val="96BD9F"/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sz="2600" dirty="0" smtClean="0">
                <a:solidFill>
                  <a:srgbClr val="000000"/>
                </a:solidFill>
              </a:rPr>
              <a:t>Receita Líquida Disponível - RLD</a:t>
            </a:r>
            <a:endParaRPr lang="pt-BR" sz="2600" dirty="0"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660232" y="1412776"/>
            <a:ext cx="1863824" cy="492440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sz="2600" dirty="0">
                <a:solidFill>
                  <a:srgbClr val="000000"/>
                </a:solidFill>
                <a:latin typeface="Arial"/>
                <a:cs typeface="Arial"/>
              </a:rPr>
              <a:t>Ʃ </a:t>
            </a:r>
            <a:r>
              <a:rPr lang="pt-BR" sz="2600" dirty="0" smtClean="0"/>
              <a:t>10.49</a:t>
            </a: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1580395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90261" name="Slide do think-cell" r:id="rId6" imgW="360" imgH="360" progId="">
              <p:embed/>
            </p:oleObj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xmlns="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5161687"/>
              </p:ext>
            </p:extLst>
          </p:nvPr>
        </p:nvGraphicFramePr>
        <p:xfrm>
          <a:off x="-733104" y="1628799"/>
          <a:ext cx="9877104" cy="564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5" name="Conector de seta reta 24"/>
          <p:cNvCxnSpPr/>
          <p:nvPr/>
        </p:nvCxnSpPr>
        <p:spPr>
          <a:xfrm flipV="1">
            <a:off x="6128238" y="2446397"/>
            <a:ext cx="748018" cy="1343088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8" y="12752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rgbClr val="FFFFFF"/>
                </a:solidFill>
                <a:sym typeface="+mn-lt"/>
              </a:rPr>
              <a:t>EXECUÇÃO DE DESPESAS</a:t>
            </a:r>
            <a:endParaRPr lang="pt-BR" altLang="pt-BR" sz="3200" b="1" cap="all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3" name="CaixaDeTexto 1"/>
          <p:cNvSpPr txBox="1"/>
          <p:nvPr/>
        </p:nvSpPr>
        <p:spPr>
          <a:xfrm>
            <a:off x="395536" y="2413339"/>
            <a:ext cx="2030340" cy="1015661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Créditos Adicionais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3,14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4" name="CaixaDeTexto 1"/>
          <p:cNvSpPr txBox="1"/>
          <p:nvPr/>
        </p:nvSpPr>
        <p:spPr>
          <a:xfrm>
            <a:off x="395536" y="3781491"/>
            <a:ext cx="2030340" cy="1015661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Despesa Autorizada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29,57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15616" y="2008096"/>
            <a:ext cx="6480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15616" y="3337830"/>
            <a:ext cx="6480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=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395536" y="1340768"/>
            <a:ext cx="2030340" cy="707884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Dotação Inicial</a:t>
            </a:r>
          </a:p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26,43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4077964" y="5229200"/>
            <a:ext cx="3240360" cy="830995"/>
          </a:xfrm>
          <a:prstGeom prst="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A3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Despesa Empenhada</a:t>
            </a:r>
          </a:p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18,47</a:t>
            </a:r>
            <a:endParaRPr lang="pt-BR" sz="2400" b="1" dirty="0">
              <a:solidFill>
                <a:srgbClr val="000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4644008" y="1628800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b="1" dirty="0">
                <a:solidFill>
                  <a:srgbClr val="007A37"/>
                </a:solidFill>
                <a:latin typeface="Calibri" panose="020F0502020204030204" pitchFamily="34" charset="0"/>
              </a:rPr>
              <a:t>2</a:t>
            </a:r>
            <a:r>
              <a:rPr lang="pt-BR" b="1" dirty="0" smtClean="0">
                <a:solidFill>
                  <a:srgbClr val="007A37"/>
                </a:solidFill>
                <a:latin typeface="Calibri" panose="020F0502020204030204" pitchFamily="34" charset="0"/>
              </a:rPr>
              <a:t>° Quadrimestre/2018</a:t>
            </a:r>
            <a:endParaRPr lang="pt-BR" b="1" dirty="0">
              <a:solidFill>
                <a:srgbClr val="007A37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668344" y="1045369"/>
            <a:ext cx="1115171" cy="2492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b="1" dirty="0">
                <a:latin typeface="+mn-lt"/>
                <a:cs typeface="Arial Narrow" pitchFamily="34" charset="0"/>
              </a:rPr>
              <a:t>R$</a:t>
            </a:r>
          </a:p>
        </p:txBody>
      </p:sp>
    </p:spTree>
    <p:extLst>
      <p:ext uri="{BB962C8B-B14F-4D97-AF65-F5344CB8AC3E}">
        <p14:creationId xmlns:p14="http://schemas.microsoft.com/office/powerpoint/2010/main" xmlns="" val="492593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3&quot;&gt;&lt;elem m_fUsage=&quot;4.12707781793577765939E+00&quot;&gt;&lt;m_msothmcolidx val=&quot;0&quot;/&gt;&lt;m_rgb r=&quot;3A&quot; g=&quot;87&quot; b=&quot;52&quot;/&gt;&lt;m_nBrightness tagver0=&quot;26206&quot; tagname0=&quot;m_nBrightnessUNRECOGNIZED&quot; val=&quot;0&quot;/&gt;&lt;/elem&gt;&lt;elem m_fUsage=&quot;1.13916455176202546795E+00&quot;&gt;&lt;m_msothmcolidx val=&quot;0&quot;/&gt;&lt;m_rgb r=&quot;33&quot; g=&quot;99&quot; b=&quot;33&quot;/&gt;&lt;m_nBrightness tagver0=&quot;26206&quot; tagname0=&quot;m_nBrightnessUNRECOGNIZED&quot; val=&quot;0&quot;/&gt;&lt;/elem&gt;&lt;elem m_fUsage=&quot;1.05481664699386445960E+00&quot;&gt;&lt;m_msothmcolidx val=&quot;0&quot;/&gt;&lt;m_rgb r=&quot;5C&quot; g=&quot;9F&quot; b=&quot;40&quot;/&gt;&lt;m_nBrightness tagver0=&quot;26206&quot; tagname0=&quot;m_nBrightnessUNRECOGNIZED&quot; val=&quot;0&quot;/&gt;&lt;/elem&gt;&lt;elem m_fUsage=&quot;9.02246797621283014301E-01&quot;&gt;&lt;m_msothmcolidx val=&quot;0&quot;/&gt;&lt;m_rgb r=&quot;17&quot; g=&quot;37&quot; b=&quot;5E&quot;/&gt;&lt;m_nBrightness tagver0=&quot;26206&quot; tagname0=&quot;m_nBrightnessUNRECOGNIZED&quot; val=&quot;0&quot;/&gt;&lt;/elem&gt;&lt;elem m_fUsage=&quot;7.09684533295233732630E-01&quot;&gt;&lt;m_msothmcolidx val=&quot;0&quot;/&gt;&lt;m_rgb r=&quot;C4&quot; g=&quot;1C&quot; b=&quot;1C&quot;/&gt;&lt;m_nBrightness tagver0=&quot;26206&quot; tagname0=&quot;m_nBrightnessUNRECOGNIZED&quot; val=&quot;0&quot;/&gt;&lt;/elem&gt;&lt;elem m_fUsage=&quot;4.54680070004166159148E-01&quot;&gt;&lt;m_msothmcolidx val=&quot;0&quot;/&gt;&lt;m_rgb r=&quot;04&quot; g=&quot;73&quot; b=&quot;12&quot;/&gt;&lt;m_nBrightness tagver0=&quot;26206&quot; tagname0=&quot;m_nBrightnessUNRECOGNIZED&quot; val=&quot;0&quot;/&gt;&lt;/elem&gt;&lt;elem m_fUsage=&quot;4.34659056644259078617E-01&quot;&gt;&lt;m_msothmcolidx val=&quot;0&quot;/&gt;&lt;m_rgb r=&quot;00&quot; g=&quot;7A&quot; b=&quot;37&quot;/&gt;&lt;m_nBrightness tagver0=&quot;26206&quot; tagname0=&quot;m_nBrightnessUNRECOGNIZED&quot; val=&quot;0&quot;/&gt;&lt;/elem&gt;&lt;elem m_fUsage=&quot;3.91848525612512488259E-01&quot;&gt;&lt;m_msothmcolidx val=&quot;0&quot;/&gt;&lt;m_rgb r=&quot;8C&quot; g=&quot;C7&quot; b=&quot;74&quot;/&gt;&lt;m_nBrightness tagver0=&quot;26206&quot; tagname0=&quot;m_nBrightnessUNRECOGNIZED&quot; val=&quot;0&quot;/&gt;&lt;/elem&gt;&lt;elem m_fUsage=&quot;3.13810596090000171188E-01&quot;&gt;&lt;m_msothmcolidx val=&quot;0&quot;/&gt;&lt;m_rgb r=&quot;59&quot; g=&quot;B9&quot; b=&quot;A2&quot;/&gt;&lt;m_nBrightness tagver0=&quot;26206&quot; tagname0=&quot;m_nBrightnessUNRECOGNIZED&quot; val=&quot;0&quot;/&gt;&lt;/elem&gt;&lt;elem m_fUsage=&quot;1.21576654590569363523E-01&quot;&gt;&lt;m_msothmcolidx val=&quot;0&quot;/&gt;&lt;m_rgb r=&quot;59&quot; g=&quot;99&quot; b=&quot;3E&quot;/&gt;&lt;m_nBrightness tagver0=&quot;26206&quot; tagname0=&quot;m_nBrightnessUNRECOGNIZED&quot; val=&quot;0&quot;/&gt;&lt;/elem&gt;&lt;elem m_fUsage=&quot;1.09282844093023592813E-01&quot;&gt;&lt;m_msothmcolidx val=&quot;0&quot;/&gt;&lt;m_rgb r=&quot;F4&quot; g=&quot;10&quot; b=&quot;04&quot;/&gt;&lt;m_nBrightness tagver0=&quot;26206&quot; tagname0=&quot;m_nBrightnessUNRECOGNIZED&quot; val=&quot;0&quot;/&gt;&lt;/elem&gt;&lt;elem m_fUsage=&quot;7.24888806506197441726E-02&quot;&gt;&lt;m_msothmcolidx val=&quot;0&quot;/&gt;&lt;m_rgb r=&quot;28&quot; g=&quot;66&quot; b=&quot;9D&quot;/&gt;&lt;m_nBrightness tagver0=&quot;26206&quot; tagname0=&quot;m_nBrightnessUNRECOGNIZED&quot; val=&quot;0&quot;/&gt;&lt;/elem&gt;&lt;elem m_fUsage=&quot;7.17897987691853145531E-02&quot;&gt;&lt;m_msothmcolidx val=&quot;0&quot;/&gt;&lt;m_rgb r=&quot;2F&quot; g=&quot;71&quot; b=&quot;4D&quot;/&gt;&lt;m_nBrightness tagver0=&quot;26206&quot; tagname0=&quot;m_nBrightnessUNRECOGNIZED&quot; val=&quot;0&quot;/&gt;&lt;/elem&gt;&lt;elem m_fUsage=&quot;6.46108188922667886489E-02&quot;&gt;&lt;m_msothmcolidx val=&quot;0&quot;/&gt;&lt;m_rgb r=&quot;63&quot; g=&quot;76&quot; b=&quot;29&quot;/&gt;&lt;m_nBrightness tagver0=&quot;26206&quot; tagname0=&quot;m_nBrightnessUNRECOGNIZED&quot; val=&quot;0&quot;/&gt;&lt;/elem&gt;&lt;elem m_fUsage=&quot;1.80441961462353486767E-02&quot;&gt;&lt;m_msothmcolidx val=&quot;0&quot;/&gt;&lt;m_rgb r=&quot;AB&quot; g=&quot;BB&quot; b=&quot;FC&quot;/&gt;&lt;m_nBrightness tagver0=&quot;26206&quot; tagname0=&quot;m_nBrightnessUNRECOGNIZED&quot; val=&quot;0&quot;/&gt;&lt;/elem&gt;&lt;elem m_fUsage=&quot;4.68356593942033383460E-03&quot;&gt;&lt;m_msothmcolidx val=&quot;0&quot;/&gt;&lt;m_rgb r=&quot;39&quot; g=&quot;59&quot; b=&quot;8A&quot;/&gt;&lt;m_nBrightness tagver0=&quot;26206&quot; tagname0=&quot;m_nBrightnessUNRECOGNIZED&quot; val=&quot;0&quot;/&gt;&lt;/elem&gt;&lt;elem m_fUsage=&quot;3.04325272217045731185E-03&quot;&gt;&lt;m_msothmcolidx val=&quot;0&quot;/&gt;&lt;m_rgb r=&quot;36&quot; g=&quot;77&quot; b=&quot;A7&quot;/&gt;&lt;m_nBrightness tagver0=&quot;26206&quot; tagname0=&quot;m_nBrightnessUNRECOGNIZED&quot; val=&quot;0&quot;/&gt;&lt;/elem&gt;&lt;elem m_fUsage=&quot;1.99667811101603706950E-03&quot;&gt;&lt;m_msothmcolidx val=&quot;0&quot;/&gt;&lt;m_rgb r=&quot;83&quot; g=&quot;D6&quot; b=&quot;83&quot;/&gt;&lt;m_nBrightness tagver0=&quot;26206&quot; tagname0=&quot;m_nBrightnessUNRECOGNIZED&quot; val=&quot;0&quot;/&gt;&lt;/elem&gt;&lt;elem m_fUsage=&quot;1.48608320393494208918E-03&quot;&gt;&lt;m_msothmcolidx val=&quot;0&quot;/&gt;&lt;m_rgb r=&quot;E9&quot; g=&quot;7C&quot; b=&quot;1A&quot;/&gt;&lt;m_nBrightness tagver0=&quot;26206&quot; tagname0=&quot;m_nBrightnessUNRECOGNIZED&quot; val=&quot;0&quot;/&gt;&lt;/elem&gt;&lt;elem m_fUsage=&quot;1.20372739518730315945E-03&quot;&gt;&lt;m_msothmcolidx val=&quot;0&quot;/&gt;&lt;m_rgb r=&quot;FB&quot; g=&quot;F5&quot; b=&quot;2D&quot;/&gt;&lt;m_nBrightness tagver0=&quot;26206&quot; tagname0=&quot;m_nBrightnessUNRECOGNIZED&quot; val=&quot;0&quot;/&gt;&lt;/elem&gt;&lt;elem m_fUsage=&quot;9.55004950796826544875E-04&quot;&gt;&lt;m_msothmcolidx val=&quot;0&quot;/&gt;&lt;m_rgb r=&quot;EF&quot; g=&quot;A4&quot; b=&quot;5F&quot;/&gt;&lt;m_nBrightness tagver0=&quot;26206&quot; tagname0=&quot;m_nBrightnessUNRECOGNIZED&quot; val=&quot;0&quot;/&gt;&lt;/elem&gt;&lt;elem m_fUsage=&quot;7.02978121566742394401E-04&quot;&gt;&lt;m_msothmcolidx val=&quot;0&quot;/&gt;&lt;m_rgb r=&quot;D9&quot; g=&quot;0F&quot; b=&quot;04&quot;/&gt;&lt;m_nBrightness tagver0=&quot;26206&quot; tagname0=&quot;m_nBrightnessUNRECOGNIZED&quot; val=&quot;0&quot;/&gt;&lt;/elem&gt;&lt;elem m_fUsage=&quot;5.43065835774490514266E-05&quot;&gt;&lt;m_msothmcolidx val=&quot;0&quot;/&gt;&lt;m_rgb r=&quot;05&quot; g=&quot;48&quot; b=&quot;7A&quot;/&gt;&lt;m_nBrightness tagver0=&quot;26206&quot; tagname0=&quot;m_nBrightnessUNRECOGNIZED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QuXHPgSwWS5saPwQRNC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3dS7utRUafuylOUnShu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.u3dC7RdyUxYs4SKRtG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rEFBU7SHOIyJtXaI4wb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_VcWdtR1iIUIlNFocQ0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w5NTkRI266pc6q1M3Z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eDIB8TS_amqzYZZyXkT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oKJ11vSXusdUZIPfQMQ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4xGBUxS5yIVdTpICCb6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0NHYIMSQS4US.5kY4I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PdIaueQp2wL2nDdYgl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vIi9OtQnqdBYqJ0.juy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pxXVdGQ0ysjpq54zaq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xaaUSKTz6k941js1eX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yaAGztQaSGf5fdTT2fd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F4bxxjQj2oRmsny34lZ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0H_aORkGrQlMdSf1NI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xLfh0TTP2PF9O.TWIA0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i4ZC.QTpqQD6wy86MBH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EdjQ22Tue_4NOKsTChL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wvoibyRg6dGe0dzH.23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2YYYJ4QKCk1vkQY9KbA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35pSWTRt.KOUkh6oYUh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5jQtCQSzaQABdDwvvEk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RIzJByTeCb05CSFtFE6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_RZ2A.SDCz0.vM7cm2n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1GxmPgSHyOflPvOWRtS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pxSqm6SwK1pG61RwRIh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OjDeasRlOkZE9ABkehn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cAj3d9T2K7sMrjBoGQ5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UsyGWS2.Qap2f6hRLY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.UchtTqOKL0xFf9wj5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qXdrvPTG6T2EcTqC20J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bIjPXOS3KSdI9YHyITW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V6lK8hRGCZzA4xhSU.S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.OeQ7_TnORWx_J3dUCG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bslc8mTjS3L9zv41U9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7Vmo3LSAOiQW7rIXpli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cix8SXS_ygds3C.3_Lc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qUiKACTTeaONqlv6iOo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Nv3zQHRnGyljpprkaRc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6REj52TWKbLFXz4enOY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XSHZtPRWuBTvpU3ncf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blGpNITYq6z_dyJmcGq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xBPMK6RkCIYNvMcZXy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J3gEhGQGOnHQoPzcm0C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vvTae1Q4yQv_3xkvUy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raHQpYSY.7bh0_.9Zxd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IKXGyoRI.zZh0AHge6z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vZya1ITaelZ9RggDfrW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RA50RnRFqbss0sxrDfO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4euQkeTQ2rLtupslRoR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lEWVXNSF.b_bc.pFAi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kC9IcVQPqvsTxr01Are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Ka.lMnRbGPtWqJcpBaO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wssQLdTn2mG8VnfrKdL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ZZaM_fTXSIT0ZJYJH0.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ObztrRe27STn1dk6H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lgG9FpTHCN9AI.oWswx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LOyEnTG6hQIulJnen7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G0OxeBTS6UO9sH3rc4z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6fGboKRkuiYXQTX4BEf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K8EX8oRmSRJtTnJedA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O7kbcZRliyBIxbKw1p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GfTDeCQI6cFLHxRBTIO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KvFoSbShmpz.JHN45QB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xPQohISTSlnVKTIh9y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iY.VbcQAu42orAURMaI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amVkKjTMGnDohr7HQKa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v.g682Ey7LZqhXErsb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aTofI6SfO5UC4KUlpj2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v.g682Ey7LZqhXErsb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2oKCy5RaWM3Fv_wIi7I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bElY3sTYqihWMmKuaVN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..1PXORayE7YZxXJ6AC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UssLB7RUyiz1QycgVJP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clchEiQaG8zha9Ry0FJ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UY7lV.TX2bSlmtBiO.B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RSuWG7T2KHPRXVgfv5o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Ws3vz7Q9GsQKOe5xTS8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EwAmKGRRu.ul1c8jLy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rOvYhsT56svS0dBEfL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H0k0PITgOBVGcAVd8Ew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tdK9YrTz2nr9XayrOb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nC8warRbaQG9xt3tMgb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2xx7oQieTIdrfPZpWl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xf3K7OS0y7cPc2j0Ane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nljNuvSlCbsT67_ThhS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pTMdadQai_1q.XCFbF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NwNm6oSMqa7Vzb_b3KH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uBq38jRr2D3nOvRjZou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vcXzdBSdulxDicDbgU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BPmlwwSHWLSDcPfNhJ.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MM3XeWSECX01AKbni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30cJQQPOvhTOaWkWre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v.g682Ey7LZqhXErsb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W_WOhlToaetEDOQJCU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eN6NGYSWip1t7UBs.DG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F2rOqzSramvaIIAELkY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Tlp5c2R1O4cNRLMAbXx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38z10xS32PQ83tKNOLh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OF3YsSNKzQAm7qVJJ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98EFAAQQmK3_n9HZKwy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5Lbh5iSHObqghNveHlh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MuBWdOTYGDONagNKYfm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mz0eaaQ5S_jIL9EXFd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hg9giRSC6IVRr5g9P9I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ZrfGSOSGutlv22BC7NB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ZbSIBIRqCIKuAUDtdpq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gnvppOT2ejht82CM7Wf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oAd.uYRpymcx04He9To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WsYBZRTRe_Wmq6maGgM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hVXupqQZqw1p1z0V0.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GCj1olT5OHBHtWAvgqi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5yqEaoSIWerZu3sWjE0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6XWD9CQF6QhYU43nAmJ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kQytYxQr23APAMNtvOM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dgMIJIRw6ESz6_kFJ8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cn42PhREaPdc_cq9.GX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.eJ1foSaGKd1uQ9cRm3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9FuqsQQi.ayJKChL2XL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3ABMKWSZasUmrGwPhAF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S6txHAQbute0eLcZFz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KOeOe4QfKQb9yUWF803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To_vmSRKWYrCpd8gLXO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czTRz2TXi9GvDDipoVL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ActsUjS4Ow_4rv6GZHO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QHGDYHQRGsOS8vUYo8w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D5tatT8uMw7yr0kH6L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_VpL1PTA.6CYR.PL46s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4e4j_GSzmc34RFax5jX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7VKOftTrWUCkJlX_iK_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Q8hJy7RJ6KjsYfcIKSh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GgndyaRTajDY8qbo18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eyle3oTRq15Vq7Do8yY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tvtn_uSgio5k0Nh9aQV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2ARcDdTPuwOA9fJoQkY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I23k1RT6VF9nN9_SA8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GvJ4YTr6hlk33Eokj5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5avLTwR_ikVW.bnBQS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cb7qYMQxWR6yJUKczCq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U7FclVRWeZmFvemAujy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ht5Yi8QLWjmOOQrr1tL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V4E.iQJCx5vpMt1Rgu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YnS2WcQISIxFRZhKCR7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MtL9stRp6xTZQO7bhzk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LmZIXoTcmLunCqADclQ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OidRtFR.WO7SI7dey8U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UW.RLCRMSMqb_c3W6If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dKvkg0S36IhtCbeXrak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.dbMfHRIy_xCOWh10zx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Bn_AYWQUKi5i9mRWrUQ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hkDXVRTHi4Crr8aKC4v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ejKnDkQzq7m8ksRj7Fz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7XiH.NTQqqqb_s8dgGy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XiBmuSToiIcm8du8DH3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BPgNEzQyOeODA_C2r_h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zDPPohSpackaLPKZn_N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nWqXoHSAiuq0ycXaOHd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Qi7GcCRyq5yYS7ak_mf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5PbIfZSUG83GQoMNny9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Njy0I4RH6QmJv6C9kK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NLk8m5S6KyYZvCny979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RrVskWRDmon7Nt6YeJf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4bALbLS5m9i102WFsyR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8.1UNHR0C9w5Y.aBiBM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dRthFQKG5U6DqTP3jN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PiL4ozR.aG.h2v4tY6V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QWHpCbT6q20mDjjwrBx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DRoap7Q.yDn9YicQCR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SDNOShTJuvLl0d3Byhm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_G_qSwQoaKiuGjLjR.c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zyi.19SySXfFshYDjW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0hlz3VRl2WL2YvQiNdx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2LeAoCQNymBVDG7N4ti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2IJhHsQ7OzfL_XgwXaH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2wGQiWRCeqjJNzsGZhY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BYm5fbRnmHYUHO1XFXC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5fi._LSCu_b6AeKOppl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hhIEirSn65JIzyrSNDl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Pnme_BTo.KA1gNTEyN8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qB8ryRM6ERJV6mPKG2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iTMwI9SH2ocSNgOaikF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JcwPp1Qd.IQDQGoUR_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v4_jK0TSKjKNKI0sTgj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ZYBWOGSJGQ8kF39ASU.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fLE9gbQ6Gqp5lT7q66k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bfy07FS06plxyPwEe_r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uBYa1HRtKM79fxwcwN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b8IgPXSDayp8fF.Y96J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Y2R6C.SdGKpKmgPNmah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3UcTYPSlGuTVUafuIM4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I_AqsSTgeRsLwogFk_X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Z5pGJ_S1WoSlIRmJCkM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22gFkqS8yL4kmhJ0nF3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I23k1RT6VF9nN9_SA8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2l.KPARhOkSYuMN8Ojf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x2qTfQJ6niULBymcoL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XGZioMTyyX8EH2iPaHM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cGvm6fStyFkrTh7sZdL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10xEBET6OHH3LDgpVFB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ZRHqajSiG2DqyHjat9s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RyWHQSQvy2qW21ArDPy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HJyn10TcGf6Pt3dIyqd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ItkheRmaDQN87DU1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VK49vTrma7jmDkhJ0T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Xqc3NfSyieOyzGRpGCv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ClS6zuQgGUfZc9LLPX4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e9Q4PHTvaC.TAYvUufw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5i47XESfONFPyQDX8P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b6kCybQVuwgoPmlcfdf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2I8vPLRuSfB7AJh__ML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bCbjB.QpecDDR.Le3Fe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o5X3nyRAKw89lp4pbs4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NmYPuTQTmeA66ftDzo0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77oOVVRpa809OR3a50t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awKjLMRvC12CYWfNl3G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_nkdKqSJydM0n39Cygd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WAyjYT6SiQ2xD9jkfa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o7yOZrTb6uHwK4RRs7g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uITGm6T9a1bBFDFK5jL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3ZPYX2SW2oGoIRnZH71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k1SDfKTGqOtNE91ZzTG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Wl.ToSFmDCRW3T6nb7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xcWo78QxuwlX13ugI1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._YDE3SHCOS9.pmDm43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siKFeiQhObkYAtO5zy9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OcNak.Tnidl24WDOqG.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g.eWGITfO3RV5EHl3kz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Db2NWhScmOS.99lUBAP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o1QiXHRWybWGM9LACvo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1_9d5QSL6v2sPOX2YE8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LeCp5KS2ek5jVeo1KTh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ooyQWfT..VoZQYYaKv3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6QosfmTIOvVjewO834t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6gTvHUQLOFpCivax8N8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lEPr37TwCYIW_yHS_DW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0xbmdCSImTOBz1laOe0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uRC_ZqS1CTjz6cQM3By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QJDwA5Q8CLxJvBV.tu.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Sm51rROiH6igaKcoOD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hSrSq6Rx66357xrt3kY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S_A9j5RZSfuZi2BS7uo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h2nLW6RwSQFwTszBPFP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iSH4gXTdW1TcN9y2V4J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oI3sLgQo.fuSs8xIiFH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K2tuedRIOLnvPuNmWDC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4aoJJlROWV_aorL2Ewq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eUkkfFSomYLGn9KkZJr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rwBon_S5uNnBHWe63Mv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I23k1RT6VF9nN9_SA8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I23k1RT6VF9nN9_SA8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GvJ4YTr6hlk33Eokj5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meDNRxQnuM3F9KE0VOd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b6oca9T0yV9IGANQ3oM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lt1PDDTxqpfc89e2Wr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xXMM9SRFCmyfBAIbfpQ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48raOCRViCW8_6F79rL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QR3ktFTk6KrqL50TIpc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P2f6PDTauk2kFUaLFPo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uSBp6aSFqzHJri.1iF7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QSGEjvSbelXSGWig5li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zNZ9JUThCJOTahXrtbV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dCg6QpSte_bSVdgkJq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ZvOUjKR6Swy0dNfNhHw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q0UfCPQW2c93MHlPtvf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xlIjPORVa9iC.CjgnF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TNXd0US2.CcKFNGsxaR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aEhZNmRGGUKTiwIfN2V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2sjdxYQKue2KkhsPvoy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8USDb_SeWeybNgsI_Bm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UubTjJTLuLrO7opNQK7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1yKrRaRNGRETVTPkWVn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jNn.CQQFiVsxoolA2f8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wvbgKCQFG3_ZNRg1_Iz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.5vNEnTb2pnbNnRXsQg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m459uYT0C.0m84y0S3K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Va0Ao7TZWPTw0S6edC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e57RWhR2eAHV2x3WtlM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2NDWbPSKqzkH7HLTzen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lHDXgMTKaMcaKA5.fYD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FzlkafSrS1BXahnYeUQ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9BGPilQ26GR7om8E6vl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eegiQjSqGiU7QuOWjzt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if0wAKQASVY7z1q0XhP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eUDijpQ2ior7ovWqMnP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Wv2YaMRq6vITLZi51Hc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gaLWCQRfybUe99KfOgc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If_GE4T5KMDXO.Ts1X8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XAKxr5QJK2x9N5Kpt7J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FZ9OJySK.YQjit6bzfE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adyR2GQyi6A3lM1FUgR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UJBNxeQ3OtRHMTXNX1L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P_GM5bTky9ZIV5H96U4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rN6elTQ.2qBnzewsVy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bZzsrrSHKva8dJlPeaf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4H1nYRS2SG.gFh4Q7yu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iyMjntQjSp3_npO_.Gc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DL4b0pR4CJl.cuJssnS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zZl0UdTFKkHFwNwIjiI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2LLhSfR5mxVqsTbdMba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A702efQG64q2w0lUMxa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nm8qXUQomnsEit5.oj0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fEM0tpS22qgMNT_H_YC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LiuPYzTVW__OtgGOUCL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VKAejbTwmd0oHce22sZ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jvuPQyRiKAARf0yUbx7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JeuI82RmORYz_IXRcEQ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I23k1RT6VF9nN9_SA8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GvJ4YTr6hlk33Eokj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I7HYyBSdeDi3q4yfif3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5avLTwR_ikVW.bnBQST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U7FclVRWeZmFvemAujy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ht5Yi8QLWjmOOQrr1tL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V4E.iQJCx5vpMt1Rgu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YnS2WcQISIxFRZhKCR7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MtL9stRp6xTZQO7bhzk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LmZIXoTcmLunCqADclQ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OidRtFR.WO7SI7dey8U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UW.RLCRMSMqb_c3W6If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dKvkg0S36IhtCbeXrak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VnvNFEQuCQ6g_bZNkDP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.dbMfHRIy_xCOWh10zx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hkDXVRTHi4Crr8aKC4v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ejKnDkQzq7m8ksRj7Fz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7XiH.NTQqqqb_s8dgGy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XiBmuSToiIcm8du8DH3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BPgNEzQyOeODA_C2r_h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zDPPohSpackaLPKZn_N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nWqXoHSAiuq0ycXaOHd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Qi7GcCRyq5yYS7ak_mf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5PbIfZSUG83GQoMNny9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UuCF.dS_e18Sq.yM.BU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Njy0I4RH6QmJv6C9kKz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RrVskWRDmon7Nt6YeJf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4bALbLS5m9i102WFsyR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8.1UNHR0C9w5Y.aBiBM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dRthFQKG5U6DqTP3jN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PiL4ozR.aG.h2v4tY6V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QWHpCbT6q20mDjjwrBx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DRoap7Q.yDn9YicQCRs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SDNOShTJuvLl0d3Byhm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_G_qSwQoaKiuGjLjR.c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h0ruOoS02gzUQsknNVN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zyi.19SySXfFshYDjWK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2LeAoCQNymBVDG7N4ti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2IJhHsQ7OzfL_XgwXaH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2wGQiWRCeqjJNzsGZhY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BYm5fbRnmHYUHO1XFXC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5fi._LSCu_b6AeKOppl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hhIEirSn65JIzyrSNDl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Pnme_BTo.KA1gNTEyN8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qB8ryRM6ERJV6mPKG2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iTMwI9SH2ocSNgOaikF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K3iLepS166l1nzU2Zfk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JcwPp1Qd.IQDQGoUR_P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ZYBWOGSJGQ8kF39ASU.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fLE9gbQ6Gqp5lT7q66k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bfy07FS06plxyPwEe_r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uBYa1HRtKM79fxwcwNL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b8IgPXSDayp8fF.Y96J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Y2R6C.SdGKpKmgPNmah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3UcTYPSlGuTVUafuIM4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I_AqsSTgeRsLwogFk_X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Z5pGJ_S1WoSlIRmJCk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wqR4ODQXmU2wdQQmsIN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rq9OCsSlaXZ1VMAcaS1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gp93RASImO.RBTZ4n7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dBATjiTL6lqC_yRmLlX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K4dMzQvecWqz_AN2A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SH6JNAS6WnlLLy1KNN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D0EVL0Q9.tM6ZElPMi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UcMsEZTwiZVGV7J.p0g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qH8x.yRHaTH_PCxUs6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gmtoKISH6Tcp1nIdkOv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_.c0S0TV6D5abxO_hNL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MPOioSNaYVxv3KAUZN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bcHy2QCKTgZ5BWBHv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0sf59nSvyiHsUKdkDW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ITf8RiTLua9tNHxM7v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ZSS7k7RfyIpQM_ESlMB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6.yIP7RwCiaJgg5dY10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E4_uk.Q3iy98l_8e0K3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3sb30WQe2tc.uiCRuKI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HjEyFuS3uzoDvJ1f2_8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0Q5_RsRoaOSfjJKFRm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sP8CSDTCm5lv3kvr_zv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cZePY7TyGlO5__ujn6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4abI_ARuCPbaEosgt.7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zJxZ0iT.G33gdrgaEyh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bQG2ivT4GX.rSo8svB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ZmMSGrRqiF0V.2u25oU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JW6nZyQzOWH06bi7fFC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nh2e5.RiGeYkuknf778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CmT3zuTmO9ozX3CRo_t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77pe.jTo6Rw1bu1tnN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IG5n5RoWQ2UxWEnb2F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CYxGgoSuK5Hg5UIDGt1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vEmnHbSEqSu3mumm41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tMT8nuTQGy2L.8upxCj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N33d9ajE.jOKSh2VTSB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qMa3wQ4OnWesgihEJ8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UBqZI8QgWWJ15Uhrjgc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vGr9Y7QGKnZ_AZRkD3x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2.A3rOSbWQOxdmVDdt6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6KauRJRG24xKqZrf9SG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_Vo2zsR.i7JtPJUKMNL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C048X5QRyZk68atKhu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N33d9ajE.jOKSh2VTSB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UmKA1vRZaXpU1v2i5NV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OlqT4FSfOIn_1_KuEOh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hvQWvNSZadVStTPcUr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6VsguqS1m1Y_8kAeZG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4abI_ARuCPbaEosgt.7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4abI_ARuCPbaEosgt.7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QSVFEeskuNFXH0GnbiqA"/>
</p:tagLst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7416</TotalTime>
  <Words>1552</Words>
  <Application>Microsoft Office PowerPoint</Application>
  <PresentationFormat>Apresentação na tela (4:3)</PresentationFormat>
  <Paragraphs>720</Paragraphs>
  <Slides>37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Tema do Office</vt:lpstr>
      <vt:lpstr>Slide do think-cell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APLICAÇÃO EM EDUCAÇÃO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Pereira Cabral Vaz</dc:creator>
  <cp:lastModifiedBy>ALESC</cp:lastModifiedBy>
  <cp:revision>729</cp:revision>
  <cp:lastPrinted>2018-05-04T16:38:08Z</cp:lastPrinted>
  <dcterms:modified xsi:type="dcterms:W3CDTF">2018-11-21T10:48:34Z</dcterms:modified>
</cp:coreProperties>
</file>